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9906000" cy="6858000" type="A4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CCECFF"/>
    <a:srgbClr val="FF9900"/>
    <a:srgbClr val="990033"/>
    <a:srgbClr val="FF3399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68" d="100"/>
          <a:sy n="68" d="100"/>
        </p:scale>
        <p:origin x="127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44;&#1083;&#1103;%20&#1087;&#1089;&#1080;&#1093;&#1086;&#1083;&#1086;&#1075;&#1086;&#1074;%20&#1042;&#1089;&#1105;%20&#1087;&#1086;%20&#1080;&#1085;&#1076;&#1080;&#1074;&#1080;&#1076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E0E-4E6E-B12C-A4EF687C95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'Детали Выбор'!$D$383:$D$384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'Детали Выбор'!$E$383:$E$384</c:f>
              <c:numCache>
                <c:formatCode>0.00</c:formatCode>
                <c:ptCount val="2"/>
                <c:pt idx="0">
                  <c:v>7.1052405498281779</c:v>
                </c:pt>
                <c:pt idx="1">
                  <c:v>6.0781786941580762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0E-4E6E-B12C-A4EF687C9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57600"/>
        <c:axId val="48174208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'Детали Выбор'!$D$383:$D$384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'Детали Выбор'!$G$383:$G$384</c:f>
              <c:numCache>
                <c:formatCode>0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0E-4E6E-B12C-A4EF687C9561}"/>
            </c:ext>
          </c:extLst>
        </c:ser>
        <c:ser>
          <c:idx val="2"/>
          <c:order val="2"/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'Детали Выбор'!$D$383:$D$384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'Детали Выбор'!$H$383:$H$384</c:f>
              <c:numCache>
                <c:formatCode>0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0E-4E6E-B12C-A4EF687C9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57600"/>
        <c:axId val="48174208"/>
      </c:lineChart>
      <c:catAx>
        <c:axId val="4685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74208"/>
        <c:crosses val="autoZero"/>
        <c:auto val="1"/>
        <c:lblAlgn val="ctr"/>
        <c:lblOffset val="100"/>
        <c:noMultiLvlLbl val="0"/>
      </c:catAx>
      <c:valAx>
        <c:axId val="48174208"/>
        <c:scaling>
          <c:orientation val="minMax"/>
          <c:max val="1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Стены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85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0.43333</cdr:x>
      <cdr:y>0.23958</cdr:y>
    </cdr:from>
    <cdr:to>
      <cdr:x>0.70833</cdr:x>
      <cdr:y>0.35069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657225"/>
          <a:ext cx="12573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i="1"/>
            <a:t>Выше нормы</a:t>
          </a:r>
        </a:p>
      </cdr:txBody>
    </cdr:sp>
  </cdr:relSizeAnchor>
  <cdr:relSizeAnchor xmlns:cdr="http://schemas.openxmlformats.org/drawingml/2006/chartDrawing">
    <cdr:from>
      <cdr:x>0.41528</cdr:x>
      <cdr:y>0.60532</cdr:y>
    </cdr:from>
    <cdr:to>
      <cdr:x>0.69028</cdr:x>
      <cdr:y>0.71644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98650" y="1660525"/>
          <a:ext cx="12573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i="1"/>
            <a:t>Ниже нормы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B2ACFBC-286B-4401-BDA6-100049D7A8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1CD5F8-A169-439C-9375-78D2BE8821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C8E48B-395E-4ABE-B304-365EFC955050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DBE16BEC-7E20-47A2-8998-549E575E6D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57B04F70-A6C5-4CD6-AE03-104D5565D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89993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61CA0F-BA20-4373-AE06-7712639735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01F9EE-21CF-4645-A580-D8A36FA27D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CDD2F7-EFF3-48FD-8452-1D95C0D00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6903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FF7DFE3-CC10-489D-A1F8-819D2E485C9C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285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0289A96-A5CF-48F4-85A9-A7BF7EB269A3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260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D56FA-EF33-42E8-B442-C7B963077C1A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2ECBE-4789-4D53-B7BA-BC697A09CB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099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9E8D7-D933-4E2E-BE35-5C39E71FDD1F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4496C-A756-4DD9-B13F-192782DFB6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818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F63-3FF0-4385-A8A8-7A63B2D0B294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8452D-DCA4-49B6-971E-33A1A3E66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329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D8E1-1D51-4BCE-9C0E-0233626CAFA1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3429A-7C7D-49CA-9C6C-295BE5CB4C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476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65F51-2CF7-4D02-85B2-525BC495AD04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7EA4E-40D6-43C1-8377-8AA2187D4A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65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E96AC-D224-44BA-A7D7-38A291597A9E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CCEFB-489E-4C0C-85E6-1D3EB82CAB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814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A333-4BB9-46F3-BF18-D4F040B937C3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9A24F-0392-4868-A99D-54B8CE83C3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75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AEE8D-0164-436A-A5D2-ADB59D6DBAF2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A2F66-4E92-4B52-9B00-17EBBF96C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27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2DDE-D03D-43B4-8B99-FD1D63CFDFEB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05AE3-4E4F-41BA-88BF-B423392F9C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324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7E67-9075-4D67-8412-C39112A59525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968BB-860D-42D5-8CEA-E1AF4A5571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55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4ECA-E00B-4C84-9DAA-8751B9603EBA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BA26F-0C81-4260-AFD9-F120203E3E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298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EC945-2F93-4886-8145-AD08DE41B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51B9F4-24D4-44AB-9357-E2178329AF65}" type="datetimeFigureOut">
              <a:rPr lang="ru-RU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14A55-AFBF-436A-977F-2C5C3D6F5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DDDBB-5454-45CF-A5D9-9D57A206F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F337FD0-3185-4E8E-B7FF-5B3E7E59C4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otot-tambov.ucoz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CD4BFB3-1381-482B-B87B-47BDF4688BCA}"/>
              </a:ext>
            </a:extLst>
          </p:cNvPr>
          <p:cNvSpPr/>
          <p:nvPr/>
        </p:nvSpPr>
        <p:spPr>
          <a:xfrm>
            <a:off x="-12821" y="808037"/>
            <a:ext cx="2936875" cy="6032501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45DC736-7B54-4D95-806D-D0526E07D57F}"/>
              </a:ext>
            </a:extLst>
          </p:cNvPr>
          <p:cNvSpPr/>
          <p:nvPr/>
        </p:nvSpPr>
        <p:spPr>
          <a:xfrm>
            <a:off x="0" y="-9526"/>
            <a:ext cx="2936875" cy="10622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97757F-18BA-4997-B908-34D11FDD55FC}"/>
              </a:ext>
            </a:extLst>
          </p:cNvPr>
          <p:cNvSpPr/>
          <p:nvPr/>
        </p:nvSpPr>
        <p:spPr>
          <a:xfrm>
            <a:off x="2936875" y="476672"/>
            <a:ext cx="6969125" cy="36445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</a:rPr>
              <a:t>ДИРЕКТОР    </a:t>
            </a:r>
            <a:r>
              <a:rPr lang="ru-RU" sz="900" b="1" dirty="0"/>
              <a:t>Викторович Ольга  Николаевна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</a:rPr>
              <a:t>ЗАМЕСТИТЕЛЬ ДИРЕКТОРА, КУРИРУЮЩИЙ ВОСПИТАТЕЛЬНУЮ И ПРОФИЛАКТИЧЕСКУЮ РАБОТУ  </a:t>
            </a:r>
            <a:r>
              <a:rPr lang="ru-RU" sz="900" b="1" dirty="0"/>
              <a:t>Николаева Дарья Александровна</a:t>
            </a: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 </a:t>
            </a: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</a:rPr>
              <a:t>КООРДИНАТОР ПРОФИЛАКТИЧЕСКОЙ ДЕЯТЕЛЬНОСТИ  </a:t>
            </a:r>
            <a:r>
              <a:rPr lang="ru-RU" sz="900" b="1" dirty="0"/>
              <a:t>Белякова Наталия Александровна</a:t>
            </a: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 </a:t>
            </a: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</a:rPr>
              <a:t>ОТВЕТСТВЕННЫЙ ЗА </a:t>
            </a:r>
            <a:r>
              <a:rPr lang="ru-RU" sz="900" b="1" kern="0" dirty="0">
                <a:solidFill>
                  <a:srgbClr val="C00000"/>
                </a:solidFill>
              </a:rPr>
              <a:t>ОРГАНИЗАЦИЮ</a:t>
            </a:r>
            <a:r>
              <a:rPr lang="ru-RU" sz="900" b="1" dirty="0">
                <a:solidFill>
                  <a:srgbClr val="C00000"/>
                </a:solidFill>
              </a:rPr>
              <a:t> СПТ</a:t>
            </a:r>
            <a:r>
              <a:rPr lang="ru-RU" sz="900" dirty="0"/>
              <a:t> </a:t>
            </a:r>
            <a:r>
              <a:rPr lang="ru-RU" sz="900" b="1" dirty="0"/>
              <a:t>Белякова Наталия Александровна</a:t>
            </a: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/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</a:rPr>
              <a:t>СТРУКТУРНЫЕ ОРГАНЫ (КОМИССИИ И СОВЕТЫ) 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А Педагогический совет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Б Совет по профилактике правонарушений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В Малый педагогический педсовет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Г. Студенческий совет</a:t>
            </a: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rgbClr val="C00000"/>
              </a:solidFill>
            </a:endParaRP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</a:rPr>
              <a:t>ПРОГРАММЫ, ПЛАНЫ 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А Программа воспитания на 2023-2024 год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Б Планы работы социального педагога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В Программы воспитания кураторов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Г. Совместный  план работы с отделом полиции «Пошехонский»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ru-RU" sz="900" dirty="0"/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rgbClr val="C00000"/>
              </a:solidFill>
            </a:endParaRP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</a:rPr>
              <a:t>СОЦИАЛЬНЫЕ ПАРТНЁРЫ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А  МБУ ЯО Центр «Эдельвейс» Служба сопровождения приемных ( заменяющих)  семей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Б   ГУ ЯО ЦПО и ПП «Ресурс»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В  КДН и ЗП и ПДН отдела полиции «Пошехонский»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Г   МУ «Социальное  агентство молодежи»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Д. МУ  Управление социальной защиты населения  труда</a:t>
            </a:r>
          </a:p>
          <a:p>
            <a:pPr marL="92075" indent="-92075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900" dirty="0"/>
              <a:t>Е ГУЗ ЯО  Пошехонская ЦРБ</a:t>
            </a: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EA204592-E130-48C1-9EAD-56C8B248F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574405"/>
              </p:ext>
            </p:extLst>
          </p:nvPr>
        </p:nvGraphicFramePr>
        <p:xfrm>
          <a:off x="0" y="3845020"/>
          <a:ext cx="2940050" cy="1543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04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Общежитие</a:t>
                      </a: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3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Спортивный зал</a:t>
                      </a: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6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Библиотека</a:t>
                      </a: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3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Музей</a:t>
                      </a: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90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Медиа-центр</a:t>
                      </a: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45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Спортивный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клуб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45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Театральная студия</a:t>
                      </a: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_</a:t>
                      </a: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93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Российское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движение детей и молодёжи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74295" marR="7429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3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Военно-патриотический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клуб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28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Другие клубы,</a:t>
                      </a:r>
                      <a:r>
                        <a:rPr lang="ru-RU" sz="9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объединения</a:t>
                      </a:r>
                      <a:endParaRPr lang="ru-RU" sz="9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Служба примирения (медиации)</a:t>
                      </a:r>
                    </a:p>
                  </a:txBody>
                  <a:tcPr marL="68593" marR="685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3" marR="6859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186" name="TextBox 29"/>
          <p:cNvSpPr txBox="1">
            <a:spLocks noChangeArrowheads="1"/>
          </p:cNvSpPr>
          <p:nvPr/>
        </p:nvSpPr>
        <p:spPr bwMode="auto">
          <a:xfrm>
            <a:off x="999873" y="116632"/>
            <a:ext cx="18659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200" b="1" dirty="0">
                <a:solidFill>
                  <a:schemeClr val="bg1"/>
                </a:solidFill>
              </a:rPr>
              <a:t>ГПОУ ЯО Пошехонский аграрно- политехнический колледж</a:t>
            </a:r>
            <a:endParaRPr lang="ru-RU" altLang="ru-RU" sz="1200" b="1" dirty="0">
              <a:solidFill>
                <a:schemeClr val="bg1"/>
              </a:solidFill>
            </a:endParaRPr>
          </a:p>
        </p:txBody>
      </p:sp>
      <p:sp>
        <p:nvSpPr>
          <p:cNvPr id="3189" name="TextBox 27"/>
          <p:cNvSpPr txBox="1">
            <a:spLocks noChangeArrowheads="1"/>
          </p:cNvSpPr>
          <p:nvPr/>
        </p:nvSpPr>
        <p:spPr bwMode="auto">
          <a:xfrm>
            <a:off x="3008784" y="4551401"/>
            <a:ext cx="2160240" cy="13849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0" rIns="3600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</a:rPr>
              <a:t>ВСЕГО В УЧРЕЖДЕНИИ на 01.11.2023 </a:t>
            </a:r>
          </a:p>
        </p:txBody>
      </p:sp>
      <p:graphicFrame>
        <p:nvGraphicFramePr>
          <p:cNvPr id="28" name="Таблица 27">
            <a:extLst>
              <a:ext uri="{FF2B5EF4-FFF2-40B4-BE49-F238E27FC236}">
                <a16:creationId xmlns:a16="http://schemas.microsoft.com/office/drawing/2014/main" id="{65A90333-D430-4250-AEE1-98DC5B9B4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232191"/>
              </p:ext>
            </p:extLst>
          </p:nvPr>
        </p:nvGraphicFramePr>
        <p:xfrm>
          <a:off x="44351" y="1304331"/>
          <a:ext cx="2892425" cy="2189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68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Численность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обучающихся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429</a:t>
                      </a:r>
                    </a:p>
                  </a:txBody>
                  <a:tcPr marL="68590" marR="6859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Численность педагогических работников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90" marR="6859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66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Количество специальностей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90" marR="6859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6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Количество профессий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90" marR="6859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Количество обучающихся по программам основного общего образования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302</a:t>
                      </a:r>
                    </a:p>
                  </a:txBody>
                  <a:tcPr marL="68590" marR="6859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66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обучающихся по адаптированным образовательным программам</a:t>
                      </a:r>
                    </a:p>
                  </a:txBody>
                  <a:tcPr marL="68590" marR="685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90" marR="6859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40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программ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профессионального обучения</a:t>
                      </a:r>
                    </a:p>
                  </a:txBody>
                  <a:tcPr marL="68590" marR="685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90" marR="6859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75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Участие в проектах федерального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и регионального уровней,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РИП </a:t>
                      </a:r>
                    </a:p>
                  </a:txBody>
                  <a:tcPr marL="68590" marR="685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90" marR="6859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66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Базовая площадка</a:t>
                      </a:r>
                    </a:p>
                  </a:txBody>
                  <a:tcPr marL="68562" marR="6856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62" marR="68562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66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IT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-клуб,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кванториум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2" marR="6856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62" marR="68562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66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Дополнительные общеразвивающие программы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2" marR="6856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62" marR="68562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30610" y="3592675"/>
            <a:ext cx="14934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ИНФРАСТРУКТУРА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85746"/>
              </p:ext>
            </p:extLst>
          </p:nvPr>
        </p:nvGraphicFramePr>
        <p:xfrm>
          <a:off x="5457057" y="4739104"/>
          <a:ext cx="4248472" cy="6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064">
                <a:tc>
                  <a:txBody>
                    <a:bodyPr/>
                    <a:lstStyle/>
                    <a:p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Тема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К-во чел.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46">
                <a:tc>
                  <a:txBody>
                    <a:bodyPr/>
                    <a:lstStyle/>
                    <a:p>
                      <a:r>
                        <a:rPr lang="ru-RU" sz="900" dirty="0"/>
                        <a:t>Тьюторство</a:t>
                      </a:r>
                      <a:r>
                        <a:rPr lang="ru-RU" sz="900" baseline="0" dirty="0"/>
                        <a:t> в общем и профессиональном образовании</a:t>
                      </a:r>
                      <a:endParaRPr lang="ru-RU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48">
                <a:tc>
                  <a:txBody>
                    <a:bodyPr/>
                    <a:lstStyle/>
                    <a:p>
                      <a:r>
                        <a:rPr lang="ru-RU" sz="900" dirty="0"/>
                        <a:t> Воспитательная деятельность в учреждениях СПО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748">
                <a:tc>
                  <a:txBody>
                    <a:bodyPr/>
                    <a:lstStyle/>
                    <a:p>
                      <a:r>
                        <a:rPr lang="ru-RU" sz="900" dirty="0"/>
                        <a:t>Психолого-педагогическое сопровождение в </a:t>
                      </a:r>
                      <a:r>
                        <a:rPr lang="ru-RU" sz="900"/>
                        <a:t>условиях инклюзии</a:t>
                      </a:r>
                      <a:endParaRPr lang="ru-RU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34050"/>
              </p:ext>
            </p:extLst>
          </p:nvPr>
        </p:nvGraphicFramePr>
        <p:xfrm>
          <a:off x="3068724" y="4679815"/>
          <a:ext cx="2260514" cy="671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769">
                <a:tc>
                  <a:txBody>
                    <a:bodyPr/>
                    <a:lstStyle/>
                    <a:p>
                      <a:pPr algn="r"/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Количество: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тавок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работающих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  <a:ea typeface="Calibri"/>
                          <a:cs typeface="Times New Roman"/>
                        </a:rPr>
                        <a:t>Социальный педагог </a:t>
                      </a:r>
                      <a:endParaRPr lang="ru-RU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  <a:ea typeface="Calibri"/>
                          <a:cs typeface="Times New Roman"/>
                        </a:rPr>
                        <a:t>Советник по воспитанию</a:t>
                      </a:r>
                      <a:endParaRPr lang="ru-RU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72909"/>
              </p:ext>
            </p:extLst>
          </p:nvPr>
        </p:nvGraphicFramePr>
        <p:xfrm>
          <a:off x="3080792" y="5958409"/>
          <a:ext cx="6660736" cy="73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9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Наименование организации, с которой заключено соглашение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Дата заключения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ГУЗ ЯО  Пошехонская ЦРБ</a:t>
                      </a:r>
                    </a:p>
                    <a:p>
                      <a:endParaRPr lang="ru-RU" sz="900" b="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10.01.2023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48"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748">
                <a:tc>
                  <a:txBody>
                    <a:bodyPr/>
                    <a:lstStyle/>
                    <a:p>
                      <a:endParaRPr lang="ru-RU" sz="900" b="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92476" y="1094547"/>
            <a:ext cx="20733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ОБЩИЕ СВЕДЕНИЯ на 01.11.2023</a:t>
            </a:r>
          </a:p>
        </p:txBody>
      </p:sp>
      <p:sp>
        <p:nvSpPr>
          <p:cNvPr id="21" name="Прямоугольник 7"/>
          <p:cNvSpPr>
            <a:spLocks noChangeArrowheads="1"/>
          </p:cNvSpPr>
          <p:nvPr/>
        </p:nvSpPr>
        <p:spPr bwMode="auto">
          <a:xfrm>
            <a:off x="2936875" y="4221088"/>
            <a:ext cx="6948000" cy="184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accent1">
                    <a:lumMod val="75000"/>
                  </a:schemeClr>
                </a:solidFill>
              </a:rPr>
              <a:t>ПСИХОЛОГО-ПЕДАГОГИЧЕСКОЕ И СОЦИАЛЬНО-ПЕДАГОГИЧЕСКОЕ СОПРОВОЖДЕНИЕ В ПРОФИЛАКТИКЕ</a:t>
            </a:r>
            <a:endParaRPr lang="ru-RU" altLang="ru-RU" sz="1200" b="1" dirty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7"/>
          <p:cNvSpPr>
            <a:spLocks noChangeArrowheads="1"/>
          </p:cNvSpPr>
          <p:nvPr/>
        </p:nvSpPr>
        <p:spPr bwMode="auto">
          <a:xfrm>
            <a:off x="2924054" y="143312"/>
            <a:ext cx="6948000" cy="184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ПРОФИЛАКТИЧЕСКАЯ ДЕЯТЕЛЬНОСТЬ С ДЕТЬМИ И МОЛОДЕЖЬЮ</a:t>
            </a:r>
          </a:p>
        </p:txBody>
      </p:sp>
      <p:sp>
        <p:nvSpPr>
          <p:cNvPr id="30" name="TextBox 27"/>
          <p:cNvSpPr txBox="1">
            <a:spLocks noChangeArrowheads="1"/>
          </p:cNvSpPr>
          <p:nvPr/>
        </p:nvSpPr>
        <p:spPr bwMode="auto">
          <a:xfrm>
            <a:off x="5457056" y="4551401"/>
            <a:ext cx="4248000" cy="1385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0" rIns="3600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</a:rPr>
              <a:t>ЦЕЛЕВОЕ ПОВЫШЕНИЕ КВАЛИФИКАЦИИ</a:t>
            </a:r>
          </a:p>
        </p:txBody>
      </p:sp>
      <p:sp>
        <p:nvSpPr>
          <p:cNvPr id="33" name="TextBox 27"/>
          <p:cNvSpPr txBox="1">
            <a:spLocks noChangeArrowheads="1"/>
          </p:cNvSpPr>
          <p:nvPr/>
        </p:nvSpPr>
        <p:spPr bwMode="auto">
          <a:xfrm>
            <a:off x="3081528" y="5805264"/>
            <a:ext cx="6660000" cy="1385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0" rIns="3600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</a:rPr>
              <a:t>ВЗАИМОДЕЙСТВИЕ ПО ОКАЗАНИЮ ПСИХОЛОГО-ПЕДАГОГИЧЕСКИХ УСЛУГ</a:t>
            </a:r>
          </a:p>
        </p:txBody>
      </p:sp>
      <p:sp>
        <p:nvSpPr>
          <p:cNvPr id="23" name="TextBox 29"/>
          <p:cNvSpPr txBox="1">
            <a:spLocks noChangeArrowheads="1"/>
          </p:cNvSpPr>
          <p:nvPr/>
        </p:nvSpPr>
        <p:spPr bwMode="auto">
          <a:xfrm>
            <a:off x="12102" y="138705"/>
            <a:ext cx="10524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975" algn="ctr" eaLnBrk="1" hangingPunct="1">
              <a:spcBef>
                <a:spcPct val="0"/>
              </a:spcBef>
              <a:buFontTx/>
              <a:buNone/>
            </a:pPr>
            <a:r>
              <a:rPr lang="ru-RU" sz="1400" b="1" dirty="0">
                <a:solidFill>
                  <a:schemeClr val="bg1"/>
                </a:solidFill>
              </a:rPr>
              <a:t>Логотип</a:t>
            </a:r>
          </a:p>
          <a:p>
            <a:pPr marL="180975" algn="ctr" eaLnBrk="1" hangingPunct="1">
              <a:spcBef>
                <a:spcPct val="0"/>
              </a:spcBef>
              <a:buFontTx/>
              <a:buNone/>
            </a:pPr>
            <a:r>
              <a:rPr lang="ru-RU" sz="1400" b="1" dirty="0">
                <a:solidFill>
                  <a:schemeClr val="bg1"/>
                </a:solidFill>
              </a:rPr>
              <a:t>ПОО</a:t>
            </a:r>
            <a:endParaRPr lang="ru-RU" altLang="ru-RU" sz="1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BE3C6A-BC44-FC26-8DE3-B3239ABCBD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97" y="134446"/>
            <a:ext cx="920891" cy="855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169863" y="77788"/>
            <a:ext cx="9610725" cy="3046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accent1">
                    <a:lumMod val="75000"/>
                  </a:schemeClr>
                </a:solidFill>
              </a:rPr>
              <a:t>ДЕЯТЕЛЬНОСТЬ ПО ПРОФИЛАКТИКЕ ДЛЯ УЧАСТНИКОВ ОБРАЗОВАТЕЛЬНЫХ  ОТНОШЕНИЙ</a:t>
            </a:r>
            <a:endParaRPr lang="ru-RU" altLang="ru-RU" sz="1200" b="1" dirty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ED60AD8-E5A9-4E50-A5A5-10B30A92E86E}"/>
              </a:ext>
            </a:extLst>
          </p:cNvPr>
          <p:cNvSpPr/>
          <p:nvPr/>
        </p:nvSpPr>
        <p:spPr>
          <a:xfrm>
            <a:off x="73025" y="477118"/>
            <a:ext cx="2341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А. Аналитико- диагностическое направление</a:t>
            </a: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Б .</a:t>
            </a:r>
            <a:r>
              <a:rPr lang="ru-RU" sz="900" dirty="0" err="1"/>
              <a:t>Профилактико</a:t>
            </a:r>
            <a:r>
              <a:rPr lang="ru-RU" sz="900" dirty="0"/>
              <a:t> -просветительское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В  Консультативное </a:t>
            </a: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Г. </a:t>
            </a:r>
            <a:r>
              <a:rPr lang="ru-RU" sz="900" dirty="0"/>
              <a:t>Социально-защитно-правовое</a:t>
            </a: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/>
              <a:t>Д. Коррекционно- </a:t>
            </a:r>
            <a:r>
              <a:rPr lang="ru-RU" sz="900" dirty="0" err="1"/>
              <a:t>педагогичвескаое</a:t>
            </a:r>
            <a:endParaRPr lang="ru-RU" sz="900" dirty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Е.  Работа с родителями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И.  Работа с педагогами</a:t>
            </a:r>
          </a:p>
        </p:txBody>
      </p:sp>
      <p:sp>
        <p:nvSpPr>
          <p:cNvPr id="5126" name="Прямоугольник 7"/>
          <p:cNvSpPr>
            <a:spLocks noChangeArrowheads="1"/>
          </p:cNvSpPr>
          <p:nvPr/>
        </p:nvSpPr>
        <p:spPr bwMode="auto">
          <a:xfrm>
            <a:off x="0" y="3093073"/>
            <a:ext cx="9906000" cy="184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accent1">
                    <a:lumMod val="75000"/>
                  </a:schemeClr>
                </a:solidFill>
              </a:rPr>
              <a:t>РЕЗУЛЬТАТЫ ДЕЯТЕЛЬНОСТИ</a:t>
            </a:r>
            <a:endParaRPr lang="ru-RU" altLang="ru-RU" sz="1200" b="1" dirty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86002" y="3353217"/>
            <a:ext cx="23780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</a:rPr>
              <a:t>ПРОФИЛАКТИЧЕСКИЙ УЧЕТ</a:t>
            </a:r>
            <a:endParaRPr lang="ru-RU" altLang="ru-RU" sz="9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8B0BEC3-4B4B-429C-948F-DE48BD4F6FF1}"/>
              </a:ext>
            </a:extLst>
          </p:cNvPr>
          <p:cNvSpPr/>
          <p:nvPr/>
        </p:nvSpPr>
        <p:spPr>
          <a:xfrm>
            <a:off x="6184171" y="5503863"/>
            <a:ext cx="3582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  <a:latin typeface="+mn-lt"/>
                <a:cs typeface="+mn-cs"/>
              </a:rPr>
              <a:t>ОТКРЫТОСТЬ ИНФОРМАЦИИ </a:t>
            </a:r>
            <a:br>
              <a:rPr lang="ru-RU" sz="900" b="1" dirty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ru-RU" sz="900" b="1" dirty="0">
                <a:solidFill>
                  <a:srgbClr val="C00000"/>
                </a:solidFill>
                <a:latin typeface="+mn-lt"/>
                <a:cs typeface="+mn-cs"/>
              </a:rPr>
              <a:t>О ПРОФИЛАКТИЧЕСКОЙ ДЕЯТЕЛЬНОСТИ</a:t>
            </a:r>
          </a:p>
          <a:p>
            <a:r>
              <a:rPr lang="ru-RU" sz="800" dirty="0">
                <a:latin typeface="+mn-lt"/>
                <a:cs typeface="+mn-cs"/>
              </a:rPr>
              <a:t>Официальный сайт  ОО  </a:t>
            </a:r>
            <a:r>
              <a:rPr lang="en-US" sz="800" dirty="0">
                <a:latin typeface="+mn-lt"/>
                <a:cs typeface="+mn-cs"/>
                <a:hlinkClick r:id="rId3" invalidUrl="https:///"/>
              </a:rPr>
              <a:t>https://</a:t>
            </a:r>
            <a:r>
              <a:rPr lang="ru-RU" sz="800" dirty="0">
                <a:hlinkClick r:id="rId4"/>
              </a:rPr>
              <a:t>selhoztehn-posh.edu.yar.ru/svedeniya_ob_obrahzovatelnoy_organiza_41/dokumenti.html</a:t>
            </a:r>
            <a:endParaRPr lang="ru-RU" sz="800" dirty="0"/>
          </a:p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800" dirty="0">
                <a:latin typeface="+mn-lt"/>
                <a:cs typeface="+mn-cs"/>
              </a:rPr>
              <a:t>Официальная страница  </a:t>
            </a:r>
            <a:r>
              <a:rPr lang="en-US" sz="800" dirty="0"/>
              <a:t>http://selhoztehn-posh.edu.yar.ru//vospitatelnaya_rabota/sotsialno-psihologicheskoe__71.html </a:t>
            </a:r>
            <a:endParaRPr lang="ru-RU" sz="800" dirty="0">
              <a:latin typeface="+mn-lt"/>
              <a:cs typeface="+mn-cs"/>
            </a:endParaRPr>
          </a:p>
        </p:txBody>
      </p:sp>
      <p:sp>
        <p:nvSpPr>
          <p:cNvPr id="5129" name="TextBox 15"/>
          <p:cNvSpPr txBox="1">
            <a:spLocks noChangeArrowheads="1"/>
          </p:cNvSpPr>
          <p:nvPr/>
        </p:nvSpPr>
        <p:spPr bwMode="auto">
          <a:xfrm rot="-5400000">
            <a:off x="4601815" y="4301951"/>
            <a:ext cx="64633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00" dirty="0"/>
              <a:t>Индекс ИПР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24FB61F-F98C-4467-9A8A-5BA96452AFEE}"/>
              </a:ext>
            </a:extLst>
          </p:cNvPr>
          <p:cNvSpPr/>
          <p:nvPr/>
        </p:nvSpPr>
        <p:spPr>
          <a:xfrm>
            <a:off x="5182654" y="4306888"/>
            <a:ext cx="360362" cy="533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AEF136D-F150-480D-A7B8-6AEAA99899C6}"/>
              </a:ext>
            </a:extLst>
          </p:cNvPr>
          <p:cNvSpPr/>
          <p:nvPr/>
        </p:nvSpPr>
        <p:spPr>
          <a:xfrm>
            <a:off x="5920841" y="4319190"/>
            <a:ext cx="358775" cy="513159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95835F-1469-4103-AA3B-A9301B65D8ED}"/>
              </a:ext>
            </a:extLst>
          </p:cNvPr>
          <p:cNvSpPr txBox="1"/>
          <p:nvPr/>
        </p:nvSpPr>
        <p:spPr>
          <a:xfrm>
            <a:off x="5487454" y="4265613"/>
            <a:ext cx="343364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???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835853-47B0-404D-88BF-5404496147DB}"/>
              </a:ext>
            </a:extLst>
          </p:cNvPr>
          <p:cNvSpPr txBox="1"/>
          <p:nvPr/>
        </p:nvSpPr>
        <p:spPr>
          <a:xfrm>
            <a:off x="6216116" y="4122738"/>
            <a:ext cx="34336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???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5" name="TextBox 27"/>
          <p:cNvSpPr txBox="1">
            <a:spLocks noChangeArrowheads="1"/>
          </p:cNvSpPr>
          <p:nvPr/>
        </p:nvSpPr>
        <p:spPr bwMode="auto">
          <a:xfrm>
            <a:off x="5882741" y="3979863"/>
            <a:ext cx="18473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900" dirty="0">
              <a:solidFill>
                <a:schemeClr val="bg1"/>
              </a:solidFill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6A3A510B-FD82-43A5-9741-7D3E57B620EA}"/>
              </a:ext>
            </a:extLst>
          </p:cNvPr>
          <p:cNvCxnSpPr/>
          <p:nvPr/>
        </p:nvCxnSpPr>
        <p:spPr>
          <a:xfrm flipV="1">
            <a:off x="4998504" y="4826000"/>
            <a:ext cx="1535112" cy="47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D0D23C48-CACF-457D-BE5C-FEAFA474DE2B}"/>
              </a:ext>
            </a:extLst>
          </p:cNvPr>
          <p:cNvCxnSpPr/>
          <p:nvPr/>
        </p:nvCxnSpPr>
        <p:spPr>
          <a:xfrm flipH="1">
            <a:off x="4998504" y="3848100"/>
            <a:ext cx="0" cy="9763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8" name="TextBox 31"/>
          <p:cNvSpPr txBox="1">
            <a:spLocks noChangeArrowheads="1"/>
          </p:cNvSpPr>
          <p:nvPr/>
        </p:nvSpPr>
        <p:spPr bwMode="auto">
          <a:xfrm>
            <a:off x="5093754" y="4814888"/>
            <a:ext cx="13223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/>
              <a:t>   2022 г.               2023 г.</a:t>
            </a:r>
          </a:p>
        </p:txBody>
      </p:sp>
      <p:sp>
        <p:nvSpPr>
          <p:cNvPr id="5140" name="TextBox 34"/>
          <p:cNvSpPr txBox="1">
            <a:spLocks noChangeArrowheads="1"/>
          </p:cNvSpPr>
          <p:nvPr/>
        </p:nvSpPr>
        <p:spPr bwMode="auto">
          <a:xfrm>
            <a:off x="5097016" y="4957137"/>
            <a:ext cx="172675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00" dirty="0"/>
              <a:t>Среднее значение по региону, студенты</a:t>
            </a: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E6BB2A35-33CB-484C-94AC-D485402BAC0B}"/>
              </a:ext>
            </a:extLst>
          </p:cNvPr>
          <p:cNvCxnSpPr/>
          <p:nvPr/>
        </p:nvCxnSpPr>
        <p:spPr>
          <a:xfrm>
            <a:off x="5228691" y="4233863"/>
            <a:ext cx="55721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CE7010A3-7A0F-49E5-9EC0-BC270270400D}"/>
              </a:ext>
            </a:extLst>
          </p:cNvPr>
          <p:cNvCxnSpPr/>
          <p:nvPr/>
        </p:nvCxnSpPr>
        <p:spPr>
          <a:xfrm>
            <a:off x="6022441" y="4156075"/>
            <a:ext cx="57626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245ADB43-5389-4982-8B0F-9EDF65CDA02C}"/>
              </a:ext>
            </a:extLst>
          </p:cNvPr>
          <p:cNvSpPr/>
          <p:nvPr/>
        </p:nvSpPr>
        <p:spPr>
          <a:xfrm>
            <a:off x="7451880" y="4231579"/>
            <a:ext cx="360363" cy="6033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56 чел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EA33B98-CB9E-4AB1-9D43-F8AC2822BC4D}"/>
              </a:ext>
            </a:extLst>
          </p:cNvPr>
          <p:cNvSpPr/>
          <p:nvPr/>
        </p:nvSpPr>
        <p:spPr>
          <a:xfrm>
            <a:off x="8563208" y="4259016"/>
            <a:ext cx="358775" cy="56479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A431F6-DC73-4857-96EB-0979F8B507D7}"/>
              </a:ext>
            </a:extLst>
          </p:cNvPr>
          <p:cNvSpPr txBox="1"/>
          <p:nvPr/>
        </p:nvSpPr>
        <p:spPr>
          <a:xfrm>
            <a:off x="7835900" y="3914775"/>
            <a:ext cx="343364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???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F83F57-8120-4BFF-9229-575FB7A0DB4B}"/>
              </a:ext>
            </a:extLst>
          </p:cNvPr>
          <p:cNvSpPr txBox="1"/>
          <p:nvPr/>
        </p:nvSpPr>
        <p:spPr>
          <a:xfrm>
            <a:off x="8939213" y="3854450"/>
            <a:ext cx="343364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???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444AD535-37B6-4BC7-B926-6E871593B488}"/>
              </a:ext>
            </a:extLst>
          </p:cNvPr>
          <p:cNvCxnSpPr/>
          <p:nvPr/>
        </p:nvCxnSpPr>
        <p:spPr>
          <a:xfrm>
            <a:off x="7366000" y="4824413"/>
            <a:ext cx="21510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D5B31EA8-0336-431D-8797-E19B485C334A}"/>
              </a:ext>
            </a:extLst>
          </p:cNvPr>
          <p:cNvCxnSpPr/>
          <p:nvPr/>
        </p:nvCxnSpPr>
        <p:spPr>
          <a:xfrm flipH="1">
            <a:off x="7354888" y="3848100"/>
            <a:ext cx="11112" cy="9667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9" name="TextBox 47"/>
          <p:cNvSpPr txBox="1">
            <a:spLocks noChangeArrowheads="1"/>
          </p:cNvSpPr>
          <p:nvPr/>
        </p:nvSpPr>
        <p:spPr bwMode="auto">
          <a:xfrm>
            <a:off x="7626350" y="4814888"/>
            <a:ext cx="16369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/>
              <a:t>2022 г.                             2023 г.</a:t>
            </a:r>
          </a:p>
        </p:txBody>
      </p:sp>
      <p:sp>
        <p:nvSpPr>
          <p:cNvPr id="5150" name="TextBox 50"/>
          <p:cNvSpPr txBox="1">
            <a:spLocks noChangeArrowheads="1"/>
          </p:cNvSpPr>
          <p:nvPr/>
        </p:nvSpPr>
        <p:spPr bwMode="auto">
          <a:xfrm>
            <a:off x="8015882" y="4941888"/>
            <a:ext cx="173831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00" dirty="0"/>
              <a:t>Факторы риска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00" dirty="0"/>
              <a:t>Факторы защиты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00" dirty="0"/>
              <a:t>Среднее значение по региону, студенты</a:t>
            </a:r>
          </a:p>
        </p:txBody>
      </p: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A031CDA7-661F-46F6-800B-D7737D1F94FF}"/>
              </a:ext>
            </a:extLst>
          </p:cNvPr>
          <p:cNvCxnSpPr/>
          <p:nvPr/>
        </p:nvCxnSpPr>
        <p:spPr>
          <a:xfrm>
            <a:off x="7638437" y="4075906"/>
            <a:ext cx="56832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E695769A-6CFA-408B-955A-0A48D6805EDA}"/>
              </a:ext>
            </a:extLst>
          </p:cNvPr>
          <p:cNvCxnSpPr/>
          <p:nvPr/>
        </p:nvCxnSpPr>
        <p:spPr>
          <a:xfrm>
            <a:off x="8774113" y="3854450"/>
            <a:ext cx="57467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9F524AB5-14A2-4FF3-ACC8-AF056455B938}"/>
              </a:ext>
            </a:extLst>
          </p:cNvPr>
          <p:cNvSpPr/>
          <p:nvPr/>
        </p:nvSpPr>
        <p:spPr>
          <a:xfrm>
            <a:off x="7878763" y="4337050"/>
            <a:ext cx="358775" cy="496888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5B48FC7-8898-4B78-8938-DBE346F0DCDE}"/>
              </a:ext>
            </a:extLst>
          </p:cNvPr>
          <p:cNvSpPr/>
          <p:nvPr/>
        </p:nvSpPr>
        <p:spPr>
          <a:xfrm>
            <a:off x="8926513" y="3861048"/>
            <a:ext cx="358775" cy="963365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55" name="TextBox 57"/>
          <p:cNvSpPr txBox="1">
            <a:spLocks noChangeArrowheads="1"/>
          </p:cNvSpPr>
          <p:nvPr/>
        </p:nvSpPr>
        <p:spPr bwMode="auto">
          <a:xfrm>
            <a:off x="8904288" y="426561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chemeClr val="bg1"/>
                </a:solidFill>
              </a:rPr>
              <a:t>109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9E3B9B0-F9BE-4829-BD8F-1819CD0869D3}"/>
              </a:ext>
            </a:extLst>
          </p:cNvPr>
          <p:cNvSpPr txBox="1"/>
          <p:nvPr/>
        </p:nvSpPr>
        <p:spPr>
          <a:xfrm>
            <a:off x="8167688" y="4368800"/>
            <a:ext cx="343364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???</a:t>
            </a: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C81D5FE8-CBDC-456F-BD49-BCCE91628CCE}"/>
              </a:ext>
            </a:extLst>
          </p:cNvPr>
          <p:cNvCxnSpPr/>
          <p:nvPr/>
        </p:nvCxnSpPr>
        <p:spPr>
          <a:xfrm>
            <a:off x="7827963" y="4403725"/>
            <a:ext cx="48577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A1DD340-71E8-40CE-AB04-6D65633A8C99}"/>
              </a:ext>
            </a:extLst>
          </p:cNvPr>
          <p:cNvSpPr txBox="1"/>
          <p:nvPr/>
        </p:nvSpPr>
        <p:spPr>
          <a:xfrm>
            <a:off x="9224963" y="4319588"/>
            <a:ext cx="369012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??? </a:t>
            </a: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952EAD82-B93A-4AD8-85B4-D089195A564B}"/>
              </a:ext>
            </a:extLst>
          </p:cNvPr>
          <p:cNvCxnSpPr/>
          <p:nvPr/>
        </p:nvCxnSpPr>
        <p:spPr>
          <a:xfrm>
            <a:off x="8766376" y="4231579"/>
            <a:ext cx="73183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1DB82B78-510A-4AA3-BF8A-21B4101FEE17}"/>
              </a:ext>
            </a:extLst>
          </p:cNvPr>
          <p:cNvSpPr/>
          <p:nvPr/>
        </p:nvSpPr>
        <p:spPr>
          <a:xfrm>
            <a:off x="115062" y="2191474"/>
            <a:ext cx="31097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А Программа « Профилактике правонарушений и преступлений несовершеннолетними»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Б.  Волонтерский отряд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В.  Эко- школа «Зеленый флаг»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E6B584A8-C9EA-45A9-8F6C-6C0E9CC3BFAC}"/>
              </a:ext>
            </a:extLst>
          </p:cNvPr>
          <p:cNvSpPr/>
          <p:nvPr/>
        </p:nvSpPr>
        <p:spPr>
          <a:xfrm>
            <a:off x="2857403" y="459829"/>
            <a:ext cx="47689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А Работа    по результатам СПТ (дополнительная диагностика и  составление  ИПР)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Б  Круглый стол «Правовой вопрос»  к Дню правовой грамотности с привлечением специалистов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В  Эко-школа  «Зеленый флаг»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Г  Акция « Наша жизнь в наших руках»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Д   Встреча учащихся с представителями  Рыбинской епархии Тема  «Подросток и наркотики. Профилактика наркотической и алкогольной зависимости». </a:t>
            </a:r>
            <a:endParaRPr lang="ru-RU" sz="800" dirty="0">
              <a:solidFill>
                <a:srgbClr val="FF0000"/>
              </a:solidFill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Е   Классные часы в группах  по экстремизму и терроризму  с привлечением специалистов КДН и ЗП и ПНД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Ж Кл. час «Безопасность в  сети интернет» и  распространение памятки «Правила безопасного поведения в социальных сетях для молодежи».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З Беседа Миф и правда о наркотиках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И Родительские собрания «Проблемы общения детей и родителей».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К Консультации для родителей и педагогов по результатам СПТ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Л. Выпуск информационных листовок по профилактике ПАВ и пропаганде ЗОЖ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М. Участие  мероприятиях  и акциях патриотического направления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Н. Неделя «Мы выбираем жизнь»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О. Тренинг ценностных ориентаций деловая игра «Мои жизненные ценности»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/>
              <a:t> П. Акция взаимопомощи #Мы Вместе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47348966-899A-4804-B42D-6F3CA109E297}"/>
              </a:ext>
            </a:extLst>
          </p:cNvPr>
          <p:cNvSpPr/>
          <p:nvPr/>
        </p:nvSpPr>
        <p:spPr>
          <a:xfrm flipV="1">
            <a:off x="7969845" y="5119688"/>
            <a:ext cx="71438" cy="714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F04AF755-3F0E-4F4B-A1AA-200B46BC73F1}"/>
              </a:ext>
            </a:extLst>
          </p:cNvPr>
          <p:cNvSpPr/>
          <p:nvPr/>
        </p:nvSpPr>
        <p:spPr>
          <a:xfrm>
            <a:off x="7969845" y="4991100"/>
            <a:ext cx="71438" cy="71438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65" name="TextBox 78"/>
          <p:cNvSpPr txBox="1">
            <a:spLocks noChangeArrowheads="1"/>
          </p:cNvSpPr>
          <p:nvPr/>
        </p:nvSpPr>
        <p:spPr bwMode="auto">
          <a:xfrm>
            <a:off x="7848600" y="4354513"/>
            <a:ext cx="4972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chemeClr val="bg1"/>
                </a:solidFill>
              </a:rPr>
              <a:t>49 чел</a:t>
            </a:r>
          </a:p>
        </p:txBody>
      </p:sp>
      <p:sp>
        <p:nvSpPr>
          <p:cNvPr id="5167" name="TextBox 80"/>
          <p:cNvSpPr txBox="1">
            <a:spLocks noChangeArrowheads="1"/>
          </p:cNvSpPr>
          <p:nvPr/>
        </p:nvSpPr>
        <p:spPr bwMode="auto">
          <a:xfrm>
            <a:off x="8493977" y="4191472"/>
            <a:ext cx="47160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chemeClr val="bg1"/>
                </a:solidFill>
              </a:rPr>
              <a:t>56чел</a:t>
            </a:r>
          </a:p>
        </p:txBody>
      </p:sp>
      <p:sp>
        <p:nvSpPr>
          <p:cNvPr id="5168" name="TextBox 85"/>
          <p:cNvSpPr txBox="1">
            <a:spLocks noChangeArrowheads="1"/>
          </p:cNvSpPr>
          <p:nvPr/>
        </p:nvSpPr>
        <p:spPr bwMode="auto">
          <a:xfrm rot="-5400000">
            <a:off x="6742965" y="4201312"/>
            <a:ext cx="9969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00" dirty="0"/>
              <a:t>% от максимально </a:t>
            </a:r>
            <a:br>
              <a:rPr lang="ru-RU" altLang="ru-RU" sz="700" dirty="0"/>
            </a:br>
            <a:r>
              <a:rPr lang="ru-RU" altLang="ru-RU" sz="700" dirty="0"/>
              <a:t>возможного балла</a:t>
            </a:r>
          </a:p>
        </p:txBody>
      </p:sp>
      <p:sp>
        <p:nvSpPr>
          <p:cNvPr id="5169" name="Прямоугольник 61"/>
          <p:cNvSpPr>
            <a:spLocks noChangeArrowheads="1"/>
          </p:cNvSpPr>
          <p:nvPr/>
        </p:nvSpPr>
        <p:spPr bwMode="auto">
          <a:xfrm>
            <a:off x="1869080" y="3461482"/>
            <a:ext cx="1146646" cy="127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  <a:ea typeface="Yu Gothic" pitchFamily="34" charset="-128"/>
                <a:cs typeface="Times New Roman" pitchFamily="18" charset="0"/>
              </a:rPr>
              <a:t> 61,2%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900" b="1" dirty="0">
                <a:ea typeface="Yu Gothic" pitchFamily="34" charset="-128"/>
                <a:cs typeface="Times New Roman" pitchFamily="18" charset="0"/>
              </a:rPr>
              <a:t>планов ИПР </a:t>
            </a:r>
            <a:r>
              <a:rPr lang="ru-RU" altLang="ru-RU" sz="900" dirty="0">
                <a:ea typeface="Yu Gothic" pitchFamily="34" charset="-128"/>
                <a:cs typeface="Times New Roman" pitchFamily="18" charset="0"/>
              </a:rPr>
              <a:t>реализуются 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  <a:ea typeface="Yu Gothic" pitchFamily="34" charset="-128"/>
                <a:cs typeface="Times New Roman" pitchFamily="18" charset="0"/>
              </a:rPr>
              <a:t>более –38,8 %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ru-RU" altLang="ru-RU" sz="900" dirty="0">
                <a:ea typeface="Yu Gothic" pitchFamily="34" charset="-128"/>
              </a:rPr>
              <a:t>обучающихся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900" b="1" dirty="0">
                <a:ea typeface="Yu Gothic" pitchFamily="34" charset="-128"/>
              </a:rPr>
              <a:t>участвуют в программах ДО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  <a:ea typeface="Yu Gothic" pitchFamily="34" charset="-128"/>
                <a:cs typeface="Times New Roman" pitchFamily="18" charset="0"/>
              </a:rPr>
              <a:t>--77,6 %</a:t>
            </a:r>
            <a:r>
              <a:rPr lang="ru-RU" altLang="ru-RU" sz="900" b="1" dirty="0">
                <a:ea typeface="Yu Gothic" pitchFamily="34" charset="-128"/>
                <a:cs typeface="Times New Roman" pitchFamily="18" charset="0"/>
              </a:rPr>
              <a:t> </a:t>
            </a:r>
            <a:r>
              <a:rPr lang="ru-RU" altLang="ru-RU" sz="900" dirty="0">
                <a:ea typeface="Yu Gothic" pitchFamily="34" charset="-128"/>
                <a:cs typeface="Times New Roman" pitchFamily="18" charset="0"/>
              </a:rPr>
              <a:t>обучающихся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>
                <a:ea typeface="Yu Gothic" pitchFamily="34" charset="-128"/>
                <a:cs typeface="Times New Roman" pitchFamily="18" charset="0"/>
              </a:rPr>
              <a:t>участвуют </a:t>
            </a:r>
            <a:br>
              <a:rPr lang="ru-RU" altLang="ru-RU" sz="900" b="1" dirty="0">
                <a:ea typeface="Yu Gothic" pitchFamily="34" charset="-128"/>
                <a:cs typeface="Times New Roman" pitchFamily="18" charset="0"/>
              </a:rPr>
            </a:br>
            <a:r>
              <a:rPr lang="ru-RU" altLang="ru-RU" sz="900" b="1" dirty="0">
                <a:ea typeface="Yu Gothic" pitchFamily="34" charset="-128"/>
                <a:cs typeface="Times New Roman" pitchFamily="18" charset="0"/>
              </a:rPr>
              <a:t>в реализации ВУД</a:t>
            </a:r>
            <a:r>
              <a:rPr lang="ru-RU" altLang="ru-RU" sz="900" b="1" dirty="0">
                <a:ea typeface="Yu Gothic" pitchFamily="34" charset="-128"/>
              </a:rPr>
              <a:t> </a:t>
            </a:r>
            <a:endParaRPr lang="ru-RU" altLang="ru-RU" sz="900" dirty="0">
              <a:ea typeface="Yu Gothic" pitchFamily="34" charset="-128"/>
            </a:endParaRPr>
          </a:p>
        </p:txBody>
      </p: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61E064F2-BE80-478A-B9B7-8F6A83BEAE0A}"/>
              </a:ext>
            </a:extLst>
          </p:cNvPr>
          <p:cNvCxnSpPr/>
          <p:nvPr/>
        </p:nvCxnSpPr>
        <p:spPr>
          <a:xfrm>
            <a:off x="331788" y="6223689"/>
            <a:ext cx="2082800" cy="174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EF04116D-6C2D-42C7-A14F-46FEF12A119C}"/>
              </a:ext>
            </a:extLst>
          </p:cNvPr>
          <p:cNvCxnSpPr/>
          <p:nvPr/>
        </p:nvCxnSpPr>
        <p:spPr>
          <a:xfrm>
            <a:off x="331788" y="5356060"/>
            <a:ext cx="0" cy="864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2" name="TextBox 77"/>
          <p:cNvSpPr txBox="1">
            <a:spLocks noChangeArrowheads="1"/>
          </p:cNvSpPr>
          <p:nvPr/>
        </p:nvSpPr>
        <p:spPr bwMode="auto">
          <a:xfrm>
            <a:off x="373063" y="6219825"/>
            <a:ext cx="12938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/>
              <a:t>    2022 г.     2023 г</a:t>
            </a:r>
            <a:r>
              <a:rPr lang="ru-RU" altLang="ru-RU" sz="9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173" name="TextBox 82"/>
          <p:cNvSpPr txBox="1">
            <a:spLocks noChangeArrowheads="1"/>
          </p:cNvSpPr>
          <p:nvPr/>
        </p:nvSpPr>
        <p:spPr bwMode="auto">
          <a:xfrm>
            <a:off x="1339850" y="6232525"/>
            <a:ext cx="13223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/>
              <a:t>       2022 г.  2023 г.</a:t>
            </a:r>
          </a:p>
        </p:txBody>
      </p:sp>
      <p:sp>
        <p:nvSpPr>
          <p:cNvPr id="5174" name="TextBox 83"/>
          <p:cNvSpPr txBox="1">
            <a:spLocks noChangeArrowheads="1"/>
          </p:cNvSpPr>
          <p:nvPr/>
        </p:nvSpPr>
        <p:spPr bwMode="auto">
          <a:xfrm>
            <a:off x="331788" y="6383338"/>
            <a:ext cx="1171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/>
              <a:t>Административные       правонарушения</a:t>
            </a:r>
          </a:p>
        </p:txBody>
      </p:sp>
      <p:sp>
        <p:nvSpPr>
          <p:cNvPr id="5175" name="TextBox 86"/>
          <p:cNvSpPr txBox="1">
            <a:spLocks noChangeArrowheads="1"/>
          </p:cNvSpPr>
          <p:nvPr/>
        </p:nvSpPr>
        <p:spPr bwMode="auto">
          <a:xfrm>
            <a:off x="1352550" y="6383338"/>
            <a:ext cx="11715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/>
              <a:t>Преступления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33AAD9E3-EF08-4DB5-8E0E-37C4DBABFA69}"/>
              </a:ext>
            </a:extLst>
          </p:cNvPr>
          <p:cNvSpPr/>
          <p:nvPr/>
        </p:nvSpPr>
        <p:spPr>
          <a:xfrm>
            <a:off x="537986" y="5661620"/>
            <a:ext cx="360362" cy="560659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AB64508F-D91F-4011-9CCC-B6464722E833}"/>
              </a:ext>
            </a:extLst>
          </p:cNvPr>
          <p:cNvSpPr/>
          <p:nvPr/>
        </p:nvSpPr>
        <p:spPr>
          <a:xfrm>
            <a:off x="886260" y="5931422"/>
            <a:ext cx="360363" cy="2836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5178" name="TextBox 89"/>
          <p:cNvSpPr txBox="1">
            <a:spLocks noChangeArrowheads="1"/>
          </p:cNvSpPr>
          <p:nvPr/>
        </p:nvSpPr>
        <p:spPr bwMode="auto">
          <a:xfrm>
            <a:off x="551950" y="5854357"/>
            <a:ext cx="3685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5179" name="TextBox 90"/>
          <p:cNvSpPr txBox="1">
            <a:spLocks noChangeArrowheads="1"/>
          </p:cNvSpPr>
          <p:nvPr/>
        </p:nvSpPr>
        <p:spPr bwMode="auto">
          <a:xfrm rot="-5400000">
            <a:off x="-153987" y="5695950"/>
            <a:ext cx="8080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800"/>
              <a:t>Количество</a:t>
            </a:r>
            <a:r>
              <a:rPr lang="ru-RU" altLang="ru-RU" sz="900"/>
              <a:t>   </a:t>
            </a:r>
          </a:p>
        </p:txBody>
      </p:sp>
      <p:sp>
        <p:nvSpPr>
          <p:cNvPr id="5180" name="TextBox 91"/>
          <p:cNvSpPr txBox="1">
            <a:spLocks noChangeArrowheads="1"/>
          </p:cNvSpPr>
          <p:nvPr/>
        </p:nvSpPr>
        <p:spPr bwMode="auto">
          <a:xfrm>
            <a:off x="816932" y="5730718"/>
            <a:ext cx="571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EDABEE57-565E-403B-AAAA-41C0FA684073}"/>
              </a:ext>
            </a:extLst>
          </p:cNvPr>
          <p:cNvSpPr/>
          <p:nvPr/>
        </p:nvSpPr>
        <p:spPr>
          <a:xfrm>
            <a:off x="1582738" y="6027106"/>
            <a:ext cx="360362" cy="209283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82" name="Прямоугольник 2"/>
          <p:cNvSpPr>
            <a:spLocks noChangeArrowheads="1"/>
          </p:cNvSpPr>
          <p:nvPr/>
        </p:nvSpPr>
        <p:spPr bwMode="auto">
          <a:xfrm>
            <a:off x="7763892" y="474812"/>
            <a:ext cx="2016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indent="-920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ru-RU" altLang="ru-RU" sz="900" dirty="0"/>
              <a:t>Обучающиеся	  304 - </a:t>
            </a:r>
            <a:r>
              <a:rPr lang="ru-RU" altLang="ru-RU" sz="900" dirty="0">
                <a:solidFill>
                  <a:srgbClr val="FF0000"/>
                </a:solidFill>
              </a:rPr>
              <a:t>чел. ( 95,0%)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ru-RU" altLang="ru-RU" sz="900" dirty="0"/>
              <a:t>Родители                  60- чел. (20- %)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ru-RU" altLang="ru-RU" sz="900" dirty="0" err="1"/>
              <a:t>Пед</a:t>
            </a:r>
            <a:r>
              <a:rPr lang="ru-RU" altLang="ru-RU" sz="900" dirty="0"/>
              <a:t>. работники      30 - чел. (100 % 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ru-RU" altLang="ru-RU" sz="900" dirty="0"/>
              <a:t>Администрация образовательной</a:t>
            </a:r>
            <a:br>
              <a:rPr lang="ru-RU" altLang="ru-RU" sz="900" dirty="0"/>
            </a:br>
            <a:r>
              <a:rPr lang="ru-RU" altLang="ru-RU" sz="900" dirty="0"/>
              <a:t>организации            </a:t>
            </a:r>
            <a:r>
              <a:rPr lang="ru-RU" altLang="ru-RU" sz="900" dirty="0">
                <a:solidFill>
                  <a:srgbClr val="FF0000"/>
                </a:solidFill>
              </a:rPr>
              <a:t>4- </a:t>
            </a:r>
            <a:r>
              <a:rPr lang="ru-RU" altLang="ru-RU" sz="900" dirty="0"/>
              <a:t>чел.(-100%)</a:t>
            </a:r>
          </a:p>
        </p:txBody>
      </p:sp>
      <p:sp>
        <p:nvSpPr>
          <p:cNvPr id="15" name="Правая фигурная скобка 14">
            <a:extLst>
              <a:ext uri="{FF2B5EF4-FFF2-40B4-BE49-F238E27FC236}">
                <a16:creationId xmlns:a16="http://schemas.microsoft.com/office/drawing/2014/main" id="{16A2561B-60F4-4A73-816B-8E63F6F9C4F6}"/>
              </a:ext>
            </a:extLst>
          </p:cNvPr>
          <p:cNvSpPr/>
          <p:nvPr/>
        </p:nvSpPr>
        <p:spPr>
          <a:xfrm>
            <a:off x="1608138" y="3570684"/>
            <a:ext cx="249237" cy="10104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84" name="Прямоугольник 84"/>
          <p:cNvSpPr>
            <a:spLocks noChangeArrowheads="1"/>
          </p:cNvSpPr>
          <p:nvPr/>
        </p:nvSpPr>
        <p:spPr bwMode="auto">
          <a:xfrm>
            <a:off x="1856656" y="3284985"/>
            <a:ext cx="12874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</a:rPr>
              <a:t>РЕАЛИЗАЦИЯ ИПР</a:t>
            </a:r>
            <a:endParaRPr lang="ru-RU" altLang="ru-RU" sz="900" dirty="0">
              <a:solidFill>
                <a:srgbClr val="C00000"/>
              </a:solidFill>
            </a:endParaRPr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19FBF2D2-CAA8-4D13-8A76-CA3F7A466E12}"/>
              </a:ext>
            </a:extLst>
          </p:cNvPr>
          <p:cNvSpPr/>
          <p:nvPr/>
        </p:nvSpPr>
        <p:spPr>
          <a:xfrm>
            <a:off x="8863341" y="651879"/>
            <a:ext cx="828675" cy="44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DB789004-E295-4D9B-9C00-E3FCE4A93930}"/>
              </a:ext>
            </a:extLst>
          </p:cNvPr>
          <p:cNvSpPr/>
          <p:nvPr/>
        </p:nvSpPr>
        <p:spPr>
          <a:xfrm>
            <a:off x="8863341" y="875506"/>
            <a:ext cx="828675" cy="46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C8BE2676-DDC3-4720-AA6B-2DC41BAB4ED9}"/>
              </a:ext>
            </a:extLst>
          </p:cNvPr>
          <p:cNvSpPr/>
          <p:nvPr/>
        </p:nvSpPr>
        <p:spPr>
          <a:xfrm>
            <a:off x="8869691" y="1078706"/>
            <a:ext cx="830263" cy="46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F5B77D00-73D6-4A59-91D0-7A9557DDD216}"/>
              </a:ext>
            </a:extLst>
          </p:cNvPr>
          <p:cNvSpPr/>
          <p:nvPr/>
        </p:nvSpPr>
        <p:spPr>
          <a:xfrm>
            <a:off x="8912224" y="1430612"/>
            <a:ext cx="649288" cy="46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FB3C89C7-6A84-416D-80BA-1F72C38B7AE7}"/>
              </a:ext>
            </a:extLst>
          </p:cNvPr>
          <p:cNvSpPr/>
          <p:nvPr/>
        </p:nvSpPr>
        <p:spPr>
          <a:xfrm>
            <a:off x="4705047" y="3353217"/>
            <a:ext cx="268019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900" b="1" dirty="0">
                <a:solidFill>
                  <a:srgbClr val="C00000"/>
                </a:solidFill>
              </a:rPr>
              <a:t>ДИНАМИКА ВЕРОЯТНОСТИ ВОВЛЕЧЕНИЯ</a:t>
            </a:r>
            <a:r>
              <a:rPr lang="ru-RU" sz="9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 </a:t>
            </a:r>
            <a:br>
              <a:rPr lang="ru-RU" sz="9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</a:br>
            <a:r>
              <a:rPr lang="ru-RU" sz="900" b="1" dirty="0">
                <a:solidFill>
                  <a:srgbClr val="C00000"/>
                </a:solidFill>
              </a:rPr>
              <a:t>СТУДЕНТОВ В РИСК ЗАВИСИМОГО ПОВЕДЕНИЯ </a:t>
            </a:r>
            <a:br>
              <a:rPr lang="ru-RU" sz="900" b="1" dirty="0">
                <a:solidFill>
                  <a:srgbClr val="C00000"/>
                </a:solidFill>
              </a:rPr>
            </a:br>
            <a:r>
              <a:rPr lang="ru-RU" sz="900" b="1" dirty="0">
                <a:solidFill>
                  <a:srgbClr val="C00000"/>
                </a:solidFill>
              </a:rPr>
              <a:t>ПО РЕЗУЛЬТАТАМ СПТ В 2022, 2023 ГОДАХ</a:t>
            </a:r>
            <a:endParaRPr lang="ru-RU" sz="900" dirty="0">
              <a:ln>
                <a:solidFill>
                  <a:srgbClr val="FF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9BE95FE8-7BD3-42D8-8877-0F3B6E6CC1EF}"/>
              </a:ext>
            </a:extLst>
          </p:cNvPr>
          <p:cNvSpPr/>
          <p:nvPr/>
        </p:nvSpPr>
        <p:spPr>
          <a:xfrm>
            <a:off x="7385242" y="3353217"/>
            <a:ext cx="246678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900" b="1" dirty="0">
                <a:solidFill>
                  <a:srgbClr val="C00000"/>
                </a:solidFill>
              </a:rPr>
              <a:t>ДИНАМИКА ЗНАЧЕНИЙ ФАКТОРОВ РИСКА</a:t>
            </a:r>
            <a:br>
              <a:rPr lang="ru-RU" sz="900" b="1" dirty="0">
                <a:solidFill>
                  <a:srgbClr val="C00000"/>
                </a:solidFill>
              </a:rPr>
            </a:br>
            <a:r>
              <a:rPr lang="ru-RU" sz="900" b="1" dirty="0">
                <a:solidFill>
                  <a:srgbClr val="C00000"/>
                </a:solidFill>
              </a:rPr>
              <a:t>И ЗАЩИТЫ ПО РЕЗУЛЬТАТАМ СПТ </a:t>
            </a:r>
            <a:br>
              <a:rPr lang="ru-RU" sz="900" b="1" dirty="0">
                <a:solidFill>
                  <a:srgbClr val="C00000"/>
                </a:solidFill>
              </a:rPr>
            </a:br>
            <a:r>
              <a:rPr lang="ru-RU" sz="900" b="1" dirty="0">
                <a:solidFill>
                  <a:srgbClr val="C00000"/>
                </a:solidFill>
              </a:rPr>
              <a:t>В 2022, 2023 ГОДАХ  В СПО</a:t>
            </a:r>
            <a:endParaRPr lang="ru-RU" sz="900" dirty="0">
              <a:ln>
                <a:solidFill>
                  <a:srgbClr val="FF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194" name="Прямоугольник 86"/>
          <p:cNvSpPr>
            <a:spLocks noChangeArrowheads="1"/>
          </p:cNvSpPr>
          <p:nvPr/>
        </p:nvSpPr>
        <p:spPr bwMode="auto">
          <a:xfrm>
            <a:off x="58738" y="4725516"/>
            <a:ext cx="28780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</a:rPr>
              <a:t>ДИНАМИКА КОЛИЧЕСТВА АДМИНИСТРАТИВНЫХ </a:t>
            </a:r>
            <a:br>
              <a:rPr lang="ru-RU" altLang="ru-RU" sz="900" b="1" dirty="0">
                <a:solidFill>
                  <a:srgbClr val="C00000"/>
                </a:solidFill>
              </a:rPr>
            </a:br>
            <a:r>
              <a:rPr lang="ru-RU" altLang="ru-RU" sz="900" b="1" dirty="0">
                <a:solidFill>
                  <a:srgbClr val="C00000"/>
                </a:solidFill>
              </a:rPr>
              <a:t>ПРАВОНАРУШЕНИЙ И ПРЕСТУПЛЕНИЙ С УЧАСТИЕМ  НЕСОВЕРШЕННОЛЕТНИХ ИЛИ В ОТНОШЕНИИ НИХ</a:t>
            </a:r>
            <a:br>
              <a:rPr lang="ru-RU" altLang="ru-RU" sz="900" b="1" dirty="0">
                <a:solidFill>
                  <a:srgbClr val="C00000"/>
                </a:solidFill>
              </a:rPr>
            </a:br>
            <a:r>
              <a:rPr lang="ru-RU" altLang="ru-RU" sz="900" b="1" dirty="0">
                <a:solidFill>
                  <a:srgbClr val="C00000"/>
                </a:solidFill>
              </a:rPr>
              <a:t>В 2022, 2023 ГОДАХ </a:t>
            </a:r>
            <a:endParaRPr lang="ru-RU" altLang="ru-RU" sz="900" dirty="0">
              <a:solidFill>
                <a:srgbClr val="C00000"/>
              </a:solidFill>
            </a:endParaRPr>
          </a:p>
        </p:txBody>
      </p:sp>
      <p:sp>
        <p:nvSpPr>
          <p:cNvPr id="5196" name="TextBox 89"/>
          <p:cNvSpPr txBox="1">
            <a:spLocks noChangeArrowheads="1"/>
          </p:cNvSpPr>
          <p:nvPr/>
        </p:nvSpPr>
        <p:spPr bwMode="auto">
          <a:xfrm>
            <a:off x="1572691" y="6019930"/>
            <a:ext cx="365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chemeClr val="bg1"/>
                </a:solidFill>
              </a:rPr>
              <a:t>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900" dirty="0">
              <a:solidFill>
                <a:schemeClr val="bg1"/>
              </a:solidFill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3728A5C4-B8C6-492E-9242-EB738DBED98E}"/>
              </a:ext>
            </a:extLst>
          </p:cNvPr>
          <p:cNvSpPr/>
          <p:nvPr/>
        </p:nvSpPr>
        <p:spPr>
          <a:xfrm>
            <a:off x="1938548" y="5699386"/>
            <a:ext cx="405611" cy="5370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98" name="TextBox 89"/>
          <p:cNvSpPr txBox="1">
            <a:spLocks noChangeArrowheads="1"/>
          </p:cNvSpPr>
          <p:nvPr/>
        </p:nvSpPr>
        <p:spPr bwMode="auto">
          <a:xfrm>
            <a:off x="2002345" y="5958147"/>
            <a:ext cx="2680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chemeClr val="bg1"/>
                </a:solidFill>
              </a:rPr>
              <a:t>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900" dirty="0">
              <a:solidFill>
                <a:schemeClr val="bg1"/>
              </a:solidFill>
            </a:endParaRPr>
          </a:p>
        </p:txBody>
      </p: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046A3871-59FC-47BE-9DAB-325EF3A6B530}"/>
              </a:ext>
            </a:extLst>
          </p:cNvPr>
          <p:cNvCxnSpPr/>
          <p:nvPr/>
        </p:nvCxnSpPr>
        <p:spPr>
          <a:xfrm>
            <a:off x="7833320" y="5265738"/>
            <a:ext cx="21431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C270DC37-50E7-45E3-A32E-270E0FADAFEF}"/>
              </a:ext>
            </a:extLst>
          </p:cNvPr>
          <p:cNvCxnSpPr/>
          <p:nvPr/>
        </p:nvCxnSpPr>
        <p:spPr>
          <a:xfrm>
            <a:off x="4956485" y="5071943"/>
            <a:ext cx="2159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69"/>
          <p:cNvSpPr txBox="1">
            <a:spLocks noChangeArrowheads="1"/>
          </p:cNvSpPr>
          <p:nvPr/>
        </p:nvSpPr>
        <p:spPr bwMode="auto">
          <a:xfrm>
            <a:off x="128464" y="3729226"/>
            <a:ext cx="152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800" dirty="0"/>
              <a:t>ПОО –3чел. (0,71%)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800" dirty="0" err="1"/>
              <a:t>ТКДНиЗП</a:t>
            </a:r>
            <a:r>
              <a:rPr lang="ru-RU" altLang="ru-RU" sz="800" dirty="0"/>
              <a:t> – 2 чел. (0,46%)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800" dirty="0"/>
              <a:t>ПДН – чел. 1. (0,23-%)</a:t>
            </a:r>
          </a:p>
        </p:txBody>
      </p:sp>
      <p:sp>
        <p:nvSpPr>
          <p:cNvPr id="81" name="Прямоугольник 84"/>
          <p:cNvSpPr>
            <a:spLocks noChangeArrowheads="1"/>
          </p:cNvSpPr>
          <p:nvPr/>
        </p:nvSpPr>
        <p:spPr bwMode="auto">
          <a:xfrm>
            <a:off x="3307992" y="3353217"/>
            <a:ext cx="12874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C00000"/>
                </a:solidFill>
              </a:rPr>
              <a:t>УЧАСТНИКИ СПТ </a:t>
            </a:r>
            <a:endParaRPr lang="ru-RU" altLang="ru-RU" sz="900" dirty="0">
              <a:solidFill>
                <a:srgbClr val="C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08784" y="3236913"/>
            <a:ext cx="0" cy="325437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789185" y="6453336"/>
            <a:ext cx="30603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Подпись руководителя ПОО ________________________</a:t>
            </a: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7ED60AD8-E5A9-4E50-A5A5-10B30A92E86E}"/>
              </a:ext>
            </a:extLst>
          </p:cNvPr>
          <p:cNvSpPr/>
          <p:nvPr/>
        </p:nvSpPr>
        <p:spPr>
          <a:xfrm>
            <a:off x="3078251" y="5503863"/>
            <a:ext cx="31076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C00000"/>
                </a:solidFill>
                <a:latin typeface="+mn-lt"/>
                <a:cs typeface="+mn-cs"/>
              </a:rPr>
              <a:t>ИНЫЕ РЕЗУЛЬТАТЫ ПРОФИЛАКТИЧЕСКОЙ ДЕЯТЕЛЬНОСТИ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А Снятие с различного вида учета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Б  Активное участие в ВУД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latin typeface="+mn-lt"/>
                <a:cs typeface="+mn-cs"/>
              </a:rPr>
              <a:t>В. Участие в  мероприятиях патриотического направления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101" name="TextBox 27"/>
          <p:cNvSpPr txBox="1">
            <a:spLocks noChangeArrowheads="1"/>
          </p:cNvSpPr>
          <p:nvPr/>
        </p:nvSpPr>
        <p:spPr bwMode="auto">
          <a:xfrm>
            <a:off x="115062" y="382487"/>
            <a:ext cx="2268000" cy="1385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0" rIns="3600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900" b="1" dirty="0">
                <a:solidFill>
                  <a:srgbClr val="C00000"/>
                </a:solidFill>
              </a:rPr>
              <a:t>НАПРАВЛЕНИЯ ДЕЯТЕЛЬНОСТИ </a:t>
            </a:r>
          </a:p>
        </p:txBody>
      </p:sp>
      <p:sp>
        <p:nvSpPr>
          <p:cNvPr id="106" name="TextBox 27"/>
          <p:cNvSpPr txBox="1">
            <a:spLocks noChangeArrowheads="1"/>
          </p:cNvSpPr>
          <p:nvPr/>
        </p:nvSpPr>
        <p:spPr bwMode="auto">
          <a:xfrm>
            <a:off x="2512122" y="370001"/>
            <a:ext cx="5184000" cy="13849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0" rIns="3600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900" b="1" dirty="0">
                <a:solidFill>
                  <a:srgbClr val="C00000"/>
                </a:solidFill>
              </a:rPr>
              <a:t>                                 ЦЕЛЕВЫЕ МЕРЫ И МЕРОПРИЯТИЯ ЗА ПОСЛЕДНИЙ ГОД</a:t>
            </a:r>
            <a:endParaRPr lang="ru-RU" sz="900" dirty="0">
              <a:solidFill>
                <a:srgbClr val="C00000"/>
              </a:solidFill>
            </a:endParaRPr>
          </a:p>
        </p:txBody>
      </p:sp>
      <p:sp>
        <p:nvSpPr>
          <p:cNvPr id="107" name="TextBox 27"/>
          <p:cNvSpPr txBox="1">
            <a:spLocks noChangeArrowheads="1"/>
          </p:cNvSpPr>
          <p:nvPr/>
        </p:nvSpPr>
        <p:spPr bwMode="auto">
          <a:xfrm>
            <a:off x="158835" y="1905240"/>
            <a:ext cx="5904000" cy="1385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0" rIns="3600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900" b="1" dirty="0">
                <a:solidFill>
                  <a:srgbClr val="C00000"/>
                </a:solidFill>
              </a:rPr>
              <a:t>ЭФФЕКТИВНЫЕ ПРАКТИКИ</a:t>
            </a:r>
          </a:p>
        </p:txBody>
      </p:sp>
      <p:sp>
        <p:nvSpPr>
          <p:cNvPr id="108" name="TextBox 27"/>
          <p:cNvSpPr txBox="1">
            <a:spLocks noChangeArrowheads="1"/>
          </p:cNvSpPr>
          <p:nvPr/>
        </p:nvSpPr>
        <p:spPr bwMode="auto">
          <a:xfrm>
            <a:off x="7747943" y="368959"/>
            <a:ext cx="1908000" cy="1385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0" rIns="3600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900" b="1" dirty="0">
                <a:solidFill>
                  <a:srgbClr val="C00000"/>
                </a:solidFill>
              </a:rPr>
              <a:t>            УЧАСТНИКИ МЕРОПРИЯТИЙ</a:t>
            </a: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7ED60AD8-E5A9-4E50-A5A5-10B30A92E86E}"/>
              </a:ext>
            </a:extLst>
          </p:cNvPr>
          <p:cNvSpPr/>
          <p:nvPr/>
        </p:nvSpPr>
        <p:spPr>
          <a:xfrm>
            <a:off x="6537176" y="2008994"/>
            <a:ext cx="324036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900" dirty="0">
              <a:latin typeface="+mn-lt"/>
              <a:cs typeface="+mn-cs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latin typeface="+mn-lt"/>
                <a:cs typeface="+mn-cs"/>
              </a:rPr>
              <a:t>А Областная олимпиада по предмету «Социальная адаптация»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latin typeface="+mn-lt"/>
                <a:cs typeface="+mn-cs"/>
              </a:rPr>
              <a:t>Б </a:t>
            </a:r>
            <a:r>
              <a:rPr lang="ru-RU" sz="800" dirty="0"/>
              <a:t>Региональный конкурс «Абилимпикс»</a:t>
            </a:r>
            <a:endParaRPr lang="ru-RU" sz="800" dirty="0">
              <a:latin typeface="+mn-lt"/>
              <a:cs typeface="+mn-cs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latin typeface="+mn-lt"/>
                <a:cs typeface="+mn-cs"/>
              </a:rPr>
              <a:t>В Региональный конкурс «Профессионал»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latin typeface="+mn-lt"/>
                <a:cs typeface="+mn-cs"/>
              </a:rPr>
              <a:t>Г.</a:t>
            </a:r>
            <a:r>
              <a:rPr lang="ru-RU" sz="800" dirty="0"/>
              <a:t> Всероссийский конкурс «Зажигаем в ритме СПО»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800" dirty="0">
              <a:latin typeface="+mn-lt"/>
              <a:cs typeface="+mn-cs"/>
            </a:endParaRPr>
          </a:p>
        </p:txBody>
      </p:sp>
      <p:sp>
        <p:nvSpPr>
          <p:cNvPr id="91" name="TextBox 27"/>
          <p:cNvSpPr txBox="1">
            <a:spLocks noChangeArrowheads="1"/>
          </p:cNvSpPr>
          <p:nvPr/>
        </p:nvSpPr>
        <p:spPr bwMode="auto">
          <a:xfrm>
            <a:off x="7401272" y="1988840"/>
            <a:ext cx="3109260" cy="13849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0" rIns="36000" bIns="0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900" b="1" dirty="0">
                <a:solidFill>
                  <a:srgbClr val="C00000"/>
                </a:solidFill>
              </a:rPr>
              <a:t>КОНКУРСНАЯ ДЕЯТЕЛЬНОСТЬ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00000000-0008-0000-0C00-00000A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873899"/>
              </p:ext>
            </p:extLst>
          </p:nvPr>
        </p:nvGraphicFramePr>
        <p:xfrm>
          <a:off x="1712639" y="1628800"/>
          <a:ext cx="3168351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14687"/>
              </p:ext>
            </p:extLst>
          </p:nvPr>
        </p:nvGraphicFramePr>
        <p:xfrm>
          <a:off x="5673080" y="1628801"/>
          <a:ext cx="3168351" cy="3744414"/>
        </p:xfrm>
        <a:graphic>
          <a:graphicData uri="http://schemas.openxmlformats.org/drawingml/2006/table">
            <a:tbl>
              <a:tblPr/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ВСЕГО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291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10031</TotalTime>
  <Words>932</Words>
  <Application>Microsoft Office PowerPoint</Application>
  <PresentationFormat>Лист A4 (210x297 мм)</PresentationFormat>
  <Paragraphs>228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Ольга Викторович</cp:lastModifiedBy>
  <cp:revision>411</cp:revision>
  <cp:lastPrinted>2023-11-15T06:09:28Z</cp:lastPrinted>
  <dcterms:created xsi:type="dcterms:W3CDTF">2022-04-18T10:54:01Z</dcterms:created>
  <dcterms:modified xsi:type="dcterms:W3CDTF">2023-12-21T05:59:35Z</dcterms:modified>
</cp:coreProperties>
</file>