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notesSlide+xml" PartName="/ppt/notesSlides/notesSlide1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2"/>
  </p:notesMasterIdLst>
  <p:sldIdLst>
    <p:sldId id="256" r:id="rId2"/>
    <p:sldId id="261" r:id="rId3"/>
    <p:sldId id="267" r:id="rId4"/>
    <p:sldId id="269" r:id="rId5"/>
    <p:sldId id="276" r:id="rId6"/>
    <p:sldId id="275" r:id="rId7"/>
    <p:sldId id="270" r:id="rId8"/>
    <p:sldId id="271" r:id="rId9"/>
    <p:sldId id="277" r:id="rId10"/>
    <p:sldId id="274" r:id="rId11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123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D5A9D1C-C480-4640-859C-2D97F4A18C6F}" type="datetimeFigureOut">
              <a:rPr lang="ru-RU"/>
              <a:pPr>
                <a:defRPr/>
              </a:pPr>
              <a:t>01.04.2021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19559F-378E-4796-BE59-9E66635B40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19559F-378E-4796-BE59-9E66635B407A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49213" y="93663"/>
            <a:ext cx="6759575" cy="892175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47625" y="1931988"/>
            <a:ext cx="6765925" cy="203676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47625" y="1862138"/>
            <a:ext cx="6765925" cy="1603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7625" y="3968750"/>
            <a:ext cx="6765925" cy="147638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71550" y="4267200"/>
            <a:ext cx="4800600" cy="21336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42900" y="2007908"/>
            <a:ext cx="6172200" cy="196003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5BE0D-37DC-46BD-8D9C-70E3A25FD08E}" type="datetimeFigureOut">
              <a:rPr lang="ru-RU"/>
              <a:pPr>
                <a:defRPr/>
              </a:pPr>
              <a:t>01.04.2021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A59CBE5-4B9C-4A0E-92D7-5F954B604D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8B8EF-F9A4-4F1C-AC0E-65989D75C9A3}" type="datetimeFigureOut">
              <a:rPr lang="ru-RU"/>
              <a:pPr>
                <a:defRPr/>
              </a:pPr>
              <a:t>01.04.2021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FD1DF-E7AD-4F15-88DB-5ED4426DF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0876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66188"/>
            <a:ext cx="41719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07DA2-27E7-4EE6-BC9C-46EE624F0986}" type="datetimeFigureOut">
              <a:rPr lang="ru-RU"/>
              <a:pPr>
                <a:defRPr/>
              </a:pPr>
              <a:t>01.04.2021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D6137-DA8D-461B-BEF8-7E83046220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5829300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D2173-60B6-4771-A831-CC61DAD2198A}" type="datetimeFigureOut">
              <a:rPr lang="ru-RU"/>
              <a:pPr>
                <a:defRPr/>
              </a:pPr>
              <a:t>01.04.2021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0222D-803A-4225-A74E-B34A2E5F14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2388" y="3168650"/>
            <a:ext cx="6759575" cy="12223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2388" y="3122613"/>
            <a:ext cx="6759575" cy="6032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50800" y="3292475"/>
            <a:ext cx="6761163" cy="603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1270001"/>
            <a:ext cx="5829300" cy="1816100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397251"/>
            <a:ext cx="5829300" cy="17843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3A0A8-1C0F-49AF-812D-F70BDDA3758D}" type="datetimeFigureOut">
              <a:rPr lang="ru-RU"/>
              <a:pPr>
                <a:defRPr/>
              </a:pPr>
              <a:t>01.04.2021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0075" y="8229600"/>
            <a:ext cx="3000375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9538" y="8278813"/>
            <a:ext cx="3429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8EF92-2C4D-49ED-8338-2933AB3EF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2811780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3700463" y="1930400"/>
            <a:ext cx="2811780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41C78-6550-4845-9D47-7F069474C725}" type="datetimeFigureOut">
              <a:rPr lang="ru-RU"/>
              <a:pPr>
                <a:defRPr/>
              </a:pPr>
              <a:t>01.04.2021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80AEC-229C-47B6-8CE9-44E4BB100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71475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181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181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47FDA-DD9D-43D5-83C9-6ED7BCC7F0B7}" type="datetimeFigureOut">
              <a:rPr lang="ru-RU"/>
              <a:pPr>
                <a:defRPr/>
              </a:pPr>
              <a:t>01.04.2021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17660-96AF-40B6-A71A-3DBA629C5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569F0-5A7E-4FEC-A874-1C2C5D32E1F1}" type="datetimeFigureOut">
              <a:rPr lang="ru-RU"/>
              <a:pPr>
                <a:defRPr/>
              </a:pPr>
              <a:t>01.04.2021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FDDA2-7874-4956-9DE8-AEAC42733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902F5-64F8-48C3-AC21-2C8E6C41C6B2}" type="datetimeFigureOut">
              <a:rPr lang="ru-RU"/>
              <a:pPr>
                <a:defRPr/>
              </a:pPr>
              <a:t>01.04.2021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44111-9957-4FBE-B25E-9E76ED0365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47625" y="93663"/>
            <a:ext cx="6761163" cy="8923337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2133600"/>
            <a:ext cx="1428750" cy="59944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228850" y="2133600"/>
            <a:ext cx="4286250" cy="599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570C1-F92E-4D0C-ADD7-C5CD16752174}" type="datetimeFigureOut">
              <a:rPr lang="ru-RU"/>
              <a:pPr>
                <a:defRPr/>
              </a:pPr>
              <a:t>01.04.2021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711F4-CDEA-4CCB-A3E3-72DADF334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50800" y="6245225"/>
            <a:ext cx="6754813" cy="1206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50800" y="6200775"/>
            <a:ext cx="6754813" cy="6032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0800" y="6364288"/>
            <a:ext cx="6754813" cy="6508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534067"/>
            <a:ext cx="5486400" cy="696384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72611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231" y="88901"/>
            <a:ext cx="6751405" cy="610870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29531-23E1-48F9-84E3-B7D5A01D0F85}" type="datetimeFigureOut">
              <a:rPr lang="ru-RU"/>
              <a:pPr>
                <a:defRPr/>
              </a:pPr>
              <a:t>01.04.2021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85800" y="8229600"/>
            <a:ext cx="291465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538" y="8278813"/>
            <a:ext cx="3429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35086-F96E-4A14-8597-A261A26E6F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74000"/>
            <a:lum/>
          </a:blip>
          <a:srcRect/>
          <a:stretch>
            <a:fillRect l="-70000" r="-7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47625" y="93663"/>
            <a:ext cx="6761163" cy="8923337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685800" y="366713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685800" y="1930400"/>
            <a:ext cx="58293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629150" y="8255000"/>
            <a:ext cx="1857375" cy="63500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DD0968-27DD-4356-B3EE-B13907C42EE9}" type="datetimeFigureOut">
              <a:rPr lang="ru-RU"/>
              <a:pPr>
                <a:defRPr/>
              </a:pPr>
              <a:t>01.04.2021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85800" y="8229600"/>
            <a:ext cx="2971800" cy="6096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9538" y="8280400"/>
            <a:ext cx="342900" cy="6096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25F90A9E-99CD-4280-B28E-5BB993953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9" r:id="rId2"/>
    <p:sldLayoutId id="2147483897" r:id="rId3"/>
    <p:sldLayoutId id="2147483890" r:id="rId4"/>
    <p:sldLayoutId id="2147483891" r:id="rId5"/>
    <p:sldLayoutId id="2147483892" r:id="rId6"/>
    <p:sldLayoutId id="2147483893" r:id="rId7"/>
    <p:sldLayoutId id="2147483898" r:id="rId8"/>
    <p:sldLayoutId id="2147483899" r:id="rId9"/>
    <p:sldLayoutId id="2147483894" r:id="rId10"/>
    <p:sldLayoutId id="21474838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F6C0AA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1B587C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1B587C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feed?section=search&amp;q=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67744"/>
            <a:ext cx="6858000" cy="108012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sz="4800" b="1" dirty="0" smtClean="0"/>
              <a:t>PRO COLLEGE</a:t>
            </a:r>
            <a:r>
              <a:rPr sz="4800" dirty="0" smtClean="0"/>
              <a:t/>
            </a:r>
            <a:br>
              <a:rPr sz="4800" dirty="0" smtClean="0"/>
            </a:br>
            <a:endParaRPr lang="ru-RU" sz="4800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908720" y="251520"/>
            <a:ext cx="3168352" cy="151216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  ЧЕМ ГОВОРЯТ СТУДЕНТЫ?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21088" y="683568"/>
            <a:ext cx="2448272" cy="6480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ВЫПУСК №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6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от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30.03.2021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г.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491880"/>
            <a:ext cx="6858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ЛУЧШАЯ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СТУДЕНЧЕСКАЯ ГАЗЕТА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6632" y="4211960"/>
            <a:ext cx="6624736" cy="9541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Тема выпуска</a:t>
            </a:r>
            <a:r>
              <a:rPr lang="ru-RU" sz="28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«Молодые профессионалы»</a:t>
            </a:r>
            <a:endParaRPr lang="ru-RU" sz="28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028" name="Picture 4" descr="G:\ВЕП\WSR\DSCN14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2736" y="5364088"/>
            <a:ext cx="4752528" cy="3564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1475655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PRO COLLEGE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рубрика «СПОРТ»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6632" y="1475656"/>
            <a:ext cx="2276872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+mj-lt"/>
              </a:rPr>
              <a:t>Спортсмены </a:t>
            </a:r>
            <a:r>
              <a:rPr lang="ru-RU" sz="1600" b="1" dirty="0" smtClean="0">
                <a:latin typeface="+mj-lt"/>
              </a:rPr>
              <a:t>ПАПК</a:t>
            </a:r>
          </a:p>
          <a:p>
            <a:pPr algn="just"/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>Сразу </a:t>
            </a:r>
            <a:r>
              <a:rPr lang="ru-RU" sz="1600" dirty="0" smtClean="0">
                <a:latin typeface="+mj-lt"/>
              </a:rPr>
              <a:t>две награды заработали спортсмены колледжа на Спартакиаде Пошехонского района по настольному теннису. Мероприятие проходило 20 марта на базе </a:t>
            </a:r>
            <a:r>
              <a:rPr lang="ru-RU" sz="1600" dirty="0" err="1" smtClean="0">
                <a:latin typeface="+mj-lt"/>
              </a:rPr>
              <a:t>Межпоселенческого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культурно-досугового</a:t>
            </a:r>
            <a:r>
              <a:rPr lang="ru-RU" sz="1600" dirty="0" smtClean="0">
                <a:latin typeface="+mj-lt"/>
              </a:rPr>
              <a:t> центра. В соревновании приняли участие 7 команд, 2 команды от Пошехонского аграрно-политехнического колледжа. 1 место выиграли участники от администрации Пошехонского района, а серебро и бронзу </a:t>
            </a:r>
            <a:r>
              <a:rPr lang="ru-RU" sz="1600" dirty="0" smtClean="0">
                <a:latin typeface="+mj-lt"/>
              </a:rPr>
              <a:t>забрали команды </a:t>
            </a:r>
            <a:r>
              <a:rPr lang="ru-RU" sz="1600" dirty="0" smtClean="0">
                <a:latin typeface="+mj-lt"/>
              </a:rPr>
              <a:t>колледжа. 2 место у спортсменов 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48880" y="4067944"/>
            <a:ext cx="22322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err="1" smtClean="0">
                <a:latin typeface="+mj-lt"/>
              </a:rPr>
              <a:t>Лисицина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smtClean="0">
                <a:latin typeface="+mj-lt"/>
              </a:rPr>
              <a:t>Е., Емельянова С. и Винниченко Е., 3 место - Яблоков А., Воронцов И. и </a:t>
            </a:r>
            <a:r>
              <a:rPr lang="ru-RU" sz="1600" dirty="0" err="1" smtClean="0">
                <a:latin typeface="+mj-lt"/>
              </a:rPr>
              <a:t>Долинина</a:t>
            </a:r>
            <a:r>
              <a:rPr lang="ru-RU" sz="1600" dirty="0" smtClean="0">
                <a:latin typeface="+mj-lt"/>
              </a:rPr>
              <a:t> О. Поздравляем спортсменов с победой и благодарим самую активную группу поддержки из числа студентов, пришедших разделить эту победу! </a:t>
            </a:r>
            <a:r>
              <a:rPr lang="ru-RU" sz="1600" dirty="0" smtClean="0"/>
              <a:t> </a:t>
            </a:r>
            <a:endParaRPr lang="ru-RU" sz="1600" dirty="0" smtClean="0"/>
          </a:p>
          <a:p>
            <a:pPr algn="ctr"/>
            <a:r>
              <a:rPr lang="ru-RU" sz="1600" b="1" dirty="0" smtClean="0">
                <a:latin typeface="+mj-lt"/>
              </a:rPr>
              <a:t>Соревнования по </a:t>
            </a:r>
            <a:r>
              <a:rPr lang="ru-RU" sz="1600" b="1" dirty="0" smtClean="0">
                <a:latin typeface="+mj-lt"/>
              </a:rPr>
              <a:t>баскетболу 3Х3 среди колледжей группы «Б»</a:t>
            </a:r>
            <a:endParaRPr lang="ru-RU" sz="1600" b="1" dirty="0">
              <a:latin typeface="+mj-lt"/>
              <a:cs typeface="Times New Roman" pitchFamily="18" charset="0"/>
            </a:endParaRPr>
          </a:p>
        </p:txBody>
      </p:sp>
      <p:pic>
        <p:nvPicPr>
          <p:cNvPr id="2050" name="Picture 2" descr="https://sun9-24.userapi.com/impg/9Y4Drm43-RtEJwyBBpSTbWW6E5ZE1GcBFlKObQ/vt-QZO5qcsU.jpg?size=1600x902&amp;quality=96&amp;sign=1c7d58d8fd5daaed3cd75aa0592e0151&amp;type=alb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888" y="1547664"/>
            <a:ext cx="4342832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4653137" y="4139952"/>
            <a:ext cx="220486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+mj-lt"/>
              </a:rPr>
              <a:t>23 марта в спортивном зале Ярославского филиала ПГУПС стартовали </a:t>
            </a:r>
            <a:r>
              <a:rPr lang="ru-RU" sz="1600" dirty="0" smtClean="0">
                <a:latin typeface="+mj-lt"/>
              </a:rPr>
              <a:t>соревнования по баскетболу в рамках комплексной Спартакиады ПОО. </a:t>
            </a:r>
            <a:r>
              <a:rPr lang="ru-RU" sz="1600" dirty="0" smtClean="0">
                <a:latin typeface="+mj-lt"/>
              </a:rPr>
              <a:t> </a:t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>В этом году на площадках встретились 8 женских и 16 мужских </a:t>
            </a:r>
            <a:r>
              <a:rPr lang="ru-RU" sz="1600" dirty="0" smtClean="0">
                <a:latin typeface="+mj-lt"/>
              </a:rPr>
              <a:t>команд. Наши девушки заняли 4 место, а юноши 8.</a:t>
            </a:r>
            <a:endParaRPr lang="ru-RU" sz="1600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1331913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PRO COLLEGE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рубрика «КАДРЫ»</a:t>
            </a:r>
          </a:p>
        </p:txBody>
      </p:sp>
      <p:sp>
        <p:nvSpPr>
          <p:cNvPr id="9219" name="Прямоугольник 7"/>
          <p:cNvSpPr>
            <a:spLocks noChangeArrowheads="1"/>
          </p:cNvSpPr>
          <p:nvPr/>
        </p:nvSpPr>
        <p:spPr bwMode="auto">
          <a:xfrm>
            <a:off x="116632" y="1835696"/>
            <a:ext cx="2232248" cy="7694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hangingPunct="0"/>
            <a:r>
              <a:rPr lang="ru-RU" sz="1600" dirty="0" smtClean="0">
                <a:latin typeface="+mj-lt"/>
              </a:rPr>
              <a:t>Колледж уже не первый год по разным компетенциям принимает участие в движении </a:t>
            </a:r>
            <a:r>
              <a:rPr lang="ru-RU" sz="1600" dirty="0" err="1" smtClean="0">
                <a:latin typeface="+mj-lt"/>
              </a:rPr>
              <a:t>WorldSkills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Russia</a:t>
            </a:r>
            <a:r>
              <a:rPr lang="ru-RU" sz="1600" dirty="0" smtClean="0">
                <a:latin typeface="+mj-lt"/>
              </a:rPr>
              <a:t> - «Молодые профессионалы», направленном на повышение престижа рабочих профессий и развитие профессионального образования</a:t>
            </a:r>
            <a:r>
              <a:rPr lang="ru-RU" sz="1600" dirty="0" smtClean="0">
                <a:latin typeface="+mj-lt"/>
              </a:rPr>
              <a:t>.</a:t>
            </a:r>
            <a:endParaRPr lang="ru-RU" sz="1600" dirty="0" smtClean="0">
              <a:latin typeface="+mj-lt"/>
            </a:endParaRPr>
          </a:p>
          <a:p>
            <a:pPr algn="just" hangingPunct="0"/>
            <a:r>
              <a:rPr lang="ru-RU" sz="1600" dirty="0" smtClean="0">
                <a:latin typeface="+mj-lt"/>
              </a:rPr>
              <a:t>- Подготовка к региональному этапу чемпионата «Молодые профессионалы» и само участие в нем для студентов и их наставников - хороший образовательный опыт. Важно, что все задания чемпионата </a:t>
            </a:r>
            <a:r>
              <a:rPr lang="ru-RU" sz="1600" dirty="0" smtClean="0"/>
              <a:t> </a:t>
            </a:r>
          </a:p>
          <a:p>
            <a:pPr hangingPunct="0"/>
            <a:r>
              <a:rPr lang="ru-RU" sz="1600" dirty="0" smtClean="0"/>
              <a:t> </a:t>
            </a:r>
            <a:endParaRPr lang="ru-RU" sz="1600" dirty="0"/>
          </a:p>
        </p:txBody>
      </p:sp>
      <p:sp>
        <p:nvSpPr>
          <p:cNvPr id="9220" name="Прямоугольник 8"/>
          <p:cNvSpPr>
            <a:spLocks noChangeArrowheads="1"/>
          </p:cNvSpPr>
          <p:nvPr/>
        </p:nvSpPr>
        <p:spPr bwMode="auto">
          <a:xfrm>
            <a:off x="2348880" y="4499992"/>
            <a:ext cx="23042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48880" y="3635896"/>
            <a:ext cx="223224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ru-RU" sz="1600" dirty="0" smtClean="0">
                <a:latin typeface="+mj-lt"/>
              </a:rPr>
              <a:t>- </a:t>
            </a:r>
            <a:r>
              <a:rPr lang="ru-RU" sz="1600" dirty="0" err="1" smtClean="0">
                <a:latin typeface="+mj-lt"/>
              </a:rPr>
              <a:t>практико</a:t>
            </a:r>
            <a:r>
              <a:rPr lang="ru-RU" sz="1600" dirty="0" smtClean="0">
                <a:latin typeface="+mj-lt"/>
              </a:rPr>
              <a:t> -</a:t>
            </a:r>
            <a:r>
              <a:rPr lang="ru-RU" sz="1600" dirty="0" smtClean="0">
                <a:latin typeface="+mj-lt"/>
              </a:rPr>
              <a:t>ориентированные, выполняя их, студенты демонстрируют свои навыки, уровень овладения компетенциями, - поясняет Галина Кукушкина, преподаватель специальных дисциплин пошехонского колледжа, постоянный эксперт чемпионата</a:t>
            </a:r>
            <a:r>
              <a:rPr lang="ru-RU" sz="1600" dirty="0" smtClean="0">
                <a:latin typeface="+mj-lt"/>
              </a:rPr>
              <a:t>.</a:t>
            </a:r>
            <a:endParaRPr lang="ru-RU" sz="1600" dirty="0" smtClean="0">
              <a:latin typeface="+mj-lt"/>
            </a:endParaRPr>
          </a:p>
          <a:p>
            <a:pPr algn="just" hangingPunct="0"/>
            <a:r>
              <a:rPr lang="ru-RU" sz="1600" dirty="0" smtClean="0">
                <a:latin typeface="+mj-lt"/>
              </a:rPr>
              <a:t>В компетенции «Дошкольное образование» колледж </a:t>
            </a:r>
            <a:r>
              <a:rPr lang="ru-RU" sz="1600" dirty="0" smtClean="0">
                <a:latin typeface="+mj-lt"/>
              </a:rPr>
              <a:t>представляла</a:t>
            </a:r>
            <a:endParaRPr lang="ru-RU" sz="1600" dirty="0" smtClean="0">
              <a:latin typeface="+mj-lt"/>
            </a:endParaRPr>
          </a:p>
          <a:p>
            <a:pPr algn="just" hangingPunct="0"/>
            <a:endParaRPr lang="ru-RU" sz="1600" dirty="0" smtClean="0"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81128" y="3635896"/>
            <a:ext cx="21602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ru-RU" sz="1600" dirty="0" smtClean="0">
                <a:latin typeface="+mj-lt"/>
              </a:rPr>
              <a:t>студентка 3-го </a:t>
            </a:r>
            <a:r>
              <a:rPr lang="ru-RU" sz="1600" dirty="0" smtClean="0">
                <a:latin typeface="+mj-lt"/>
              </a:rPr>
              <a:t>курса Дарья </a:t>
            </a:r>
            <a:r>
              <a:rPr lang="ru-RU" sz="1600" dirty="0" smtClean="0">
                <a:latin typeface="+mj-lt"/>
              </a:rPr>
              <a:t>Петрова. Даша стала лучшей </a:t>
            </a:r>
            <a:r>
              <a:rPr lang="ru-RU" sz="1600" dirty="0" smtClean="0">
                <a:latin typeface="+mj-lt"/>
              </a:rPr>
              <a:t>за </a:t>
            </a:r>
            <a:r>
              <a:rPr lang="ru-RU" sz="1600" dirty="0" smtClean="0">
                <a:latin typeface="+mj-lt"/>
              </a:rPr>
              <a:t>все годы участия конкурсанткой, незначительно уступив </a:t>
            </a:r>
            <a:r>
              <a:rPr lang="ru-RU" sz="1600" dirty="0" smtClean="0">
                <a:latin typeface="+mj-lt"/>
              </a:rPr>
              <a:t>соперницам из </a:t>
            </a:r>
            <a:r>
              <a:rPr lang="ru-RU" sz="1600" dirty="0" err="1" smtClean="0">
                <a:latin typeface="+mj-lt"/>
              </a:rPr>
              <a:t>педколледжей</a:t>
            </a:r>
            <a:r>
              <a:rPr lang="ru-RU" sz="1600" dirty="0" smtClean="0">
                <a:latin typeface="+mj-lt"/>
              </a:rPr>
              <a:t>.</a:t>
            </a:r>
          </a:p>
          <a:p>
            <a:pPr algn="just" hangingPunct="0"/>
            <a:r>
              <a:rPr lang="ru-RU" sz="1600" dirty="0" smtClean="0">
                <a:latin typeface="+mj-lt"/>
              </a:rPr>
              <a:t>Медалью поощрили студента 3-го курса Дениса Иванова за участие в компетенции «</a:t>
            </a:r>
            <a:r>
              <a:rPr lang="ru-RU" sz="1600" dirty="0" smtClean="0">
                <a:latin typeface="+mj-lt"/>
              </a:rPr>
              <a:t>Водитель</a:t>
            </a:r>
            <a:endParaRPr lang="ru-RU" sz="1600" dirty="0" smtClean="0">
              <a:latin typeface="+mj-lt"/>
            </a:endParaRPr>
          </a:p>
          <a:p>
            <a:pPr algn="just" hangingPunct="0"/>
            <a:r>
              <a:rPr lang="ru-RU" sz="1600" dirty="0" smtClean="0">
                <a:latin typeface="+mj-lt"/>
              </a:rPr>
              <a:t>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8640" y="1475656"/>
            <a:ext cx="64807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+mj-lt"/>
                <a:cs typeface="Times New Roman" pitchFamily="18" charset="0"/>
              </a:rPr>
              <a:t>Региональный чемпионат</a:t>
            </a:r>
            <a:r>
              <a:rPr lang="en-US" b="1" dirty="0" smtClean="0">
                <a:latin typeface="+mj-lt"/>
                <a:cs typeface="Times New Roman" pitchFamily="18" charset="0"/>
              </a:rPr>
              <a:t> WORLDSKILLS RUSSIA</a:t>
            </a:r>
            <a:r>
              <a:rPr lang="ru-RU" b="1" dirty="0" smtClean="0">
                <a:latin typeface="+mj-lt"/>
                <a:cs typeface="Times New Roman" pitchFamily="18" charset="0"/>
              </a:rPr>
              <a:t> </a:t>
            </a:r>
            <a:endParaRPr lang="ru-RU" dirty="0">
              <a:latin typeface="+mj-lt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0928" y="1907703"/>
            <a:ext cx="3384375" cy="19038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5144" y="7020272"/>
            <a:ext cx="2019731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1475655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PRO COLLEGE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рубрика «КАДРЫ»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6632" y="1403648"/>
            <a:ext cx="2276872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ru-RU" sz="1600" dirty="0" smtClean="0">
                <a:latin typeface="+mj-lt"/>
              </a:rPr>
              <a:t>грузового автомобиля». К прохождению конкурсных этапов его подготовили преподаватели Сергей Емельянов и Сергей Барсуков. </a:t>
            </a:r>
            <a:r>
              <a:rPr lang="ru-RU" sz="1600" dirty="0" smtClean="0">
                <a:latin typeface="+mj-lt"/>
              </a:rPr>
              <a:t>Заслуженной </a:t>
            </a:r>
            <a:r>
              <a:rPr lang="ru-RU" sz="1600" dirty="0" smtClean="0">
                <a:latin typeface="+mj-lt"/>
              </a:rPr>
              <a:t>победы добилась одна из двух команд колледжа в компетенции «Ландшафтный дизайн». Студенты 3-го курса Дмитрий Денисенко и Василий Шаров набрали максимальное количество очков и стали победителями чемпионата</a:t>
            </a:r>
            <a:r>
              <a:rPr lang="ru-RU" sz="1600" dirty="0" smtClean="0">
                <a:latin typeface="+mj-lt"/>
              </a:rPr>
              <a:t>.</a:t>
            </a:r>
            <a:endParaRPr lang="ru-RU" sz="1600" dirty="0" smtClean="0">
              <a:latin typeface="+mj-lt"/>
            </a:endParaRPr>
          </a:p>
          <a:p>
            <a:pPr algn="just" hangingPunct="0"/>
            <a:r>
              <a:rPr lang="ru-RU" sz="1600" dirty="0" smtClean="0">
                <a:latin typeface="+mj-lt"/>
              </a:rPr>
              <a:t>Победители конкурса в компетенции «Ландшафтный дизайн». </a:t>
            </a:r>
          </a:p>
          <a:p>
            <a:pPr algn="just" hangingPunct="0"/>
            <a:r>
              <a:rPr lang="ru-RU" sz="1600" dirty="0" smtClean="0">
                <a:latin typeface="+mj-lt"/>
              </a:rPr>
              <a:t>В этой компетенции сложнейшей была конкурсная программа: создание подпорной стенки,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48880" y="1403648"/>
            <a:ext cx="22322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ru-RU" sz="1600" dirty="0" smtClean="0">
                <a:latin typeface="+mj-lt"/>
              </a:rPr>
              <a:t>мощение пошаговой дорожки, установка габиона, швеллера и водоема, укладка газона, посадка живой изгороди и цветочно-декоративной</a:t>
            </a:r>
          </a:p>
          <a:p>
            <a:pPr algn="just" hangingPunct="0"/>
            <a:r>
              <a:rPr lang="ru-RU" sz="1600" dirty="0" smtClean="0">
                <a:latin typeface="+mj-lt"/>
              </a:rPr>
              <a:t>растительности</a:t>
            </a:r>
            <a:r>
              <a:rPr lang="ru-RU" sz="1600" dirty="0" smtClean="0">
                <a:latin typeface="+mj-lt"/>
              </a:rPr>
              <a:t>. Студенты из Пошехонья выполнили все задания, уложившись в срок</a:t>
            </a:r>
            <a:r>
              <a:rPr lang="ru-RU" sz="1600" dirty="0" smtClean="0">
                <a:latin typeface="+mj-lt"/>
              </a:rPr>
              <a:t>.</a:t>
            </a:r>
            <a:endParaRPr lang="ru-RU" sz="1600" dirty="0" smtClean="0">
              <a:latin typeface="+mj-lt"/>
            </a:endParaRPr>
          </a:p>
          <a:p>
            <a:pPr algn="just" hangingPunct="0"/>
            <a:r>
              <a:rPr lang="ru-RU" sz="1600" dirty="0" smtClean="0">
                <a:latin typeface="+mj-lt"/>
              </a:rPr>
              <a:t>В этой же компетенции </a:t>
            </a:r>
            <a:r>
              <a:rPr lang="ru-RU" sz="1600" dirty="0" smtClean="0">
                <a:latin typeface="+mj-lt"/>
              </a:rPr>
              <a:t>выступали </a:t>
            </a:r>
            <a:r>
              <a:rPr lang="ru-RU" sz="1600" dirty="0" smtClean="0">
                <a:latin typeface="+mj-lt"/>
              </a:rPr>
              <a:t>студенты 2-го курса Кирилл Резчиков и Алексей Прокофьев. </a:t>
            </a:r>
            <a:endParaRPr lang="ru-RU" sz="1600" dirty="0" smtClean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81128" y="1403648"/>
            <a:ext cx="2276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+mj-lt"/>
              </a:rPr>
              <a:t>По мнению наставника Галины Кукушкиной, они сумеют успешно представить колледж на соревнованиях в следующем году.</a:t>
            </a:r>
            <a:endParaRPr lang="ru-RU" sz="1600" dirty="0">
              <a:latin typeface="+mj-lt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6872" y="6588224"/>
            <a:ext cx="2376264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68" name="Picture 4" descr="https://sun9-53.userapi.com/impg/4JcEDc6qS5JJX3bmYu9Ijo-Qa-mho1Je5T-Lmg/aejYKqwDmE4.jpg?size=900x1600&amp;quality=96&amp;sign=56a758b53f005d72f24bc2e9f3e23c6a&amp;type=alb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1129" y="3419872"/>
            <a:ext cx="2276872" cy="40477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1475655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PRO COLLEGE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рубрика «СОБЫТИЯ»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8640" y="1979712"/>
            <a:ext cx="2276872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+mj-lt"/>
              </a:rPr>
              <a:t>Предваряя Международный женский день, 5 марта в библиотеке колледжа прошёл праздничный концерт. Концертную программу готовили студенты — учащиеся студии «Музыкальное развитие» и педагоги колледжа.</a:t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>Было прочитано немало душевных, трогательных </a:t>
            </a:r>
            <a:r>
              <a:rPr lang="ru-RU" sz="1600" dirty="0" smtClean="0">
                <a:latin typeface="+mj-lt"/>
              </a:rPr>
              <a:t>и светлых </a:t>
            </a:r>
            <a:r>
              <a:rPr lang="ru-RU" sz="1600" dirty="0" smtClean="0">
                <a:latin typeface="+mj-lt"/>
              </a:rPr>
              <a:t>стихов, спето песен, которые исполнялись как </a:t>
            </a:r>
            <a:r>
              <a:rPr lang="ru-RU" sz="1600" dirty="0" smtClean="0">
                <a:latin typeface="+mj-lt"/>
              </a:rPr>
              <a:t>под</a:t>
            </a:r>
            <a:r>
              <a:rPr lang="en-US" sz="1600" dirty="0" smtClean="0">
                <a:latin typeface="+mj-lt"/>
              </a:rPr>
              <a:t> </a:t>
            </a:r>
            <a:r>
              <a:rPr lang="ru-RU" sz="1600" dirty="0" err="1" smtClean="0">
                <a:latin typeface="+mj-lt"/>
              </a:rPr>
              <a:t>минусовки</a:t>
            </a:r>
            <a:r>
              <a:rPr lang="ru-RU" sz="1600" dirty="0" smtClean="0">
                <a:latin typeface="+mj-lt"/>
              </a:rPr>
              <a:t> так и под живое гитарное сопровождение. Многие в тот день дебютировали, что тоже немаловажно</a:t>
            </a:r>
            <a:r>
              <a:rPr lang="ru-RU" sz="1600" dirty="0" smtClean="0">
                <a:latin typeface="+mj-lt"/>
              </a:rPr>
              <a:t>.</a:t>
            </a:r>
            <a:r>
              <a:rPr lang="ru-RU" sz="1600" dirty="0" smtClean="0">
                <a:latin typeface="+mj-lt"/>
              </a:rPr>
              <a:t> Артисты объединялись в творческие тандемы:</a:t>
            </a:r>
            <a:endParaRPr lang="ru-RU" sz="1600" dirty="0" smtClean="0">
              <a:latin typeface="+mj-lt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81128" y="7092280"/>
            <a:ext cx="21156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19672"/>
            <a:ext cx="6858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+mj-lt"/>
                <a:cs typeface="Times New Roman" pitchFamily="18" charset="0"/>
              </a:rPr>
              <a:t>«Для милых дам…»</a:t>
            </a:r>
            <a:endParaRPr lang="ru-RU" b="1" dirty="0">
              <a:latin typeface="+mj-lt"/>
              <a:cs typeface="Times New Roman" pitchFamily="18" charset="0"/>
            </a:endParaRPr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2896" y="2051720"/>
            <a:ext cx="4248472" cy="23096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3" name="Picture 3" descr="https://sun9-44.userapi.com/impg/U836WjlASHN1Fh_om4kTq8-H4BlfHBySOMT4pg/X3lycx1l_T0.jpg?size=1600x899&amp;quality=96&amp;sign=59472e819d2768e822b771b696ad1bb1&amp;type=alb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676" y="4139952"/>
            <a:ext cx="4357324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2492896" y="6660232"/>
            <a:ext cx="22322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+mj-lt"/>
              </a:rPr>
              <a:t>дуэты, трио. </a:t>
            </a:r>
            <a:endParaRPr lang="en-US" sz="1600" dirty="0" smtClean="0">
              <a:latin typeface="+mj-lt"/>
            </a:endParaRPr>
          </a:p>
          <a:p>
            <a:r>
              <a:rPr lang="ru-RU" sz="1600" dirty="0" smtClean="0">
                <a:solidFill>
                  <a:prstClr val="black"/>
                </a:solidFill>
                <a:latin typeface="Georgia"/>
              </a:rPr>
              <a:t>Благодарим </a:t>
            </a:r>
            <a:r>
              <a:rPr lang="ru-RU" sz="1600" dirty="0" smtClean="0">
                <a:solidFill>
                  <a:prstClr val="black"/>
                </a:solidFill>
                <a:latin typeface="Georgia"/>
              </a:rPr>
              <a:t>коллег и студентов за участие!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1475655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PRO COLLEGE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рубрика «СОБЫТИЯ»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20888" y="4139952"/>
            <a:ext cx="230425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+mj-lt"/>
                <a:cs typeface="Times New Roman" pitchFamily="18" charset="0"/>
              </a:rPr>
              <a:t>Всероссийский открытый урок «Крым – моя история</a:t>
            </a:r>
            <a:r>
              <a:rPr lang="ru-RU" sz="1600" b="1" dirty="0" smtClean="0">
                <a:latin typeface="+mj-lt"/>
                <a:cs typeface="Times New Roman" pitchFamily="18" charset="0"/>
              </a:rPr>
              <a:t>»</a:t>
            </a:r>
            <a:r>
              <a:rPr lang="ru-RU" sz="1600" dirty="0" smtClean="0">
                <a:latin typeface="+mj-lt"/>
              </a:rPr>
              <a:t> </a:t>
            </a:r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В </a:t>
            </a:r>
            <a:r>
              <a:rPr lang="ru-RU" sz="1600" dirty="0" smtClean="0">
                <a:latin typeface="+mj-lt"/>
              </a:rPr>
              <a:t>годовщину воссоединения Крыма с Россией, студенты Пошехонского аграрно-политехнического колледжа стали участниками Всероссийского открытого урока "Крым - моя история", организаторами которого </a:t>
            </a:r>
            <a:r>
              <a:rPr lang="ru-RU" sz="1600" dirty="0" smtClean="0">
                <a:latin typeface="+mj-lt"/>
              </a:rPr>
              <a:t>выступили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81128" y="7092280"/>
            <a:ext cx="21156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6632" y="1475656"/>
            <a:ext cx="2304256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+mj-lt"/>
              </a:rPr>
              <a:t>Корочки получены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16 </a:t>
            </a:r>
            <a:r>
              <a:rPr lang="ru-RU" sz="1600" dirty="0" smtClean="0">
                <a:latin typeface="+mj-lt"/>
              </a:rPr>
              <a:t>марта 2021 года состоялся комплексный экзамен у внебюджетной группы, обучающейся по курсу профессиональной подготовки "</a:t>
            </a:r>
            <a:r>
              <a:rPr lang="ru-RU" sz="1600" dirty="0" err="1" smtClean="0">
                <a:latin typeface="+mj-lt"/>
              </a:rPr>
              <a:t>Электрогазосварщик</a:t>
            </a:r>
            <a:r>
              <a:rPr lang="ru-RU" sz="1600" dirty="0" smtClean="0">
                <a:latin typeface="+mj-lt"/>
              </a:rPr>
              <a:t>".</a:t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>Студенты успешно прошли теоретический и практический этапы экзамена</a:t>
            </a:r>
            <a:r>
              <a:rPr lang="ru-RU" sz="1600" dirty="0" smtClean="0">
                <a:latin typeface="+mj-lt"/>
              </a:rPr>
              <a:t>.</a:t>
            </a:r>
          </a:p>
          <a:p>
            <a:pPr algn="just"/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>По результатам экзамена всем была присвоена квалификация </a:t>
            </a:r>
            <a:r>
              <a:rPr lang="ru-RU" sz="1600" dirty="0" err="1" smtClean="0">
                <a:latin typeface="+mj-lt"/>
              </a:rPr>
              <a:t>электрогазосварщик</a:t>
            </a:r>
            <a:r>
              <a:rPr lang="ru-RU" sz="1600" dirty="0" smtClean="0">
                <a:latin typeface="+mj-lt"/>
              </a:rPr>
              <a:t> и 3 разряд.</a:t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>Поздравляем выпускников, желаем успехов в трудовой деятельности!</a:t>
            </a:r>
            <a:endParaRPr lang="ru-RU" sz="1600" dirty="0">
              <a:latin typeface="+mj-lt"/>
            </a:endParaRPr>
          </a:p>
        </p:txBody>
      </p:sp>
      <p:pic>
        <p:nvPicPr>
          <p:cNvPr id="28674" name="Picture 2" descr="https://sun9-46.userapi.com/impg/Ew2HT5_5dC1WQWl_wmps_cu0FbzosAerdTLouQ/OLGgiMw1AIw.jpg?size=2560x1536&amp;quality=96&amp;sign=c6250db04278026b114d4502aa004e9c&amp;type=alb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888" y="1547664"/>
            <a:ext cx="4320480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4653136" y="4211960"/>
            <a:ext cx="220486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+mj-lt"/>
              </a:rPr>
              <a:t>Министерство просвещения Российской Федерации и Институт воспитания РАО. Студенты узнали о значении полуострова Крым для истории России, его влиянии на литературу, живопись </a:t>
            </a:r>
            <a:r>
              <a:rPr lang="ru-RU" sz="1600" dirty="0" smtClean="0">
                <a:latin typeface="+mj-lt"/>
              </a:rPr>
              <a:t>и</a:t>
            </a:r>
          </a:p>
          <a:p>
            <a:pPr algn="just"/>
            <a:r>
              <a:rPr lang="ru-RU" sz="1600" dirty="0" smtClean="0">
                <a:latin typeface="+mj-lt"/>
              </a:rPr>
              <a:t>кинематограф</a:t>
            </a:r>
            <a:r>
              <a:rPr lang="ru-RU" sz="1600" dirty="0" smtClean="0">
                <a:latin typeface="+mj-lt"/>
              </a:rPr>
              <a:t>.</a:t>
            </a:r>
            <a:br>
              <a:rPr lang="ru-RU" sz="1600" dirty="0" smtClean="0">
                <a:latin typeface="+mj-lt"/>
              </a:rPr>
            </a:br>
            <a:endParaRPr lang="ru-RU" sz="1600" b="1" dirty="0" smtClean="0">
              <a:latin typeface="+mj-lt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> </a:t>
            </a:r>
            <a:endParaRPr lang="ru-RU" sz="16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1475655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PRO COLLEGE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рубрика «СОБЫТИЯ»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475656"/>
            <a:ext cx="2348880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+mj-lt"/>
              </a:rPr>
              <a:t>Всероссийский открытый урок трудовой </a:t>
            </a:r>
            <a:r>
              <a:rPr lang="ru-RU" sz="1600" b="1" dirty="0" smtClean="0">
                <a:latin typeface="+mj-lt"/>
              </a:rPr>
              <a:t>доблести</a:t>
            </a: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>29 марта 2021 года на базе Пошехонского аграрно-политехнического колледжа был организован Всероссийский открытый урок трудовой доблести. В рамках внеурочного занятия куратор группы ДО-21 Наталия Александровна Белякова, рассказала студентам о самых известных тружениках СССР и героях труда Российской Федерации. Студенты узнали причины возникновения стахановского движения в Советском Союзе. И в знак памяти о Героях </a:t>
            </a:r>
            <a:r>
              <a:rPr lang="ru-RU" sz="1600" dirty="0" smtClean="0">
                <a:latin typeface="+mj-lt"/>
              </a:rPr>
              <a:t>социалистического</a:t>
            </a:r>
            <a:endParaRPr lang="ru-RU" sz="1600" dirty="0">
              <a:latin typeface="+mj-lt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81128" y="7092280"/>
            <a:ext cx="21156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48880" y="1475656"/>
            <a:ext cx="223224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+mj-lt"/>
              </a:rPr>
              <a:t>труда, студентами были подготовлены доклады с презентациями о земляках-пошехонцах, внесших огромный вклад в развитие Пошехонского района. Анастасия </a:t>
            </a:r>
            <a:r>
              <a:rPr lang="ru-RU" sz="1600" dirty="0" err="1" smtClean="0">
                <a:latin typeface="+mj-lt"/>
              </a:rPr>
              <a:t>Мелова</a:t>
            </a:r>
            <a:r>
              <a:rPr lang="ru-RU" sz="1600" dirty="0" smtClean="0">
                <a:latin typeface="+mj-lt"/>
              </a:rPr>
              <a:t> рассказала о судьбе мастера-сыродела Галины Алексеевны Каменской, которая была передовиком на Пошехонском </a:t>
            </a:r>
            <a:r>
              <a:rPr lang="ru-RU" sz="1600" dirty="0" err="1" smtClean="0">
                <a:latin typeface="+mj-lt"/>
              </a:rPr>
              <a:t>сырмаслозаводе</a:t>
            </a:r>
            <a:r>
              <a:rPr lang="ru-RU" sz="1600" dirty="0" smtClean="0">
                <a:latin typeface="+mj-lt"/>
              </a:rPr>
              <a:t>, обучавшая мастеров со всей страны. Елена </a:t>
            </a:r>
            <a:r>
              <a:rPr lang="ru-RU" sz="1600" dirty="0" err="1" smtClean="0">
                <a:latin typeface="+mj-lt"/>
              </a:rPr>
              <a:t>Мешкова</a:t>
            </a:r>
            <a:r>
              <a:rPr lang="ru-RU" sz="1600" dirty="0" smtClean="0">
                <a:latin typeface="+mj-lt"/>
              </a:rPr>
              <a:t> выступила с докладом о председателе колхоза "Новая жизнь" Антонове Алексее Николаевиче, бывшем выпускнике </a:t>
            </a:r>
            <a:r>
              <a:rPr lang="ru-RU" sz="1600" dirty="0" smtClean="0">
                <a:latin typeface="+mj-lt"/>
              </a:rPr>
              <a:t>Пошехонского</a:t>
            </a:r>
            <a:endParaRPr lang="ru-RU" sz="1600" dirty="0">
              <a:latin typeface="+mj-lt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81128" y="1475656"/>
            <a:ext cx="216024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+mj-lt"/>
              </a:rPr>
              <a:t>сельскохозяйственного техникума, который сумел поднять колхоз в период его упадка. С проектом о героях-учителях школы № 1 выступила Светлана </a:t>
            </a:r>
            <a:r>
              <a:rPr lang="ru-RU" sz="1600" dirty="0" err="1" smtClean="0">
                <a:latin typeface="+mj-lt"/>
              </a:rPr>
              <a:t>Молоткова</a:t>
            </a:r>
            <a:r>
              <a:rPr lang="ru-RU" sz="1600" dirty="0" smtClean="0">
                <a:latin typeface="+mj-lt"/>
              </a:rPr>
              <a:t>. Она провела огромное исследование об учителях - участниках Великой Отечественной войны. По завершении мероприятия, ребята обсудили какими качествами должен обладать человек - Герой труда и что общего между всеми людьми, о которых были подготовлены доклады.</a:t>
            </a:r>
            <a:endParaRPr lang="ru-RU" sz="16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1475655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PRO COLLEGE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рубрика «СОБЫТИЯ»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48880" y="5220072"/>
            <a:ext cx="23042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+mj-lt"/>
              </a:rPr>
              <a:t>Вовлечение в волонтерскую деятельность</a:t>
            </a:r>
          </a:p>
          <a:p>
            <a:pPr algn="just"/>
            <a:r>
              <a:rPr lang="ru-RU" sz="1600" dirty="0" smtClean="0">
                <a:latin typeface="+mj-lt"/>
              </a:rPr>
              <a:t>10 </a:t>
            </a:r>
            <a:r>
              <a:rPr lang="ru-RU" sz="1600" dirty="0" smtClean="0">
                <a:latin typeface="+mj-lt"/>
              </a:rPr>
              <a:t>марта на базе общежития </a:t>
            </a:r>
            <a:r>
              <a:rPr lang="ru-RU" sz="1600" dirty="0" smtClean="0">
                <a:latin typeface="+mj-lt"/>
              </a:rPr>
              <a:t>Пошехонского аграрно-политехнического </a:t>
            </a:r>
            <a:r>
              <a:rPr lang="ru-RU" sz="1600" dirty="0" smtClean="0">
                <a:latin typeface="+mj-lt"/>
              </a:rPr>
              <a:t>колледжа специалист по социальной работе с молодежью </a:t>
            </a:r>
            <a:r>
              <a:rPr lang="ru-RU" sz="1600" dirty="0" err="1" smtClean="0">
                <a:latin typeface="+mj-lt"/>
              </a:rPr>
              <a:t>Вагилевич</a:t>
            </a:r>
            <a:r>
              <a:rPr lang="ru-RU" sz="1600" dirty="0" smtClean="0">
                <a:latin typeface="+mj-lt"/>
              </a:rPr>
              <a:t> Татьяна Юрьевна провела информирование </a:t>
            </a:r>
            <a:r>
              <a:rPr lang="ru-RU" sz="1600" dirty="0" smtClean="0">
                <a:latin typeface="+mj-lt"/>
              </a:rPr>
              <a:t>студентов</a:t>
            </a:r>
            <a:endParaRPr lang="ru-RU" sz="1700" dirty="0">
              <a:latin typeface="+mj-lt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475656"/>
            <a:ext cx="234888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+mj-lt"/>
              </a:rPr>
              <a:t>Как </a:t>
            </a:r>
            <a:r>
              <a:rPr lang="ru-RU" sz="1600" b="1" dirty="0" smtClean="0">
                <a:latin typeface="+mj-lt"/>
              </a:rPr>
              <a:t>пошехонцы весну встретили!</a:t>
            </a:r>
            <a:r>
              <a:rPr lang="ru-RU" sz="1600" dirty="0" smtClean="0">
                <a:latin typeface="+mj-lt"/>
              </a:rPr>
              <a:t> </a:t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>Любят пошехонцы на Масленицу театрализованное представление посмотреть, себя показать, в масленичных забавах и игрищах поучаствовать</a:t>
            </a:r>
            <a:r>
              <a:rPr lang="ru-RU" sz="1600" dirty="0" smtClean="0">
                <a:latin typeface="+mj-lt"/>
              </a:rPr>
              <a:t>.</a:t>
            </a:r>
            <a:r>
              <a:rPr lang="ru-RU" sz="1600" dirty="0" smtClean="0">
                <a:latin typeface="+mj-lt"/>
              </a:rPr>
              <a:t> В этом году пошехонцы на "</a:t>
            </a:r>
            <a:r>
              <a:rPr lang="ru-RU" sz="1600" dirty="0" err="1" smtClean="0">
                <a:latin typeface="+mj-lt"/>
              </a:rPr>
              <a:t>Европесенье</a:t>
            </a:r>
            <a:r>
              <a:rPr lang="ru-RU" sz="1600" dirty="0" smtClean="0">
                <a:latin typeface="+mj-lt"/>
              </a:rPr>
              <a:t>" собирались, песни пели - в других районах слышали.</a:t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>15 участников заявки подавали на конкурс "Масленица краса", все куклы хороши да пригожи получились. Мастерицы Пошехонского аграрно-политехнического колледжа Лукерью </a:t>
            </a:r>
            <a:r>
              <a:rPr lang="ru-RU" sz="1600" dirty="0" err="1" smtClean="0">
                <a:latin typeface="+mj-lt"/>
              </a:rPr>
              <a:t>Аграровну</a:t>
            </a:r>
            <a:r>
              <a:rPr lang="ru-RU" sz="1600" dirty="0" smtClean="0">
                <a:latin typeface="+mj-lt"/>
              </a:rPr>
              <a:t> Пошехонову представили </a:t>
            </a:r>
            <a:r>
              <a:rPr lang="ru-RU" sz="1600" dirty="0" smtClean="0">
                <a:latin typeface="+mj-lt"/>
              </a:rPr>
              <a:t>на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48880" y="1475656"/>
            <a:ext cx="2232248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+mj-lt"/>
              </a:rPr>
              <a:t>конкурс, </a:t>
            </a:r>
            <a:r>
              <a:rPr lang="ru-RU" sz="1600" dirty="0" err="1" smtClean="0">
                <a:latin typeface="+mj-lt"/>
              </a:rPr>
              <a:t>наипервейшая</a:t>
            </a:r>
            <a:r>
              <a:rPr lang="ru-RU" sz="1600" dirty="0" smtClean="0">
                <a:latin typeface="+mj-lt"/>
              </a:rPr>
              <a:t> красавица получилась</a:t>
            </a:r>
            <a:r>
              <a:rPr lang="ru-RU" sz="1600" dirty="0" smtClean="0">
                <a:latin typeface="+mj-lt"/>
              </a:rPr>
              <a:t>!</a:t>
            </a:r>
          </a:p>
          <a:p>
            <a:pPr algn="just"/>
            <a:r>
              <a:rPr lang="ru-RU" sz="1600" dirty="0" smtClean="0">
                <a:latin typeface="+mj-lt"/>
              </a:rPr>
              <a:t>13 </a:t>
            </a:r>
            <a:r>
              <a:rPr lang="ru-RU" sz="1600" dirty="0" smtClean="0">
                <a:latin typeface="+mj-lt"/>
              </a:rPr>
              <a:t>и 14 марта жители нашего района смогли принять участие в большом многообразии программ, развлечений, театрализаций и мастер-классах! Праздники </a:t>
            </a:r>
            <a:r>
              <a:rPr lang="ru-RU" sz="1600" dirty="0" smtClean="0">
                <a:latin typeface="+mj-lt"/>
              </a:rPr>
              <a:t>прошли </a:t>
            </a:r>
            <a:r>
              <a:rPr lang="ru-RU" sz="1600" dirty="0" smtClean="0">
                <a:latin typeface="+mj-lt"/>
              </a:rPr>
              <a:t>на славу !</a:t>
            </a:r>
            <a:br>
              <a:rPr lang="ru-RU" sz="1600" dirty="0" smtClean="0">
                <a:latin typeface="+mj-lt"/>
              </a:rPr>
            </a:br>
            <a:endParaRPr lang="ru-RU" sz="1700" dirty="0">
              <a:latin typeface="+mj-lt"/>
            </a:endParaRPr>
          </a:p>
        </p:txBody>
      </p:sp>
      <p:pic>
        <p:nvPicPr>
          <p:cNvPr id="9220" name="Picture 4" descr="https://sun9-3.userapi.com/impf/-DKzTqGL8uY3HMBnjD63WT6xV1myf5P8ax8O9A/Va5KxxsHesM.jpg?size=390x521&amp;quality=96&amp;sign=fa9706401912b7250c2b77bebecbdef7&amp;type=alb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1429" y="1547663"/>
            <a:ext cx="2366571" cy="3161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Прямоугольник 11"/>
          <p:cNvSpPr/>
          <p:nvPr/>
        </p:nvSpPr>
        <p:spPr>
          <a:xfrm>
            <a:off x="4509120" y="4644008"/>
            <a:ext cx="22322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+mj-lt"/>
              </a:rPr>
              <a:t>о волонтерской деятельности, </a:t>
            </a:r>
            <a:endParaRPr lang="ru-RU" sz="1700" dirty="0" smtClean="0">
              <a:latin typeface="+mj-lt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+mj-lt"/>
              </a:rPr>
              <a:t>ее </a:t>
            </a:r>
            <a:r>
              <a:rPr lang="ru-RU" sz="1600" dirty="0" smtClean="0">
                <a:latin typeface="+mj-lt"/>
              </a:rPr>
              <a:t>значимости в современном обществе, о способах </a:t>
            </a:r>
            <a:r>
              <a:rPr lang="ru-RU" sz="1600" dirty="0" smtClean="0">
                <a:latin typeface="+mj-lt"/>
              </a:rPr>
              <a:t>получения </a:t>
            </a:r>
            <a:r>
              <a:rPr lang="ru-RU" sz="1600" dirty="0" smtClean="0">
                <a:latin typeface="+mj-lt"/>
              </a:rPr>
              <a:t>Личной книжки волонтера.</a:t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>В заключении встречи специалист вручила волонтерские книжки новым добровольцам района.</a:t>
            </a:r>
            <a:endParaRPr lang="ru-RU" sz="16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1475655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PRO COLLEGE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рубрика </a:t>
            </a:r>
            <a:r>
              <a:rPr lang="ru-RU" sz="3200" b="1" dirty="0" smtClean="0">
                <a:solidFill>
                  <a:schemeClr val="bg1"/>
                </a:solidFill>
              </a:rPr>
              <a:t>«ЛИЦА»</a:t>
            </a:r>
            <a:endParaRPr lang="ru-RU" sz="3200" b="1" dirty="0" smtClean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475656"/>
            <a:ext cx="2393504" cy="823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+mj-lt"/>
              </a:rPr>
              <a:t>Студента-активиста можно распознать по разным устремлениям и интересам. Одно из самых важных - это желание </a:t>
            </a:r>
            <a:r>
              <a:rPr lang="ru-RU" sz="1600" dirty="0" err="1" smtClean="0">
                <a:latin typeface="+mj-lt"/>
              </a:rPr>
              <a:t>самореализовываться</a:t>
            </a:r>
            <a:r>
              <a:rPr lang="ru-RU" sz="1600" dirty="0" smtClean="0">
                <a:latin typeface="+mj-lt"/>
              </a:rPr>
              <a:t>. В этой статье мы хотим рассказать вам именно о таком человеке. Герой нашей рубрики - студентка 2 курса специальности "Дошкольное образование" - Кристина Зверева. </a:t>
            </a:r>
            <a:r>
              <a:rPr lang="ru-RU" sz="1600" dirty="0" smtClean="0">
                <a:latin typeface="+mj-lt"/>
              </a:rPr>
              <a:t>Личность </a:t>
            </a:r>
            <a:r>
              <a:rPr lang="ru-RU" sz="1600" dirty="0" smtClean="0">
                <a:latin typeface="+mj-lt"/>
              </a:rPr>
              <a:t>творческая и амбициозная, готовая всегда прийти на помощь, будь то оформление колледжа, либо участие в конкурсах изобразительного творчества. В этом году первой </a:t>
            </a:r>
            <a:r>
              <a:rPr lang="ru-RU" sz="1600" dirty="0" smtClean="0">
                <a:latin typeface="+mj-lt"/>
              </a:rPr>
              <a:t>художественной наградой </a:t>
            </a:r>
            <a:r>
              <a:rPr lang="ru-RU" sz="1600" dirty="0" smtClean="0">
                <a:latin typeface="+mj-lt"/>
              </a:rPr>
              <a:t>Кристины стала победа </a:t>
            </a:r>
            <a:r>
              <a:rPr lang="ru-RU" sz="1600" dirty="0" smtClean="0">
                <a:latin typeface="+mj-lt"/>
              </a:rPr>
              <a:t>в</a:t>
            </a:r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endParaRPr lang="ru-RU" sz="1700" dirty="0">
              <a:latin typeface="+mj-lt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48880" y="1475656"/>
            <a:ext cx="2304256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+mj-lt"/>
              </a:rPr>
              <a:t>областном конкурсе, </a:t>
            </a:r>
            <a:r>
              <a:rPr lang="ru-RU" sz="1600" dirty="0" smtClean="0">
                <a:latin typeface="+mj-lt"/>
              </a:rPr>
              <a:t>организованном </a:t>
            </a:r>
            <a:r>
              <a:rPr lang="ru-RU" sz="1600" dirty="0" smtClean="0">
                <a:latin typeface="+mj-lt"/>
              </a:rPr>
              <a:t>Прокуратурой Ярославской области - "Молодежь против коррупции". А сегодня Кристина участник сразу 2-х Всероссийских конкурсов, это:</a:t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>1. Конкурс </a:t>
            </a:r>
            <a:r>
              <a:rPr lang="ru-RU" sz="1600" dirty="0" smtClean="0">
                <a:latin typeface="+mj-lt"/>
              </a:rPr>
              <a:t>художественных работ «Семья – душа России» (Организатор: Фонд </a:t>
            </a:r>
            <a:r>
              <a:rPr lang="ru-RU" sz="1600" dirty="0" smtClean="0">
                <a:latin typeface="+mj-lt"/>
              </a:rPr>
              <a:t>социально-культурных инициатив </a:t>
            </a:r>
            <a:r>
              <a:rPr lang="ru-RU" sz="1600" dirty="0" smtClean="0">
                <a:latin typeface="+mj-lt"/>
              </a:rPr>
              <a:t>при участии Министерства культуры Российской Федерации, Департамента культуры города Москвы и Федерального государственного </a:t>
            </a:r>
            <a:r>
              <a:rPr lang="ru-RU" sz="1600" dirty="0" smtClean="0">
                <a:latin typeface="+mj-lt"/>
              </a:rPr>
              <a:t>бюджетного учреждения культуры «</a:t>
            </a:r>
            <a:r>
              <a:rPr lang="ru-RU" sz="1600" dirty="0" smtClean="0">
                <a:latin typeface="+mj-lt"/>
              </a:rPr>
              <a:t>Государственный </a:t>
            </a:r>
            <a:r>
              <a:rPr lang="ru-RU" sz="1600" dirty="0" smtClean="0">
                <a:latin typeface="+mj-lt"/>
              </a:rPr>
              <a:t> </a:t>
            </a:r>
            <a:endParaRPr lang="ru-RU" sz="1700" dirty="0">
              <a:latin typeface="+mj-lt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81128" y="1475656"/>
            <a:ext cx="2276872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+mj-lt"/>
              </a:rPr>
              <a:t>музейно-выставочный центр «РОСИЗО»).</a:t>
            </a:r>
          </a:p>
          <a:p>
            <a:pPr algn="just"/>
            <a:r>
              <a:rPr lang="ru-RU" sz="1600" dirty="0" smtClean="0">
                <a:latin typeface="+mj-lt"/>
              </a:rPr>
              <a:t>2. ВИРТУАЛЬНЫЙ </a:t>
            </a:r>
            <a:r>
              <a:rPr lang="ru-RU" sz="1600" dirty="0" smtClean="0">
                <a:latin typeface="+mj-lt"/>
              </a:rPr>
              <a:t>МАРАФОН "МОЯ СТРАНА - МОЯ ИСТОРИЯ" (заочный этап Всероссийского изобразительного диктанта) Организаторы конкурса: Международный союз педагогов-художников и управление непрерывного художественного образования ГАОУ </a:t>
            </a:r>
            <a:r>
              <a:rPr lang="ru-RU" sz="1600" dirty="0" smtClean="0">
                <a:latin typeface="+mj-lt"/>
              </a:rPr>
              <a:t>ДПО МЦРКПО</a:t>
            </a:r>
            <a:r>
              <a:rPr lang="ru-RU" sz="1600" dirty="0" smtClean="0">
                <a:latin typeface="+mj-lt"/>
              </a:rPr>
              <a:t>.</a:t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>Мы желаем Кристине побед в этих и дальнейших конкурсах! А нашим читателям даем возможность посмотреть на конкурсные работы участницы. </a:t>
            </a:r>
            <a:r>
              <a:rPr lang="ru-RU" sz="1600" dirty="0" smtClean="0">
                <a:latin typeface="+mj-lt"/>
                <a:hlinkClick r:id="rId2"/>
              </a:rPr>
              <a:t>#</a:t>
            </a:r>
            <a:r>
              <a:rPr lang="ru-RU" sz="1600" dirty="0" err="1" smtClean="0">
                <a:latin typeface="+mj-lt"/>
                <a:hlinkClick r:id="rId2"/>
              </a:rPr>
              <a:t>Pro_college</a:t>
            </a:r>
            <a:r>
              <a:rPr lang="ru-RU" sz="1600" dirty="0" smtClean="0">
                <a:latin typeface="+mj-lt"/>
              </a:rPr>
              <a:t> </a:t>
            </a:r>
            <a:r>
              <a:rPr lang="ru-RU" sz="1600" dirty="0" smtClean="0">
                <a:latin typeface="+mj-lt"/>
                <a:hlinkClick r:id="rId2"/>
              </a:rPr>
              <a:t>#</a:t>
            </a:r>
            <a:endParaRPr lang="ru-RU" sz="1400" i="1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6858000" cy="1475655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bg1"/>
                </a:solidFill>
              </a:rPr>
              <a:t>PRO COLLEGE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рубрика </a:t>
            </a:r>
            <a:r>
              <a:rPr lang="ru-RU" sz="3200" b="1" dirty="0" smtClean="0">
                <a:solidFill>
                  <a:schemeClr val="bg1"/>
                </a:solidFill>
              </a:rPr>
              <a:t>«ПРОФОРИЕНТАЦИЯ»</a:t>
            </a:r>
            <a:endParaRPr lang="ru-RU" sz="3200" b="1" dirty="0" smtClean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475656"/>
            <a:ext cx="2393504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+mj-lt"/>
              </a:rPr>
              <a:t>Профессиональное ориентирование </a:t>
            </a:r>
            <a:r>
              <a:rPr lang="ru-RU" sz="1600" b="1" dirty="0" smtClean="0">
                <a:latin typeface="+mj-lt"/>
              </a:rPr>
              <a:t>подростков</a:t>
            </a:r>
          </a:p>
          <a:p>
            <a:pPr algn="just"/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>19 </a:t>
            </a:r>
            <a:r>
              <a:rPr lang="ru-RU" sz="1600" dirty="0" smtClean="0">
                <a:latin typeface="+mj-lt"/>
              </a:rPr>
              <a:t>марта состоялась </a:t>
            </a:r>
            <a:r>
              <a:rPr lang="ru-RU" sz="1600" dirty="0" err="1" smtClean="0">
                <a:latin typeface="+mj-lt"/>
              </a:rPr>
              <a:t>профориентационная</a:t>
            </a:r>
            <a:r>
              <a:rPr lang="ru-RU" sz="1600" dirty="0" smtClean="0">
                <a:latin typeface="+mj-lt"/>
              </a:rPr>
              <a:t> беседа с девятиклассниками, обучающимися во 2-ой школе. Это мероприятие состоялось на платформе </a:t>
            </a:r>
            <a:r>
              <a:rPr lang="ru-RU" sz="1600" dirty="0" err="1" smtClean="0">
                <a:latin typeface="+mj-lt"/>
              </a:rPr>
              <a:t>Zoom</a:t>
            </a:r>
            <a:r>
              <a:rPr lang="ru-RU" sz="1600" dirty="0" smtClean="0">
                <a:latin typeface="+mj-lt"/>
              </a:rPr>
              <a:t>. Перед обучающимися выступили заместитель директора по учебной работе Елена Юрьевна Орлова, заместитель директора по воспитательной работе Екатерина Павловна Винниченко и студенты Василий Весов, Анастасия </a:t>
            </a:r>
            <a:r>
              <a:rPr lang="ru-RU" sz="1600" dirty="0" err="1" smtClean="0">
                <a:latin typeface="+mj-lt"/>
              </a:rPr>
              <a:t>Сопшина</a:t>
            </a:r>
            <a:r>
              <a:rPr lang="ru-RU" sz="1600" dirty="0" smtClean="0">
                <a:latin typeface="+mj-lt"/>
              </a:rPr>
              <a:t> и Анастасия Рогозина. Елена Юрьевна рассказала о специальностях </a:t>
            </a:r>
            <a:r>
              <a:rPr lang="ru-RU" sz="1600" dirty="0" smtClean="0">
                <a:latin typeface="+mj-lt"/>
              </a:rPr>
              <a:t>и</a:t>
            </a:r>
            <a:endParaRPr lang="ru-RU" sz="1700" dirty="0">
              <a:latin typeface="+mj-lt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48880" y="1475656"/>
            <a:ext cx="230425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+mj-lt"/>
              </a:rPr>
              <a:t>профессиях, а также курсах проф.подготовки, которые можно освоить в Пошехонском аграрно-политехническом колледже, включая условия поступления в учреждение. Ребята поделились информацией об обучении на специальностях "Дошкольное образование", </a:t>
            </a:r>
            <a:r>
              <a:rPr lang="ru-RU" sz="1600" dirty="0" smtClean="0">
                <a:latin typeface="+mj-lt"/>
              </a:rPr>
              <a:t>"</a:t>
            </a:r>
            <a:endParaRPr lang="ru-RU" sz="1700" dirty="0"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81128" y="1475656"/>
            <a:ext cx="2276872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+mj-lt"/>
              </a:rPr>
              <a:t>Садово-парковое и ландшафтное строительство" и профессии "Автомеханик". В завершении выступила Екатерина Павловна и рассказала о </a:t>
            </a:r>
            <a:r>
              <a:rPr lang="ru-RU" sz="1600" dirty="0" err="1" smtClean="0">
                <a:latin typeface="+mj-lt"/>
              </a:rPr>
              <a:t>досуговой</a:t>
            </a:r>
            <a:r>
              <a:rPr lang="ru-RU" sz="1600" dirty="0" smtClean="0">
                <a:latin typeface="+mj-lt"/>
              </a:rPr>
              <a:t> и внеурочной деятельности в колледже. Очень надеемся и ждем абитуриентов из числа школьников в новом учебном году. </a:t>
            </a:r>
          </a:p>
          <a:p>
            <a:pPr algn="just"/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700" dirty="0">
              <a:cs typeface="Times New Roman" pitchFamily="18" charset="0"/>
            </a:endParaRPr>
          </a:p>
        </p:txBody>
      </p:sp>
      <p:pic>
        <p:nvPicPr>
          <p:cNvPr id="29698" name="Picture 2" descr="https://sun9-52.userapi.com/impg/53izvEtc1rcJYOvYVLP7bFYyV_HBqcjVzG9keQ/77UW2pWlj3s.jpg?size=735x1280&amp;quality=96&amp;sign=e7f6990fa124e2168dcbfae4c7d7d91f&amp;type=alb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0888" y="5724127"/>
            <a:ext cx="2232248" cy="32604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3523</TotalTime>
  <Words>876</Words>
  <Application>Microsoft Office PowerPoint</Application>
  <PresentationFormat>Экран (4:3)</PresentationFormat>
  <Paragraphs>72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 PRO COLLEGE </vt:lpstr>
      <vt:lpstr>PRO COLLEGE рубрика «КАДРЫ»</vt:lpstr>
      <vt:lpstr>PRO COLLEGE рубрика «КАДРЫ»</vt:lpstr>
      <vt:lpstr>PRO COLLEGE рубрика «СОБЫТИЯ»</vt:lpstr>
      <vt:lpstr>PRO COLLEGE рубрика «СОБЫТИЯ»</vt:lpstr>
      <vt:lpstr>PRO COLLEGE рубрика «СОБЫТИЯ»</vt:lpstr>
      <vt:lpstr>PRO COLLEGE рубрика «СОБЫТИЯ»</vt:lpstr>
      <vt:lpstr>PRO COLLEGE рубрика «ЛИЦА»</vt:lpstr>
      <vt:lpstr>PRO COLLEGE рубрика «ПРОФОРИЕНТАЦИЯ»</vt:lpstr>
      <vt:lpstr>PRO COLLEGE рубрика «СПОРТ»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 COLLEGE</dc:title>
  <dc:creator>h</dc:creator>
  <cp:lastModifiedBy>h</cp:lastModifiedBy>
  <cp:revision>359</cp:revision>
  <dcterms:modified xsi:type="dcterms:W3CDTF">2021-04-01T13:56:26Z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357463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