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9"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260" r:id="rId19"/>
  </p:sldIdLst>
  <p:sldSz cx="6858000" cy="9144000" type="screen4x3"/>
  <p:notesSz cx="7104063" cy="10234613"/>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721"/>
    <a:srgbClr val="A20000"/>
    <a:srgbClr val="860000"/>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709" autoAdjust="0"/>
  </p:normalViewPr>
  <p:slideViewPr>
    <p:cSldViewPr>
      <p:cViewPr varScale="1">
        <p:scale>
          <a:sx n="88" d="100"/>
          <a:sy n="88" d="100"/>
        </p:scale>
        <p:origin x="-3114"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78163" cy="512763"/>
          </a:xfrm>
          <a:prstGeom prst="rect">
            <a:avLst/>
          </a:prstGeom>
        </p:spPr>
        <p:txBody>
          <a:bodyPr vert="horz" lIns="95518" tIns="47760" rIns="95518" bIns="47760" rtlCol="0"/>
          <a:lstStyle>
            <a:lvl1pPr algn="l">
              <a:defRPr sz="1300">
                <a:latin typeface="Arial" pitchFamily="34" charset="0"/>
                <a:ea typeface="宋体" pitchFamily="2" charset="-122"/>
                <a:cs typeface="+mn-cs"/>
              </a:defRPr>
            </a:lvl1pPr>
          </a:lstStyle>
          <a:p>
            <a:pPr>
              <a:defRPr/>
            </a:pPr>
            <a:endParaRPr lang="ru-RU"/>
          </a:p>
        </p:txBody>
      </p:sp>
      <p:sp>
        <p:nvSpPr>
          <p:cNvPr id="3" name="Дата 2"/>
          <p:cNvSpPr>
            <a:spLocks noGrp="1"/>
          </p:cNvSpPr>
          <p:nvPr>
            <p:ph type="dt" sz="quarter" idx="1"/>
          </p:nvPr>
        </p:nvSpPr>
        <p:spPr>
          <a:xfrm>
            <a:off x="4024313" y="0"/>
            <a:ext cx="3078162" cy="512763"/>
          </a:xfrm>
          <a:prstGeom prst="rect">
            <a:avLst/>
          </a:prstGeom>
        </p:spPr>
        <p:txBody>
          <a:bodyPr vert="horz" lIns="95518" tIns="47760" rIns="95518" bIns="47760" rtlCol="0"/>
          <a:lstStyle>
            <a:lvl1pPr algn="r">
              <a:defRPr sz="1300" smtClean="0">
                <a:latin typeface="Arial" pitchFamily="34" charset="0"/>
                <a:ea typeface="宋体" pitchFamily="2" charset="-122"/>
                <a:cs typeface="+mn-cs"/>
              </a:defRPr>
            </a:lvl1pPr>
          </a:lstStyle>
          <a:p>
            <a:pPr>
              <a:defRPr/>
            </a:pPr>
            <a:fld id="{9145F2C4-B779-4106-9C42-55271F7BC51B}" type="datetimeFigureOut">
              <a:rPr lang="ru-RU"/>
              <a:pPr>
                <a:defRPr/>
              </a:pPr>
              <a:t>29.08.2018</a:t>
            </a:fld>
            <a:endParaRPr lang="ru-RU"/>
          </a:p>
        </p:txBody>
      </p:sp>
      <p:sp>
        <p:nvSpPr>
          <p:cNvPr id="4" name="Нижний колонтитул 3"/>
          <p:cNvSpPr>
            <a:spLocks noGrp="1"/>
          </p:cNvSpPr>
          <p:nvPr>
            <p:ph type="ftr" sz="quarter" idx="2"/>
          </p:nvPr>
        </p:nvSpPr>
        <p:spPr>
          <a:xfrm>
            <a:off x="0" y="9720263"/>
            <a:ext cx="3078163" cy="512762"/>
          </a:xfrm>
          <a:prstGeom prst="rect">
            <a:avLst/>
          </a:prstGeom>
        </p:spPr>
        <p:txBody>
          <a:bodyPr vert="horz" lIns="95518" tIns="47760" rIns="95518" bIns="47760" rtlCol="0" anchor="b"/>
          <a:lstStyle>
            <a:lvl1pPr algn="l">
              <a:defRPr sz="1300">
                <a:latin typeface="Arial" pitchFamily="34" charset="0"/>
                <a:ea typeface="宋体" pitchFamily="2" charset="-122"/>
                <a:cs typeface="+mn-cs"/>
              </a:defRPr>
            </a:lvl1pPr>
          </a:lstStyle>
          <a:p>
            <a:pPr>
              <a:defRPr/>
            </a:pPr>
            <a:endParaRPr lang="ru-RU"/>
          </a:p>
        </p:txBody>
      </p:sp>
      <p:sp>
        <p:nvSpPr>
          <p:cNvPr id="5" name="Номер слайда 4"/>
          <p:cNvSpPr>
            <a:spLocks noGrp="1"/>
          </p:cNvSpPr>
          <p:nvPr>
            <p:ph type="sldNum" sz="quarter" idx="3"/>
          </p:nvPr>
        </p:nvSpPr>
        <p:spPr>
          <a:xfrm>
            <a:off x="4024313" y="9720263"/>
            <a:ext cx="3078162" cy="512762"/>
          </a:xfrm>
          <a:prstGeom prst="rect">
            <a:avLst/>
          </a:prstGeom>
        </p:spPr>
        <p:txBody>
          <a:bodyPr vert="horz" lIns="95518" tIns="47760" rIns="95518" bIns="47760" rtlCol="0" anchor="b"/>
          <a:lstStyle>
            <a:lvl1pPr algn="r">
              <a:defRPr sz="1300" smtClean="0">
                <a:latin typeface="Arial" pitchFamily="34" charset="0"/>
                <a:ea typeface="宋体" pitchFamily="2" charset="-122"/>
                <a:cs typeface="+mn-cs"/>
              </a:defRPr>
            </a:lvl1pPr>
          </a:lstStyle>
          <a:p>
            <a:pPr>
              <a:defRPr/>
            </a:pPr>
            <a:fld id="{227062B4-673A-43E0-8FCB-CDF86A4DBDC4}" type="slidenum">
              <a:rPr lang="ru-RU"/>
              <a:pPr>
                <a:defRPr/>
              </a:pPr>
              <a:t>‹#›</a:t>
            </a:fld>
            <a:endParaRPr lang="ru-RU"/>
          </a:p>
        </p:txBody>
      </p:sp>
    </p:spTree>
    <p:extLst>
      <p:ext uri="{BB962C8B-B14F-4D97-AF65-F5344CB8AC3E}">
        <p14:creationId xmlns:p14="http://schemas.microsoft.com/office/powerpoint/2010/main" val="2332771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78163" cy="512763"/>
          </a:xfrm>
          <a:prstGeom prst="rect">
            <a:avLst/>
          </a:prstGeom>
        </p:spPr>
        <p:txBody>
          <a:bodyPr vert="horz" lIns="95518" tIns="47760" rIns="95518" bIns="47760" rtlCol="0"/>
          <a:lstStyle>
            <a:lvl1pPr algn="l">
              <a:defRPr sz="1300">
                <a:latin typeface="Arial" pitchFamily="34" charset="0"/>
                <a:ea typeface="宋体" pitchFamily="2" charset="-122"/>
                <a:cs typeface="+mn-cs"/>
              </a:defRPr>
            </a:lvl1pPr>
          </a:lstStyle>
          <a:p>
            <a:pPr>
              <a:defRPr/>
            </a:pPr>
            <a:endParaRPr lang="ru-RU"/>
          </a:p>
        </p:txBody>
      </p:sp>
      <p:sp>
        <p:nvSpPr>
          <p:cNvPr id="3" name="Дата 2"/>
          <p:cNvSpPr>
            <a:spLocks noGrp="1"/>
          </p:cNvSpPr>
          <p:nvPr>
            <p:ph type="dt" idx="1"/>
          </p:nvPr>
        </p:nvSpPr>
        <p:spPr>
          <a:xfrm>
            <a:off x="4024313" y="0"/>
            <a:ext cx="3078162" cy="512763"/>
          </a:xfrm>
          <a:prstGeom prst="rect">
            <a:avLst/>
          </a:prstGeom>
        </p:spPr>
        <p:txBody>
          <a:bodyPr vert="horz" lIns="95518" tIns="47760" rIns="95518" bIns="47760" rtlCol="0"/>
          <a:lstStyle>
            <a:lvl1pPr algn="r">
              <a:defRPr sz="1300" smtClean="0">
                <a:latin typeface="Arial" pitchFamily="34" charset="0"/>
                <a:ea typeface="宋体" pitchFamily="2" charset="-122"/>
                <a:cs typeface="+mn-cs"/>
              </a:defRPr>
            </a:lvl1pPr>
          </a:lstStyle>
          <a:p>
            <a:pPr>
              <a:defRPr/>
            </a:pPr>
            <a:fld id="{60660C65-F27C-48CB-AB3A-9C621AFF79D4}" type="datetimeFigureOut">
              <a:rPr lang="ru-RU"/>
              <a:pPr>
                <a:defRPr/>
              </a:pPr>
              <a:t>29.08.2018</a:t>
            </a:fld>
            <a:endParaRPr lang="ru-RU"/>
          </a:p>
        </p:txBody>
      </p:sp>
      <p:sp>
        <p:nvSpPr>
          <p:cNvPr id="4" name="Образ слайда 3"/>
          <p:cNvSpPr>
            <a:spLocks noGrp="1" noRot="1" noChangeAspect="1"/>
          </p:cNvSpPr>
          <p:nvPr>
            <p:ph type="sldImg" idx="2"/>
          </p:nvPr>
        </p:nvSpPr>
        <p:spPr>
          <a:xfrm>
            <a:off x="2112963" y="768350"/>
            <a:ext cx="2878137" cy="3836988"/>
          </a:xfrm>
          <a:prstGeom prst="rect">
            <a:avLst/>
          </a:prstGeom>
          <a:noFill/>
          <a:ln w="12700">
            <a:solidFill>
              <a:prstClr val="black"/>
            </a:solidFill>
          </a:ln>
        </p:spPr>
        <p:txBody>
          <a:bodyPr vert="horz" lIns="95518" tIns="47760" rIns="95518" bIns="47760" rtlCol="0" anchor="ctr"/>
          <a:lstStyle/>
          <a:p>
            <a:pPr lvl="0"/>
            <a:endParaRPr lang="ru-RU" noProof="0"/>
          </a:p>
        </p:txBody>
      </p:sp>
      <p:sp>
        <p:nvSpPr>
          <p:cNvPr id="5" name="Заметки 4"/>
          <p:cNvSpPr>
            <a:spLocks noGrp="1"/>
          </p:cNvSpPr>
          <p:nvPr>
            <p:ph type="body" sz="quarter" idx="3"/>
          </p:nvPr>
        </p:nvSpPr>
        <p:spPr>
          <a:xfrm>
            <a:off x="709613" y="4860925"/>
            <a:ext cx="5684837" cy="4605338"/>
          </a:xfrm>
          <a:prstGeom prst="rect">
            <a:avLst/>
          </a:prstGeom>
        </p:spPr>
        <p:txBody>
          <a:bodyPr vert="horz" lIns="95518" tIns="47760" rIns="95518" bIns="4776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720263"/>
            <a:ext cx="3078163" cy="512762"/>
          </a:xfrm>
          <a:prstGeom prst="rect">
            <a:avLst/>
          </a:prstGeom>
        </p:spPr>
        <p:txBody>
          <a:bodyPr vert="horz" lIns="95518" tIns="47760" rIns="95518" bIns="47760" rtlCol="0" anchor="b"/>
          <a:lstStyle>
            <a:lvl1pPr algn="l">
              <a:defRPr sz="1300">
                <a:latin typeface="Arial" pitchFamily="34" charset="0"/>
                <a:ea typeface="宋体" pitchFamily="2" charset="-122"/>
                <a:cs typeface="+mn-cs"/>
              </a:defRPr>
            </a:lvl1pPr>
          </a:lstStyle>
          <a:p>
            <a:pPr>
              <a:defRPr/>
            </a:pPr>
            <a:endParaRPr lang="ru-RU"/>
          </a:p>
        </p:txBody>
      </p:sp>
      <p:sp>
        <p:nvSpPr>
          <p:cNvPr id="7" name="Номер слайда 6"/>
          <p:cNvSpPr>
            <a:spLocks noGrp="1"/>
          </p:cNvSpPr>
          <p:nvPr>
            <p:ph type="sldNum" sz="quarter" idx="5"/>
          </p:nvPr>
        </p:nvSpPr>
        <p:spPr>
          <a:xfrm>
            <a:off x="4024313" y="9720263"/>
            <a:ext cx="3078162" cy="512762"/>
          </a:xfrm>
          <a:prstGeom prst="rect">
            <a:avLst/>
          </a:prstGeom>
        </p:spPr>
        <p:txBody>
          <a:bodyPr vert="horz" lIns="95518" tIns="47760" rIns="95518" bIns="47760" rtlCol="0" anchor="b"/>
          <a:lstStyle>
            <a:lvl1pPr algn="r">
              <a:defRPr sz="1300" smtClean="0">
                <a:latin typeface="Arial" pitchFamily="34" charset="0"/>
                <a:ea typeface="宋体" pitchFamily="2" charset="-122"/>
                <a:cs typeface="+mn-cs"/>
              </a:defRPr>
            </a:lvl1pPr>
          </a:lstStyle>
          <a:p>
            <a:pPr>
              <a:defRPr/>
            </a:pPr>
            <a:fld id="{F1A92C91-EAF1-495C-AAD9-23921A3532B3}" type="slidenum">
              <a:rPr lang="ru-RU"/>
              <a:pPr>
                <a:defRPr/>
              </a:pPr>
              <a:t>‹#›</a:t>
            </a:fld>
            <a:endParaRPr lang="ru-RU"/>
          </a:p>
        </p:txBody>
      </p:sp>
    </p:spTree>
    <p:extLst>
      <p:ext uri="{BB962C8B-B14F-4D97-AF65-F5344CB8AC3E}">
        <p14:creationId xmlns:p14="http://schemas.microsoft.com/office/powerpoint/2010/main" val="9539898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宋体"/>
      </a:defRPr>
    </a:lvl1pPr>
    <a:lvl2pPr marL="457200" algn="l" rtl="0" fontAlgn="base">
      <a:spcBef>
        <a:spcPct val="30000"/>
      </a:spcBef>
      <a:spcAft>
        <a:spcPct val="0"/>
      </a:spcAft>
      <a:defRPr sz="1200" kern="1200">
        <a:solidFill>
          <a:schemeClr val="tx1"/>
        </a:solidFill>
        <a:latin typeface="+mn-lt"/>
        <a:ea typeface="+mn-ea"/>
        <a:cs typeface="宋体"/>
      </a:defRPr>
    </a:lvl2pPr>
    <a:lvl3pPr marL="914400" algn="l" rtl="0" fontAlgn="base">
      <a:spcBef>
        <a:spcPct val="30000"/>
      </a:spcBef>
      <a:spcAft>
        <a:spcPct val="0"/>
      </a:spcAft>
      <a:defRPr sz="1200" kern="1200">
        <a:solidFill>
          <a:schemeClr val="tx1"/>
        </a:solidFill>
        <a:latin typeface="+mn-lt"/>
        <a:ea typeface="+mn-ea"/>
        <a:cs typeface="宋体"/>
      </a:defRPr>
    </a:lvl3pPr>
    <a:lvl4pPr marL="1371600" algn="l" rtl="0" fontAlgn="base">
      <a:spcBef>
        <a:spcPct val="30000"/>
      </a:spcBef>
      <a:spcAft>
        <a:spcPct val="0"/>
      </a:spcAft>
      <a:defRPr sz="1200" kern="1200">
        <a:solidFill>
          <a:schemeClr val="tx1"/>
        </a:solidFill>
        <a:latin typeface="+mn-lt"/>
        <a:ea typeface="+mn-ea"/>
        <a:cs typeface="宋体"/>
      </a:defRPr>
    </a:lvl4pPr>
    <a:lvl5pPr marL="1828800" algn="l" rtl="0" fontAlgn="base">
      <a:spcBef>
        <a:spcPct val="30000"/>
      </a:spcBef>
      <a:spcAft>
        <a:spcPct val="0"/>
      </a:spcAft>
      <a:defRPr sz="1200" kern="1200">
        <a:solidFill>
          <a:schemeClr val="tx1"/>
        </a:solidFill>
        <a:latin typeface="+mn-lt"/>
        <a:ea typeface="+mn-ea"/>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Образ слайда 1"/>
          <p:cNvSpPr>
            <a:spLocks noGrp="1" noRot="1" noChangeAspect="1"/>
          </p:cNvSpPr>
          <p:nvPr>
            <p:ph type="sldImg"/>
          </p:nvPr>
        </p:nvSpPr>
        <p:spPr bwMode="auto">
          <a:noFill/>
          <a:ln>
            <a:solidFill>
              <a:srgbClr val="000000"/>
            </a:solidFill>
            <a:miter lim="800000"/>
            <a:headEnd/>
            <a:tailEnd/>
          </a:ln>
        </p:spPr>
      </p:sp>
      <p:sp>
        <p:nvSpPr>
          <p:cNvPr id="717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ea typeface="宋体"/>
            </a:endParaRPr>
          </a:p>
        </p:txBody>
      </p:sp>
      <p:sp>
        <p:nvSpPr>
          <p:cNvPr id="71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B541E8-535F-4339-9558-56BC95BD6D8F}" type="slidenum">
              <a:rPr lang="ru-RU">
                <a:latin typeface="Arial" charset="0"/>
                <a:ea typeface="宋体"/>
                <a:cs typeface="宋体"/>
              </a:rPr>
              <a:pPr/>
              <a:t>1</a:t>
            </a:fld>
            <a:endParaRPr lang="ru-RU">
              <a:latin typeface="Arial" charset="0"/>
              <a:ea typeface="宋体"/>
              <a:cs typeface="宋体"/>
            </a:endParaRPr>
          </a:p>
        </p:txBody>
      </p:sp>
    </p:spTree>
    <p:extLst>
      <p:ext uri="{BB962C8B-B14F-4D97-AF65-F5344CB8AC3E}">
        <p14:creationId xmlns:p14="http://schemas.microsoft.com/office/powerpoint/2010/main" val="352048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Образ слайда 1"/>
          <p:cNvSpPr>
            <a:spLocks noGrp="1" noRot="1" noChangeAspect="1"/>
          </p:cNvSpPr>
          <p:nvPr>
            <p:ph type="sldImg"/>
          </p:nvPr>
        </p:nvSpPr>
        <p:spPr bwMode="auto">
          <a:noFill/>
          <a:ln>
            <a:solidFill>
              <a:srgbClr val="000000"/>
            </a:solidFill>
            <a:miter lim="800000"/>
            <a:headEnd/>
            <a:tailEnd/>
          </a:ln>
        </p:spPr>
      </p:sp>
      <p:sp>
        <p:nvSpPr>
          <p:cNvPr id="921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ea typeface="宋体"/>
            </a:endParaRPr>
          </a:p>
        </p:txBody>
      </p:sp>
      <p:sp>
        <p:nvSpPr>
          <p:cNvPr id="921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12543F-DECA-4B9C-8F61-667DAF5650E8}" type="slidenum">
              <a:rPr lang="ru-RU">
                <a:latin typeface="Arial" charset="0"/>
                <a:ea typeface="宋体"/>
                <a:cs typeface="宋体"/>
              </a:rPr>
              <a:pPr/>
              <a:t>2</a:t>
            </a:fld>
            <a:endParaRPr lang="ru-RU">
              <a:latin typeface="Arial" charset="0"/>
              <a:ea typeface="宋体"/>
              <a:cs typeface="宋体"/>
            </a:endParaRPr>
          </a:p>
        </p:txBody>
      </p:sp>
    </p:spTree>
    <p:extLst>
      <p:ext uri="{BB962C8B-B14F-4D97-AF65-F5344CB8AC3E}">
        <p14:creationId xmlns:p14="http://schemas.microsoft.com/office/powerpoint/2010/main" val="4127141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ea typeface="宋体"/>
            </a:endParaRPr>
          </a:p>
        </p:txBody>
      </p:sp>
      <p:sp>
        <p:nvSpPr>
          <p:cNvPr id="235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E26071-F7F3-425F-BB12-BA2EA72F9126}" type="slidenum">
              <a:rPr lang="ru-RU">
                <a:latin typeface="Arial" charset="0"/>
                <a:ea typeface="宋体"/>
                <a:cs typeface="宋体"/>
              </a:rPr>
              <a:pPr/>
              <a:t>18</a:t>
            </a:fld>
            <a:endParaRPr lang="ru-RU">
              <a:latin typeface="Arial" charset="0"/>
              <a:ea typeface="宋体"/>
              <a:cs typeface="宋体"/>
            </a:endParaRPr>
          </a:p>
        </p:txBody>
      </p:sp>
    </p:spTree>
    <p:extLst>
      <p:ext uri="{BB962C8B-B14F-4D97-AF65-F5344CB8AC3E}">
        <p14:creationId xmlns:p14="http://schemas.microsoft.com/office/powerpoint/2010/main" val="145214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矩形 6"/>
          <p:cNvSpPr/>
          <p:nvPr userDrawn="1"/>
        </p:nvSpPr>
        <p:spPr>
          <a:xfrm>
            <a:off x="4194175" y="8650288"/>
            <a:ext cx="3551238" cy="369887"/>
          </a:xfrm>
          <a:prstGeom prst="rect">
            <a:avLst/>
          </a:prstGeom>
        </p:spPr>
        <p:txBody>
          <a:bodyPr wrap="none">
            <a:spAutoFit/>
          </a:bodyPr>
          <a:lstStyle/>
          <a:p>
            <a:pPr fontAlgn="auto">
              <a:spcBef>
                <a:spcPts val="0"/>
              </a:spcBef>
              <a:spcAft>
                <a:spcPts val="0"/>
              </a:spcAft>
              <a:defRPr/>
            </a:pPr>
            <a:r>
              <a:rPr lang="en-US" dirty="0">
                <a:latin typeface="+mn-lt"/>
                <a:ea typeface="+mn-ea"/>
                <a:cs typeface="+mn-cs"/>
              </a:rPr>
              <a:t>Copyright © </a:t>
            </a:r>
            <a:r>
              <a:rPr lang="en-US" dirty="0" err="1">
                <a:latin typeface="+mn-lt"/>
                <a:ea typeface="+mn-ea"/>
                <a:cs typeface="+mn-cs"/>
              </a:rPr>
              <a:t>Wondershare</a:t>
            </a:r>
            <a:r>
              <a:rPr lang="en-US" dirty="0">
                <a:latin typeface="+mn-lt"/>
                <a:ea typeface="+mn-ea"/>
                <a:cs typeface="+mn-cs"/>
              </a:rPr>
              <a:t> Software</a:t>
            </a:r>
            <a:endParaRPr lang="zh-CN" altLang="en-US" dirty="0">
              <a:latin typeface="+mn-lt"/>
              <a:ea typeface="+mn-ea"/>
              <a:cs typeface="+mn-cs"/>
            </a:endParaRPr>
          </a:p>
        </p:txBody>
      </p:sp>
      <p:sp>
        <p:nvSpPr>
          <p:cNvPr id="2" name="标题 1"/>
          <p:cNvSpPr>
            <a:spLocks noGrp="1"/>
          </p:cNvSpPr>
          <p:nvPr>
            <p:ph type="ctrTitle"/>
          </p:nvPr>
        </p:nvSpPr>
        <p:spPr>
          <a:xfrm>
            <a:off x="267869" y="2840567"/>
            <a:ext cx="5829300" cy="1636183"/>
          </a:xfrm>
          <a:noFill/>
        </p:spPr>
        <p:txBody>
          <a:bodyPr/>
          <a:lstStyle>
            <a:lvl1pPr algn="l">
              <a:defRPr sz="5000" b="1" cap="none" spc="0" baseline="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defRPr>
            </a:lvl1pPr>
          </a:lstStyle>
          <a:p>
            <a:r>
              <a:rPr lang="ru-RU" smtClean="0"/>
              <a:t>Образец заголовка</a:t>
            </a:r>
            <a:endParaRPr lang="zh-CN" altLang="en-US" dirty="0"/>
          </a:p>
        </p:txBody>
      </p:sp>
      <p:sp>
        <p:nvSpPr>
          <p:cNvPr id="3" name="副标题 2"/>
          <p:cNvSpPr>
            <a:spLocks noGrp="1"/>
          </p:cNvSpPr>
          <p:nvPr>
            <p:ph type="subTitle" idx="1"/>
          </p:nvPr>
        </p:nvSpPr>
        <p:spPr>
          <a:xfrm>
            <a:off x="289280" y="4476749"/>
            <a:ext cx="4800600" cy="857256"/>
          </a:xfrm>
        </p:spPr>
        <p:txBody>
          <a:bodyPr rtlCol="0" anchor="ctr">
            <a:normAutofit/>
          </a:bodyPr>
          <a:lstStyle>
            <a:lvl1pPr marL="0" indent="0" algn="l" defTabSz="914400" rtl="0" eaLnBrk="1" latinLnBrk="0" hangingPunct="1">
              <a:spcBef>
                <a:spcPct val="0"/>
              </a:spcBef>
              <a:buNone/>
              <a:defRPr lang="zh-CN" altLang="en-US" sz="2400" b="0" kern="1200" cap="none" spc="0" dirty="0">
                <a:ln>
                  <a:noFill/>
                </a:ln>
                <a:solidFill>
                  <a:srgbClr val="3B3721"/>
                </a:solidFill>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smtClean="0"/>
              <a:t>Образец заголовка</a:t>
            </a:r>
            <a:endParaRPr lang="zh-CN" altLang="en-US" dirty="0"/>
          </a:p>
        </p:txBody>
      </p:sp>
      <p:sp>
        <p:nvSpPr>
          <p:cNvPr id="3" name="内容占位符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extLst>
              <a:ext uri="{BEBA8EAE-BF5A-486C-A8C5-ECC9F3942E4B}">
                <a14:imgProps xmlns:a14="http://schemas.microsoft.com/office/drawing/2010/main">
                  <a14:imgLayer r:embed="rId5">
                    <a14:imgEffect>
                      <a14:sharpenSoften amount="25000"/>
                    </a14:imgEffect>
                    <a14:imgEffect>
                      <a14:colorTemperature colorTemp="7200"/>
                    </a14:imgEffect>
                    <a14:imgEffect>
                      <a14:saturation sat="200000"/>
                    </a14:imgEffect>
                    <a14:imgEffect>
                      <a14:brightnessContrast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713"/>
            <a:ext cx="6172200" cy="1062037"/>
          </a:xfrm>
          <a:prstGeom prst="rect">
            <a:avLst/>
          </a:prstGeom>
          <a:noFill/>
        </p:spPr>
        <p:txBody>
          <a:bodyPr vert="horz" lIns="91440" tIns="45720" rIns="91440" bIns="45720" rtlCol="0" anchor="ctr">
            <a:normAutofit/>
          </a:bodyPr>
          <a:lstStyle/>
          <a:p>
            <a:r>
              <a:rPr lang="ru-RU" smtClean="0"/>
              <a:t>Образец заголовка</a:t>
            </a:r>
            <a:endParaRPr lang="zh-CN" altLang="en-US" dirty="0"/>
          </a:p>
        </p:txBody>
      </p:sp>
      <p:sp>
        <p:nvSpPr>
          <p:cNvPr id="1027" name="文本占位符 2"/>
          <p:cNvSpPr>
            <a:spLocks noGrp="1"/>
          </p:cNvSpPr>
          <p:nvPr>
            <p:ph type="body" idx="1"/>
          </p:nvPr>
        </p:nvSpPr>
        <p:spPr bwMode="auto">
          <a:xfrm>
            <a:off x="342900" y="17145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en-US" altLang="zh-CN" smtClean="0"/>
          </a:p>
        </p:txBody>
      </p:sp>
      <p:sp>
        <p:nvSpPr>
          <p:cNvPr id="7" name="矩形 6"/>
          <p:cNvSpPr/>
          <p:nvPr/>
        </p:nvSpPr>
        <p:spPr>
          <a:xfrm>
            <a:off x="4194175" y="8650288"/>
            <a:ext cx="3551238" cy="369887"/>
          </a:xfrm>
          <a:prstGeom prst="rect">
            <a:avLst/>
          </a:prstGeom>
        </p:spPr>
        <p:txBody>
          <a:bodyPr wrap="none">
            <a:spAutoFit/>
          </a:bodyPr>
          <a:lstStyle/>
          <a:p>
            <a:pPr fontAlgn="auto">
              <a:spcBef>
                <a:spcPts val="0"/>
              </a:spcBef>
              <a:spcAft>
                <a:spcPts val="0"/>
              </a:spcAft>
              <a:defRPr/>
            </a:pPr>
            <a:r>
              <a:rPr lang="en-US" dirty="0">
                <a:latin typeface="+mn-lt"/>
                <a:ea typeface="+mn-ea"/>
                <a:cs typeface="+mn-cs"/>
              </a:rPr>
              <a:t>Copyright © </a:t>
            </a:r>
            <a:r>
              <a:rPr lang="en-US" dirty="0" err="1">
                <a:latin typeface="+mn-lt"/>
                <a:ea typeface="+mn-ea"/>
                <a:cs typeface="+mn-cs"/>
              </a:rPr>
              <a:t>Wondershare</a:t>
            </a:r>
            <a:r>
              <a:rPr lang="en-US" dirty="0">
                <a:latin typeface="+mn-lt"/>
                <a:ea typeface="+mn-ea"/>
                <a:cs typeface="+mn-cs"/>
              </a:rPr>
              <a:t> Software</a:t>
            </a:r>
            <a:endParaRPr lang="zh-CN" altLang="en-US" dirty="0">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Lst>
  <p:txStyles>
    <p:titleStyle>
      <a:lvl1pPr algn="l" rtl="0" eaLnBrk="0" fontAlgn="base" hangingPunct="0">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宋体"/>
        </a:defRPr>
      </a:lvl1pPr>
      <a:lvl2pPr algn="l" rtl="0" eaLnBrk="0" fontAlgn="base" hangingPunct="0">
        <a:spcBef>
          <a:spcPct val="0"/>
        </a:spcBef>
        <a:spcAft>
          <a:spcPct val="0"/>
        </a:spcAft>
        <a:defRPr sz="3200" b="1">
          <a:solidFill>
            <a:schemeClr val="tx1"/>
          </a:solidFill>
          <a:latin typeface="Calibri" pitchFamily="34" charset="0"/>
          <a:ea typeface="宋体" charset="-122"/>
          <a:cs typeface="宋体"/>
        </a:defRPr>
      </a:lvl2pPr>
      <a:lvl3pPr algn="l" rtl="0" eaLnBrk="0" fontAlgn="base" hangingPunct="0">
        <a:spcBef>
          <a:spcPct val="0"/>
        </a:spcBef>
        <a:spcAft>
          <a:spcPct val="0"/>
        </a:spcAft>
        <a:defRPr sz="3200" b="1">
          <a:solidFill>
            <a:schemeClr val="tx1"/>
          </a:solidFill>
          <a:latin typeface="Calibri" pitchFamily="34" charset="0"/>
          <a:ea typeface="宋体" charset="-122"/>
          <a:cs typeface="宋体"/>
        </a:defRPr>
      </a:lvl3pPr>
      <a:lvl4pPr algn="l" rtl="0" eaLnBrk="0" fontAlgn="base" hangingPunct="0">
        <a:spcBef>
          <a:spcPct val="0"/>
        </a:spcBef>
        <a:spcAft>
          <a:spcPct val="0"/>
        </a:spcAft>
        <a:defRPr sz="3200" b="1">
          <a:solidFill>
            <a:schemeClr val="tx1"/>
          </a:solidFill>
          <a:latin typeface="Calibri" pitchFamily="34" charset="0"/>
          <a:ea typeface="宋体" charset="-122"/>
          <a:cs typeface="宋体"/>
        </a:defRPr>
      </a:lvl4pPr>
      <a:lvl5pPr algn="l" rtl="0" eaLnBrk="0" fontAlgn="base" hangingPunct="0">
        <a:spcBef>
          <a:spcPct val="0"/>
        </a:spcBef>
        <a:spcAft>
          <a:spcPct val="0"/>
        </a:spcAft>
        <a:defRPr sz="3200" b="1">
          <a:solidFill>
            <a:schemeClr val="tx1"/>
          </a:solidFill>
          <a:latin typeface="Calibri" pitchFamily="34" charset="0"/>
          <a:ea typeface="宋体" charset="-122"/>
          <a:cs typeface="宋体"/>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宋体"/>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宋体"/>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宋体"/>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宋体"/>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hyperlink" Target="mailto:pshk_dir@mail.r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vk.com/public55880230" TargetMode="External"/><Relationship Id="rId4" Type="http://schemas.openxmlformats.org/officeDocument/2006/relationships/hyperlink" Target="http://selhoztehn-posh.edu.yar.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452" y="251520"/>
            <a:ext cx="6844547" cy="4392488"/>
          </a:xfrm>
        </p:spPr>
        <p:txBody>
          <a:bodyPr/>
          <a:lstStyle/>
          <a:p>
            <a:pPr algn="ctr" eaLnBrk="1" fontAlgn="auto" hangingPunct="1">
              <a:spcAft>
                <a:spcPts val="0"/>
              </a:spcAft>
              <a:defRPr/>
            </a:pPr>
            <a:r>
              <a:rPr lang="ru-RU" dirty="0" smtClean="0">
                <a:cs typeface="+mj-cs"/>
              </a:rPr>
              <a:t/>
            </a:r>
            <a:br>
              <a:rPr lang="ru-RU" dirty="0" smtClean="0">
                <a:cs typeface="+mj-cs"/>
              </a:rPr>
            </a:br>
            <a:r>
              <a:rPr lang="ru-RU" i="1" dirty="0" smtClean="0">
                <a:cs typeface="+mj-cs"/>
              </a:rPr>
              <a:t/>
            </a:r>
            <a:br>
              <a:rPr lang="ru-RU" i="1" dirty="0" smtClean="0">
                <a:cs typeface="+mj-cs"/>
              </a:rPr>
            </a:br>
            <a:r>
              <a:rPr lang="ru-RU" sz="4000" dirty="0" smtClean="0">
                <a:cs typeface="+mj-cs"/>
              </a:rPr>
              <a:t>Информационное</a:t>
            </a:r>
            <a:br>
              <a:rPr lang="ru-RU" sz="4000" dirty="0" smtClean="0">
                <a:cs typeface="+mj-cs"/>
              </a:rPr>
            </a:br>
            <a:r>
              <a:rPr lang="ru-RU" sz="4000" dirty="0" smtClean="0">
                <a:cs typeface="+mj-cs"/>
              </a:rPr>
              <a:t>издание </a:t>
            </a:r>
            <a:br>
              <a:rPr lang="ru-RU" sz="4000" dirty="0" smtClean="0">
                <a:cs typeface="+mj-cs"/>
              </a:rPr>
            </a:br>
            <a:r>
              <a:rPr lang="ru-RU" sz="4000" dirty="0" smtClean="0">
                <a:cs typeface="+mj-cs"/>
              </a:rPr>
              <a:t/>
            </a:r>
            <a:br>
              <a:rPr lang="ru-RU" sz="4000" dirty="0" smtClean="0">
                <a:cs typeface="+mj-cs"/>
              </a:rPr>
            </a:br>
            <a:r>
              <a:rPr lang="ru-RU" sz="4000" i="1" dirty="0" smtClean="0">
                <a:cs typeface="+mj-cs"/>
              </a:rPr>
              <a:t> ПОЗИТИВ</a:t>
            </a:r>
            <a:endParaRPr sz="4000" dirty="0">
              <a:cs typeface="+mj-cs"/>
            </a:endParaRPr>
          </a:p>
        </p:txBody>
      </p:sp>
      <p:sp>
        <p:nvSpPr>
          <p:cNvPr id="3" name="副标题 2"/>
          <p:cNvSpPr>
            <a:spLocks noGrp="1"/>
          </p:cNvSpPr>
          <p:nvPr>
            <p:ph type="subTitle" idx="1"/>
          </p:nvPr>
        </p:nvSpPr>
        <p:spPr>
          <a:xfrm>
            <a:off x="1518306" y="7956376"/>
            <a:ext cx="5329237" cy="857250"/>
          </a:xfrm>
        </p:spPr>
        <p:txBody>
          <a:bodyPr/>
          <a:lstStyle/>
          <a:p>
            <a:pPr algn="r" fontAlgn="auto">
              <a:spcAft>
                <a:spcPts val="0"/>
              </a:spcAft>
              <a:buFont typeface="Arial" pitchFamily="34" charset="0"/>
              <a:buNone/>
              <a:defRPr/>
            </a:pPr>
            <a:r>
              <a:rPr lang="ru-RU" dirty="0" smtClean="0"/>
              <a:t>Выпуск №29. Февраль 2018 г.</a:t>
            </a:r>
            <a:endParaRPr dirty="0"/>
          </a:p>
        </p:txBody>
      </p:sp>
      <p:sp>
        <p:nvSpPr>
          <p:cNvPr id="6147" name="副标题 2"/>
          <p:cNvSpPr txBox="1">
            <a:spLocks/>
          </p:cNvSpPr>
          <p:nvPr/>
        </p:nvSpPr>
        <p:spPr bwMode="auto">
          <a:xfrm>
            <a:off x="44450" y="5580063"/>
            <a:ext cx="3671888" cy="1728787"/>
          </a:xfrm>
          <a:prstGeom prst="rect">
            <a:avLst/>
          </a:prstGeom>
          <a:noFill/>
          <a:ln w="9525">
            <a:noFill/>
            <a:miter lim="800000"/>
            <a:headEnd/>
            <a:tailEnd/>
          </a:ln>
        </p:spPr>
        <p:txBody>
          <a:bodyPr anchor="ctr"/>
          <a:lstStyle/>
          <a:p>
            <a:pPr algn="ctr">
              <a:buFont typeface="Arial" charset="0"/>
              <a:buNone/>
            </a:pPr>
            <a:r>
              <a:rPr lang="ru-RU" altLang="en-US" sz="2400">
                <a:solidFill>
                  <a:srgbClr val="3B3721"/>
                </a:solidFill>
                <a:latin typeface="Calibri" pitchFamily="34" charset="0"/>
              </a:rPr>
              <a:t>Пошехонский</a:t>
            </a:r>
          </a:p>
          <a:p>
            <a:pPr algn="ctr">
              <a:buFont typeface="Arial" charset="0"/>
              <a:buNone/>
            </a:pPr>
            <a:r>
              <a:rPr lang="ru-RU" altLang="en-US" sz="2400">
                <a:solidFill>
                  <a:srgbClr val="3B3721"/>
                </a:solidFill>
                <a:latin typeface="Calibri" pitchFamily="34" charset="0"/>
              </a:rPr>
              <a:t>Аграрно-политехнический колледж</a:t>
            </a:r>
          </a:p>
          <a:p>
            <a:pPr algn="ctr">
              <a:buFont typeface="Arial" charset="0"/>
              <a:buNone/>
            </a:pPr>
            <a:endParaRPr lang="ru-RU" altLang="en-US" sz="2800">
              <a:solidFill>
                <a:srgbClr val="3B3721"/>
              </a:solidFill>
              <a:latin typeface="Calibri" pitchFamily="34" charset="0"/>
            </a:endParaRPr>
          </a:p>
        </p:txBody>
      </p:sp>
      <p:pic>
        <p:nvPicPr>
          <p:cNvPr id="6148" name="Рисунок 3"/>
          <p:cNvPicPr>
            <a:picLocks noChangeAspect="1"/>
          </p:cNvPicPr>
          <p:nvPr/>
        </p:nvPicPr>
        <p:blipFill>
          <a:blip r:embed="rId3"/>
          <a:srcRect/>
          <a:stretch>
            <a:fillRect/>
          </a:stretch>
        </p:blipFill>
        <p:spPr bwMode="auto">
          <a:xfrm>
            <a:off x="2944813" y="206375"/>
            <a:ext cx="1420812"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195" y="-10906"/>
            <a:ext cx="6172200" cy="673174"/>
          </a:xfrm>
        </p:spPr>
        <p:txBody>
          <a:bodyPr>
            <a:normAutofit/>
          </a:bodyPr>
          <a:lstStyle/>
          <a:p>
            <a:pPr algn="ctr"/>
            <a:r>
              <a:rPr lang="ru-RU" altLang="en-US" dirty="0" smtClean="0">
                <a:effectLst/>
              </a:rPr>
              <a:t>«Итоги»</a:t>
            </a:r>
            <a:endParaRPr lang="ru-RU" dirty="0"/>
          </a:p>
        </p:txBody>
      </p:sp>
      <p:sp>
        <p:nvSpPr>
          <p:cNvPr id="3" name="Объект 2"/>
          <p:cNvSpPr>
            <a:spLocks noGrp="1"/>
          </p:cNvSpPr>
          <p:nvPr>
            <p:ph idx="1"/>
          </p:nvPr>
        </p:nvSpPr>
        <p:spPr>
          <a:xfrm>
            <a:off x="218061" y="1403648"/>
            <a:ext cx="6398468" cy="6034088"/>
          </a:xfrm>
        </p:spPr>
        <p:txBody>
          <a:bodyPr/>
          <a:lstStyle/>
          <a:p>
            <a:pPr marL="0" indent="0" algn="just">
              <a:buNone/>
            </a:pPr>
            <a:r>
              <a:rPr lang="ru-RU" sz="1600" dirty="0">
                <a:latin typeface="+mj-lt"/>
                <a:cs typeface="Arial" panose="020B0604020202020204" pitchFamily="34" charset="0"/>
              </a:rPr>
              <a:t>В сражении можно выделить следующие основные этапы:</a:t>
            </a:r>
          </a:p>
          <a:p>
            <a:pPr marL="0" lvl="0" indent="0" algn="just">
              <a:buNone/>
            </a:pPr>
            <a:r>
              <a:rPr lang="ru-RU" sz="1600" dirty="0">
                <a:latin typeface="+mj-lt"/>
                <a:cs typeface="Arial" panose="020B0604020202020204" pitchFamily="34" charset="0"/>
              </a:rPr>
              <a:t>стратегическая оборонительная операция (оборона Сталинграда) – с 17.06 по 18.11.1942 года;</a:t>
            </a:r>
          </a:p>
          <a:p>
            <a:pPr marL="0" lvl="0" indent="0" algn="just">
              <a:buNone/>
            </a:pPr>
            <a:r>
              <a:rPr lang="ru-RU" sz="1600" dirty="0">
                <a:latin typeface="+mj-lt"/>
                <a:cs typeface="Arial" panose="020B0604020202020204" pitchFamily="34" charset="0"/>
              </a:rPr>
              <a:t>стратегическая наступательная операция (освобождение Сталинграда) – с 19.11.42 по 02.02.43 года.</a:t>
            </a:r>
          </a:p>
          <a:p>
            <a:pPr marL="0" indent="0" algn="just">
              <a:buNone/>
            </a:pPr>
            <a:r>
              <a:rPr lang="ru-RU" sz="1600" dirty="0">
                <a:latin typeface="+mj-lt"/>
                <a:cs typeface="Arial" panose="020B0604020202020204" pitchFamily="34" charset="0"/>
              </a:rPr>
              <a:t>Длилась Сталинградская битва в общей сложности</a:t>
            </a:r>
            <a:r>
              <a:rPr lang="ru-RU" sz="1600" b="1" dirty="0">
                <a:latin typeface="+mj-lt"/>
                <a:cs typeface="Arial" panose="020B0604020202020204" pitchFamily="34" charset="0"/>
              </a:rPr>
              <a:t> 201 день</a:t>
            </a:r>
            <a:r>
              <a:rPr lang="ru-RU" sz="1600" dirty="0">
                <a:latin typeface="+mj-lt"/>
                <a:cs typeface="Arial" panose="020B0604020202020204" pitchFamily="34" charset="0"/>
              </a:rPr>
              <a:t>. Сколько заняла дальнейшая операция по зачистке города от </a:t>
            </a:r>
            <a:r>
              <a:rPr lang="ru-RU" sz="1600" dirty="0" err="1">
                <a:latin typeface="+mj-lt"/>
                <a:cs typeface="Arial" panose="020B0604020202020204" pitchFamily="34" charset="0"/>
              </a:rPr>
              <a:t>хиви</a:t>
            </a:r>
            <a:r>
              <a:rPr lang="ru-RU" sz="1600" dirty="0">
                <a:latin typeface="+mj-lt"/>
                <a:cs typeface="Arial" panose="020B0604020202020204" pitchFamily="34" charset="0"/>
              </a:rPr>
              <a:t> и разрозненных групп противника, точно сказать невозможно.</a:t>
            </a:r>
          </a:p>
          <a:p>
            <a:pPr marL="0" indent="0" algn="just">
              <a:buNone/>
            </a:pPr>
            <a:r>
              <a:rPr lang="ru-RU" sz="1600" dirty="0">
                <a:latin typeface="+mj-lt"/>
                <a:cs typeface="Arial" panose="020B0604020202020204" pitchFamily="34" charset="0"/>
              </a:rPr>
              <a:t>Победа в сражении отразилась как на состоянии фронтов, так и на геополитической расстановке сил в мире. Освобождение города имело огромное значение. Краткие итоги Сталинградской битвы:</a:t>
            </a:r>
          </a:p>
          <a:p>
            <a:pPr marL="0" lvl="0" indent="0" algn="just">
              <a:buNone/>
            </a:pPr>
            <a:r>
              <a:rPr lang="ru-RU" sz="1600" dirty="0">
                <a:latin typeface="+mj-lt"/>
                <a:cs typeface="Arial" panose="020B0604020202020204" pitchFamily="34" charset="0"/>
              </a:rPr>
              <a:t>советские войска приобрели бесценный опыт окружения и уничтожения противника;</a:t>
            </a:r>
          </a:p>
          <a:p>
            <a:pPr marL="0" lvl="0" indent="0" algn="just">
              <a:buNone/>
            </a:pPr>
            <a:r>
              <a:rPr lang="ru-RU" sz="1600" dirty="0">
                <a:latin typeface="+mj-lt"/>
                <a:cs typeface="Arial" panose="020B0604020202020204" pitchFamily="34" charset="0"/>
              </a:rPr>
              <a:t>были налажены новые схемы военно-экономического снабжения войск;</a:t>
            </a:r>
          </a:p>
          <a:p>
            <a:pPr marL="0" lvl="0" indent="0" algn="just">
              <a:buNone/>
            </a:pPr>
            <a:r>
              <a:rPr lang="ru-RU" sz="1600" dirty="0">
                <a:latin typeface="+mj-lt"/>
                <a:cs typeface="Arial" panose="020B0604020202020204" pitchFamily="34" charset="0"/>
              </a:rPr>
              <a:t>советские войска активно препятствовали продвижению немецких группировок на Кавказе;</a:t>
            </a:r>
          </a:p>
          <a:p>
            <a:pPr marL="0" lvl="0" indent="0" algn="just">
              <a:buNone/>
            </a:pPr>
            <a:r>
              <a:rPr lang="ru-RU" sz="1600" dirty="0">
                <a:latin typeface="+mj-lt"/>
                <a:cs typeface="Arial" panose="020B0604020202020204" pitchFamily="34" charset="0"/>
              </a:rPr>
              <a:t>немецкое командование было вынуждено бросить дополнительные силы на реализацию проекта «Восточный вал»;</a:t>
            </a:r>
          </a:p>
          <a:p>
            <a:pPr marL="0" lvl="0" indent="0" algn="just">
              <a:buNone/>
            </a:pPr>
            <a:r>
              <a:rPr lang="ru-RU" sz="1600" dirty="0">
                <a:latin typeface="+mj-lt"/>
                <a:cs typeface="Arial" panose="020B0604020202020204" pitchFamily="34" charset="0"/>
              </a:rPr>
              <a:t>влияние Германии на союзников сильно ослабло, нейтральные страны начали вставать на позиции непринятия действий немцев;</a:t>
            </a:r>
          </a:p>
          <a:p>
            <a:pPr marL="0" lvl="0" indent="0" algn="just">
              <a:buNone/>
            </a:pPr>
            <a:r>
              <a:rPr lang="ru-RU" sz="1600" dirty="0">
                <a:latin typeface="+mj-lt"/>
                <a:cs typeface="Arial" panose="020B0604020202020204" pitchFamily="34" charset="0"/>
              </a:rPr>
              <a:t>Люфтваффе было сильно ослаблено после попыток снабжения 6-й армии;</a:t>
            </a:r>
          </a:p>
          <a:p>
            <a:pPr marL="0" lvl="0" indent="0" algn="just">
              <a:buNone/>
            </a:pPr>
            <a:r>
              <a:rPr lang="ru-RU" sz="1600" dirty="0">
                <a:latin typeface="+mj-lt"/>
                <a:cs typeface="Arial" panose="020B0604020202020204" pitchFamily="34" charset="0"/>
              </a:rPr>
              <a:t>Германия понесла значительные (частью невосполнимые) потери.</a:t>
            </a:r>
          </a:p>
          <a:p>
            <a:pPr marL="0" indent="0" algn="just">
              <a:buNone/>
            </a:pPr>
            <a:endParaRPr lang="ru-RU" sz="1600" dirty="0">
              <a:latin typeface="+mj-lt"/>
              <a:cs typeface="Arial" panose="020B0604020202020204" pitchFamily="34" charset="0"/>
            </a:endParaRPr>
          </a:p>
        </p:txBody>
      </p:sp>
    </p:spTree>
    <p:extLst>
      <p:ext uri="{BB962C8B-B14F-4D97-AF65-F5344CB8AC3E}">
        <p14:creationId xmlns:p14="http://schemas.microsoft.com/office/powerpoint/2010/main" val="1866691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s://uchim.guru/wp-content/uploads/2017/12/sg1.jpg"/>
          <p:cNvPicPr/>
          <p:nvPr/>
        </p:nvPicPr>
        <p:blipFill>
          <a:blip r:embed="rId2">
            <a:extLst>
              <a:ext uri="{28A0092B-C50C-407E-A947-70E740481C1C}">
                <a14:useLocalDpi xmlns:a14="http://schemas.microsoft.com/office/drawing/2010/main" val="0"/>
              </a:ext>
            </a:extLst>
          </a:blip>
          <a:srcRect/>
          <a:stretch>
            <a:fillRect/>
          </a:stretch>
        </p:blipFill>
        <p:spPr bwMode="auto">
          <a:xfrm>
            <a:off x="62751" y="2195736"/>
            <a:ext cx="6732497" cy="4185369"/>
          </a:xfrm>
          <a:prstGeom prst="rect">
            <a:avLst/>
          </a:prstGeom>
          <a:noFill/>
          <a:ln>
            <a:noFill/>
          </a:ln>
        </p:spPr>
      </p:pic>
    </p:spTree>
    <p:extLst>
      <p:ext uri="{BB962C8B-B14F-4D97-AF65-F5344CB8AC3E}">
        <p14:creationId xmlns:p14="http://schemas.microsoft.com/office/powerpoint/2010/main" val="309304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en-US" dirty="0">
                <a:effectLst/>
              </a:rPr>
              <a:t>Потери</a:t>
            </a:r>
            <a:br>
              <a:rPr lang="ru-RU" altLang="en-US" dirty="0">
                <a:effectLst/>
              </a:rPr>
            </a:br>
            <a:endParaRPr lang="ru-RU" dirty="0"/>
          </a:p>
        </p:txBody>
      </p:sp>
      <p:graphicFrame>
        <p:nvGraphicFramePr>
          <p:cNvPr id="10" name="Объект 9"/>
          <p:cNvGraphicFramePr>
            <a:graphicFrameLocks noGrp="1"/>
          </p:cNvGraphicFramePr>
          <p:nvPr>
            <p:ph idx="1"/>
            <p:extLst>
              <p:ext uri="{D42A27DB-BD31-4B8C-83A1-F6EECF244321}">
                <p14:modId xmlns:p14="http://schemas.microsoft.com/office/powerpoint/2010/main" val="2236007094"/>
              </p:ext>
            </p:extLst>
          </p:nvPr>
        </p:nvGraphicFramePr>
        <p:xfrm>
          <a:off x="188640" y="1331640"/>
          <a:ext cx="6172200" cy="638526"/>
        </p:xfrm>
        <a:graphic>
          <a:graphicData uri="http://schemas.openxmlformats.org/drawingml/2006/table">
            <a:tbl>
              <a:tblPr firstRow="1" firstCol="1" bandRow="1">
                <a:tableStyleId>{5C22544A-7EE6-4342-B048-85BDC9FD1C3A}</a:tableStyleId>
              </a:tblPr>
              <a:tblGrid>
                <a:gridCol w="3086100"/>
                <a:gridCol w="3086100"/>
              </a:tblGrid>
              <a:tr h="319263">
                <a:tc>
                  <a:txBody>
                    <a:bodyPr/>
                    <a:lstStyle/>
                    <a:p>
                      <a:pPr>
                        <a:lnSpc>
                          <a:spcPct val="115000"/>
                        </a:lnSpc>
                        <a:spcAft>
                          <a:spcPts val="0"/>
                        </a:spcAft>
                      </a:pPr>
                      <a:r>
                        <a:rPr lang="ru-RU" sz="1200">
                          <a:effectLst/>
                        </a:rPr>
                        <a:t>Германия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СССР</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319263">
                <a:tc>
                  <a:txBody>
                    <a:bodyPr/>
                    <a:lstStyle/>
                    <a:p>
                      <a:pPr>
                        <a:lnSpc>
                          <a:spcPct val="115000"/>
                        </a:lnSpc>
                        <a:spcAft>
                          <a:spcPts val="0"/>
                        </a:spcAft>
                      </a:pPr>
                      <a:r>
                        <a:rPr lang="ru-RU" sz="1200">
                          <a:effectLst/>
                        </a:rPr>
                        <a:t>1,5 миллиона человек</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dirty="0">
                          <a:effectLst/>
                        </a:rPr>
                        <a:t>1,1 миллиона человек</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bl>
          </a:graphicData>
        </a:graphic>
      </p:graphicFrame>
    </p:spTree>
    <p:extLst>
      <p:ext uri="{BB962C8B-B14F-4D97-AF65-F5344CB8AC3E}">
        <p14:creationId xmlns:p14="http://schemas.microsoft.com/office/powerpoint/2010/main" val="94891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altLang="en-US" dirty="0" smtClean="0">
                <a:effectLst/>
              </a:rPr>
              <a:t>«Ситуация </a:t>
            </a:r>
            <a:r>
              <a:rPr lang="ru-RU" altLang="en-US" dirty="0">
                <a:effectLst/>
              </a:rPr>
              <a:t>с </a:t>
            </a:r>
            <a:r>
              <a:rPr lang="ru-RU" altLang="en-US" dirty="0" smtClean="0">
                <a:effectLst/>
              </a:rPr>
              <a:t>пленными»</a:t>
            </a:r>
            <a:r>
              <a:rPr lang="ru-RU" altLang="en-US" dirty="0">
                <a:effectLst/>
              </a:rPr>
              <a:t/>
            </a:r>
            <a:br>
              <a:rPr lang="ru-RU" altLang="en-US" dirty="0">
                <a:effectLst/>
              </a:rPr>
            </a:br>
            <a:endParaRPr lang="ru-RU" dirty="0"/>
          </a:p>
        </p:txBody>
      </p:sp>
      <p:sp>
        <p:nvSpPr>
          <p:cNvPr id="3" name="Объект 2"/>
          <p:cNvSpPr>
            <a:spLocks noGrp="1"/>
          </p:cNvSpPr>
          <p:nvPr>
            <p:ph idx="1"/>
          </p:nvPr>
        </p:nvSpPr>
        <p:spPr/>
        <p:txBody>
          <a:bodyPr/>
          <a:lstStyle/>
          <a:p>
            <a:pPr marL="0" indent="0" algn="just">
              <a:buNone/>
            </a:pPr>
            <a:r>
              <a:rPr lang="ru-RU" sz="1600" dirty="0" smtClean="0">
                <a:latin typeface="+mj-lt"/>
                <a:cs typeface="Arial" panose="020B0604020202020204" pitchFamily="34" charset="0"/>
              </a:rPr>
              <a:t>	На </a:t>
            </a:r>
            <a:r>
              <a:rPr lang="ru-RU" sz="1600" dirty="0">
                <a:latin typeface="+mj-lt"/>
                <a:cs typeface="Arial" panose="020B0604020202020204" pitchFamily="34" charset="0"/>
              </a:rPr>
              <a:t>момент окончания операции «Котел» в советском плену оказалось 91,5 тысячи человек, включая:</a:t>
            </a:r>
          </a:p>
          <a:p>
            <a:pPr marL="0" lvl="0" indent="0" algn="just">
              <a:buNone/>
            </a:pPr>
            <a:r>
              <a:rPr lang="ru-RU" sz="1600" dirty="0">
                <a:latin typeface="+mj-lt"/>
                <a:cs typeface="Arial" panose="020B0604020202020204" pitchFamily="34" charset="0"/>
              </a:rPr>
              <a:t>рядовых солдат (в том числе и европейцев из числа немецких союзников);</a:t>
            </a:r>
          </a:p>
          <a:p>
            <a:pPr marL="0" lvl="0" indent="0" algn="just">
              <a:buNone/>
            </a:pPr>
            <a:r>
              <a:rPr lang="ru-RU" sz="1600" dirty="0">
                <a:latin typeface="+mj-lt"/>
                <a:cs typeface="Arial" panose="020B0604020202020204" pitchFamily="34" charset="0"/>
              </a:rPr>
              <a:t>офицеров (2,5 тысячи);</a:t>
            </a:r>
          </a:p>
          <a:p>
            <a:pPr marL="0" lvl="0" indent="0" algn="just">
              <a:buNone/>
            </a:pPr>
            <a:r>
              <a:rPr lang="ru-RU" sz="1600" dirty="0">
                <a:latin typeface="+mj-lt"/>
                <a:cs typeface="Arial" panose="020B0604020202020204" pitchFamily="34" charset="0"/>
              </a:rPr>
              <a:t>генералов (24).</a:t>
            </a:r>
          </a:p>
          <a:p>
            <a:pPr marL="0" indent="0" algn="just">
              <a:buNone/>
            </a:pPr>
            <a:r>
              <a:rPr lang="ru-RU" sz="1600" dirty="0" smtClean="0">
                <a:latin typeface="+mj-lt"/>
                <a:cs typeface="Arial" panose="020B0604020202020204" pitchFamily="34" charset="0"/>
              </a:rPr>
              <a:t>	В </a:t>
            </a:r>
            <a:r>
              <a:rPr lang="ru-RU" sz="1600" dirty="0">
                <a:latin typeface="+mj-lt"/>
                <a:cs typeface="Arial" panose="020B0604020202020204" pitchFamily="34" charset="0"/>
              </a:rPr>
              <a:t>плену также оказался немецкий фельдмаршал Паулюс.</a:t>
            </a:r>
          </a:p>
          <a:p>
            <a:pPr marL="0" indent="0" algn="just">
              <a:buNone/>
            </a:pPr>
            <a:r>
              <a:rPr lang="ru-RU" sz="1600" dirty="0" smtClean="0">
                <a:latin typeface="+mj-lt"/>
                <a:cs typeface="Arial" panose="020B0604020202020204" pitchFamily="34" charset="0"/>
              </a:rPr>
              <a:t>	Всех </a:t>
            </a:r>
            <a:r>
              <a:rPr lang="ru-RU" sz="1600" dirty="0">
                <a:latin typeface="+mj-lt"/>
                <a:cs typeface="Arial" panose="020B0604020202020204" pitchFamily="34" charset="0"/>
              </a:rPr>
              <a:t>пленных отправляли в специально созданный лагерь № 108 под Сталинградом. На протяжении 6 лет (до 1949 года) выжившие пленные работали на стройках города.</a:t>
            </a:r>
          </a:p>
          <a:p>
            <a:pPr marL="0" indent="0" algn="just">
              <a:buNone/>
            </a:pPr>
            <a:r>
              <a:rPr lang="ru-RU" sz="1600" b="1" dirty="0" smtClean="0">
                <a:latin typeface="+mj-lt"/>
                <a:cs typeface="Arial" panose="020B0604020202020204" pitchFamily="34" charset="0"/>
              </a:rPr>
              <a:t>	Внимание</a:t>
            </a:r>
            <a:r>
              <a:rPr lang="ru-RU" sz="1600" b="1" dirty="0">
                <a:latin typeface="+mj-lt"/>
                <a:cs typeface="Arial" panose="020B0604020202020204" pitchFamily="34" charset="0"/>
              </a:rPr>
              <a:t>!</a:t>
            </a:r>
            <a:r>
              <a:rPr lang="ru-RU" sz="1600" dirty="0">
                <a:latin typeface="+mj-lt"/>
                <a:cs typeface="Arial" panose="020B0604020202020204" pitchFamily="34" charset="0"/>
              </a:rPr>
              <a:t> С пленными немцами обращались достаточно гуманно. После первых трех месяцев, когда смертность среди пленных достигала пиковых показателей, все они были размещены по лагерям под Сталинградом (часть по госпиталям). Работоспособные трудились обычный рабочий день и получали за работу заработную плату, которую могли тратить на продукты и предметы быта. В 1949 году все оставшиеся в живых пленные, кроме военных преступников и предателей Родины, были отправлены в Германию.</a:t>
            </a:r>
          </a:p>
          <a:p>
            <a:pPr marL="0" indent="0" algn="r">
              <a:buNone/>
            </a:pPr>
            <a:r>
              <a:rPr lang="ru-RU" sz="1600" dirty="0" smtClean="0">
                <a:latin typeface="+mj-lt"/>
                <a:cs typeface="Arial" panose="020B0604020202020204" pitchFamily="34" charset="0"/>
              </a:rPr>
              <a:t>			Михайлова </a:t>
            </a:r>
            <a:r>
              <a:rPr lang="ru-RU" sz="1600" dirty="0">
                <a:latin typeface="+mj-lt"/>
                <a:cs typeface="Arial" panose="020B0604020202020204" pitchFamily="34" charset="0"/>
              </a:rPr>
              <a:t>Анастасия, группа С-11	</a:t>
            </a:r>
          </a:p>
        </p:txBody>
      </p:sp>
    </p:spTree>
    <p:extLst>
      <p:ext uri="{BB962C8B-B14F-4D97-AF65-F5344CB8AC3E}">
        <p14:creationId xmlns:p14="http://schemas.microsoft.com/office/powerpoint/2010/main" val="1113609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«Фильм»</a:t>
            </a:r>
            <a:endParaRPr lang="ru-RU" dirty="0"/>
          </a:p>
        </p:txBody>
      </p:sp>
      <p:sp>
        <p:nvSpPr>
          <p:cNvPr id="3" name="Объект 2"/>
          <p:cNvSpPr>
            <a:spLocks noGrp="1"/>
          </p:cNvSpPr>
          <p:nvPr>
            <p:ph idx="1"/>
          </p:nvPr>
        </p:nvSpPr>
        <p:spPr>
          <a:xfrm>
            <a:off x="342900" y="4283968"/>
            <a:ext cx="6172200" cy="6034088"/>
          </a:xfrm>
        </p:spPr>
        <p:txBody>
          <a:bodyPr/>
          <a:lstStyle/>
          <a:p>
            <a:pPr marL="0" indent="0" algn="just">
              <a:buNone/>
            </a:pPr>
            <a:r>
              <a:rPr lang="ru-RU" sz="1600" b="1" dirty="0" smtClean="0">
                <a:latin typeface="+mj-lt"/>
              </a:rPr>
              <a:t>	06 </a:t>
            </a:r>
            <a:r>
              <a:rPr lang="ru-RU" sz="1600" b="1" dirty="0">
                <a:latin typeface="+mj-lt"/>
              </a:rPr>
              <a:t>февраля 2018 г.</a:t>
            </a:r>
            <a:r>
              <a:rPr lang="ru-RU" sz="1600" dirty="0">
                <a:latin typeface="+mj-lt"/>
              </a:rPr>
              <a:t> мы  смотрели  в кинотеатре «Юбилейный»  документальный фильм «Битва за Сталинград». Нельзя забывать о том великом подвиге, который совершили наши деды и прадеды в годы Великой Отечественной войны.</a:t>
            </a:r>
          </a:p>
          <a:p>
            <a:pPr marL="0" indent="0" algn="just">
              <a:buNone/>
            </a:pPr>
            <a:r>
              <a:rPr lang="ru-RU" sz="1600" dirty="0" err="1">
                <a:latin typeface="+mj-lt"/>
              </a:rPr>
              <a:t>Игнашов</a:t>
            </a:r>
            <a:r>
              <a:rPr lang="ru-RU" sz="1600" dirty="0">
                <a:latin typeface="+mj-lt"/>
              </a:rPr>
              <a:t> Евгений, группа О-21</a:t>
            </a:r>
          </a:p>
          <a:p>
            <a:pPr marL="0" indent="0" algn="just">
              <a:buNone/>
            </a:pPr>
            <a:endParaRPr lang="ru-RU" sz="1600" dirty="0">
              <a:latin typeface="+mj-lt"/>
            </a:endParaRPr>
          </a:p>
        </p:txBody>
      </p:sp>
      <p:pic>
        <p:nvPicPr>
          <p:cNvPr id="4" name="Рисунок 3" descr="C:\Users\user\Desktop\22767271.jpg"/>
          <p:cNvPicPr/>
          <p:nvPr/>
        </p:nvPicPr>
        <p:blipFill>
          <a:blip r:embed="rId2">
            <a:extLst>
              <a:ext uri="{28A0092B-C50C-407E-A947-70E740481C1C}">
                <a14:useLocalDpi xmlns:a14="http://schemas.microsoft.com/office/drawing/2010/main" val="0"/>
              </a:ext>
            </a:extLst>
          </a:blip>
          <a:srcRect/>
          <a:stretch>
            <a:fillRect/>
          </a:stretch>
        </p:blipFill>
        <p:spPr bwMode="auto">
          <a:xfrm>
            <a:off x="342900" y="1446516"/>
            <a:ext cx="5940425" cy="2435225"/>
          </a:xfrm>
          <a:prstGeom prst="rect">
            <a:avLst/>
          </a:prstGeom>
          <a:noFill/>
          <a:ln>
            <a:noFill/>
          </a:ln>
        </p:spPr>
      </p:pic>
    </p:spTree>
    <p:extLst>
      <p:ext uri="{BB962C8B-B14F-4D97-AF65-F5344CB8AC3E}">
        <p14:creationId xmlns:p14="http://schemas.microsoft.com/office/powerpoint/2010/main" val="2974362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«Лыжи»</a:t>
            </a:r>
            <a:endParaRPr lang="ru-RU" dirty="0"/>
          </a:p>
        </p:txBody>
      </p:sp>
      <p:sp>
        <p:nvSpPr>
          <p:cNvPr id="3" name="Объект 2"/>
          <p:cNvSpPr>
            <a:spLocks noGrp="1"/>
          </p:cNvSpPr>
          <p:nvPr>
            <p:ph idx="1"/>
          </p:nvPr>
        </p:nvSpPr>
        <p:spPr/>
        <p:txBody>
          <a:bodyPr/>
          <a:lstStyle/>
          <a:p>
            <a:pPr lvl="1"/>
            <a:endParaRPr lang="ru-RU" dirty="0"/>
          </a:p>
        </p:txBody>
      </p:sp>
      <p:pic>
        <p:nvPicPr>
          <p:cNvPr id="4" name="Рисунок 3" descr="C:\Users\user\Desktop\deti-sport-sportzal-zhurnalisty-lyzhnya-rossii-72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 y="1478358"/>
            <a:ext cx="3276972" cy="2179160"/>
          </a:xfrm>
          <a:prstGeom prst="rect">
            <a:avLst/>
          </a:prstGeom>
          <a:noFill/>
          <a:ln>
            <a:noFill/>
          </a:ln>
        </p:spPr>
      </p:pic>
      <p:sp>
        <p:nvSpPr>
          <p:cNvPr id="5" name="Прямоугольник 4"/>
          <p:cNvSpPr/>
          <p:nvPr/>
        </p:nvSpPr>
        <p:spPr>
          <a:xfrm>
            <a:off x="342900" y="4182203"/>
            <a:ext cx="6172199" cy="2485809"/>
          </a:xfrm>
          <a:prstGeom prst="rect">
            <a:avLst/>
          </a:prstGeom>
        </p:spPr>
        <p:txBody>
          <a:bodyPr wrap="square">
            <a:spAutoFit/>
          </a:bodyPr>
          <a:lstStyle/>
          <a:p>
            <a:pPr algn="just">
              <a:lnSpc>
                <a:spcPct val="115000"/>
              </a:lnSpc>
              <a:spcAft>
                <a:spcPts val="1000"/>
              </a:spcAft>
            </a:pPr>
            <a:r>
              <a:rPr lang="ru-RU" sz="1600" dirty="0" smtClean="0">
                <a:solidFill>
                  <a:srgbClr val="000000"/>
                </a:solidFill>
                <a:latin typeface="+mj-lt"/>
                <a:ea typeface="Times New Roman" panose="02020603050405020304" pitchFamily="18" charset="0"/>
                <a:cs typeface="Times New Roman" panose="02020603050405020304" pitchFamily="18" charset="0"/>
              </a:rPr>
              <a:t>	11.02.2018</a:t>
            </a:r>
            <a:r>
              <a:rPr lang="ru-RU" sz="1600" dirty="0">
                <a:solidFill>
                  <a:srgbClr val="000000"/>
                </a:solidFill>
                <a:latin typeface="+mj-lt"/>
                <a:ea typeface="Times New Roman" panose="02020603050405020304" pitchFamily="18" charset="0"/>
                <a:cs typeface="Times New Roman" panose="02020603050405020304" pitchFamily="18" charset="0"/>
              </a:rPr>
              <a:t>. состоялись соревнования по лыжным гонкам  посвященные  районному спортивному празднику «Лыжня России»</a:t>
            </a:r>
            <a:endParaRPr lang="ru-RU" sz="1600" dirty="0">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ru-RU" sz="1600" dirty="0" smtClean="0">
                <a:solidFill>
                  <a:srgbClr val="000000"/>
                </a:solidFill>
                <a:latin typeface="+mj-lt"/>
                <a:ea typeface="Times New Roman" panose="02020603050405020304" pitchFamily="18" charset="0"/>
                <a:cs typeface="Times New Roman" panose="02020603050405020304" pitchFamily="18" charset="0"/>
              </a:rPr>
              <a:t>	В </a:t>
            </a:r>
            <a:r>
              <a:rPr lang="ru-RU" sz="1600" dirty="0">
                <a:solidFill>
                  <a:srgbClr val="000000"/>
                </a:solidFill>
                <a:latin typeface="+mj-lt"/>
                <a:ea typeface="Times New Roman" panose="02020603050405020304" pitchFamily="18" charset="0"/>
                <a:cs typeface="Times New Roman" panose="02020603050405020304" pitchFamily="18" charset="0"/>
              </a:rPr>
              <a:t>возрастной категории 21-49 лет 1 место в личном зачете занял я, а   </a:t>
            </a:r>
            <a:r>
              <a:rPr lang="ru-RU" sz="1600" dirty="0" smtClean="0">
                <a:solidFill>
                  <a:srgbClr val="000000"/>
                </a:solidFill>
                <a:latin typeface="+mj-lt"/>
                <a:ea typeface="Times New Roman" panose="02020603050405020304" pitchFamily="18" charset="0"/>
                <a:cs typeface="Times New Roman" panose="02020603050405020304" pitchFamily="18" charset="0"/>
              </a:rPr>
              <a:t>в </a:t>
            </a:r>
            <a:r>
              <a:rPr lang="ru-RU" sz="1600" dirty="0">
                <a:solidFill>
                  <a:srgbClr val="000000"/>
                </a:solidFill>
                <a:latin typeface="+mj-lt"/>
                <a:ea typeface="Times New Roman" panose="02020603050405020304" pitchFamily="18" charset="0"/>
                <a:cs typeface="Times New Roman" panose="02020603050405020304" pitchFamily="18" charset="0"/>
              </a:rPr>
              <a:t>возрастной категории 14-20 лет в личном зачете занял  </a:t>
            </a:r>
            <a:r>
              <a:rPr lang="ru-RU" sz="1600" dirty="0" err="1">
                <a:solidFill>
                  <a:srgbClr val="000000"/>
                </a:solidFill>
                <a:latin typeface="+mj-lt"/>
                <a:ea typeface="Times New Roman" panose="02020603050405020304" pitchFamily="18" charset="0"/>
                <a:cs typeface="Times New Roman" panose="02020603050405020304" pitchFamily="18" charset="0"/>
              </a:rPr>
              <a:t>Липатников</a:t>
            </a:r>
            <a:r>
              <a:rPr lang="ru-RU" sz="1600" dirty="0">
                <a:solidFill>
                  <a:srgbClr val="000000"/>
                </a:solidFill>
                <a:latin typeface="+mj-lt"/>
                <a:ea typeface="Times New Roman" panose="02020603050405020304" pitchFamily="18" charset="0"/>
                <a:cs typeface="Times New Roman" panose="02020603050405020304" pitchFamily="18" charset="0"/>
              </a:rPr>
              <a:t> Сергей  из группы  СВ-21. Я очень благодарен за моральную и профессиональную поддержку Емельянову С.В. и Яблокову А.А.</a:t>
            </a:r>
            <a:endParaRPr lang="ru-RU" sz="1600" dirty="0">
              <a:effectLst/>
              <a:latin typeface="+mj-lt"/>
              <a:ea typeface="Calibri" panose="020F0502020204030204" pitchFamily="34" charset="0"/>
              <a:cs typeface="Times New Roman" panose="02020603050405020304" pitchFamily="18" charset="0"/>
            </a:endParaRPr>
          </a:p>
        </p:txBody>
      </p:sp>
      <p:pic>
        <p:nvPicPr>
          <p:cNvPr id="6" name="Рисунок 5" descr="https://selhoztehn-posh.edu.yar.ru/rf21hiu6__s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3619871" y="1478358"/>
            <a:ext cx="3238129" cy="1824146"/>
          </a:xfrm>
          <a:prstGeom prst="rect">
            <a:avLst/>
          </a:prstGeom>
          <a:noFill/>
          <a:ln>
            <a:noFill/>
          </a:ln>
        </p:spPr>
      </p:pic>
    </p:spTree>
    <p:extLst>
      <p:ext uri="{BB962C8B-B14F-4D97-AF65-F5344CB8AC3E}">
        <p14:creationId xmlns:p14="http://schemas.microsoft.com/office/powerpoint/2010/main" val="2487642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«Шашки»</a:t>
            </a:r>
            <a:endParaRPr lang="ru-RU" dirty="0"/>
          </a:p>
        </p:txBody>
      </p:sp>
      <p:sp>
        <p:nvSpPr>
          <p:cNvPr id="3" name="Объект 2"/>
          <p:cNvSpPr>
            <a:spLocks noGrp="1"/>
          </p:cNvSpPr>
          <p:nvPr>
            <p:ph idx="1"/>
          </p:nvPr>
        </p:nvSpPr>
        <p:spPr/>
        <p:txBody>
          <a:bodyPr/>
          <a:lstStyle/>
          <a:p>
            <a:pPr marL="0" indent="0" algn="just">
              <a:buNone/>
            </a:pPr>
            <a:r>
              <a:rPr lang="ru-RU" sz="1600" dirty="0" smtClean="0">
                <a:latin typeface="+mj-lt"/>
              </a:rPr>
              <a:t>	16.02.2018 </a:t>
            </a:r>
            <a:r>
              <a:rPr lang="ru-RU" sz="1600" dirty="0">
                <a:latin typeface="+mj-lt"/>
              </a:rPr>
              <a:t>г. на базе  ГПОАУ ЯО Ярославского колледжа сервиса и дизайна состоялись соревнования  по шашкам среди студентов профессиональных образовательных организаций Ярославской области. Наша команда  юношей заняла 2 командное место (</a:t>
            </a:r>
            <a:r>
              <a:rPr lang="ru-RU" sz="1600" dirty="0" err="1">
                <a:latin typeface="+mj-lt"/>
              </a:rPr>
              <a:t>Липатников</a:t>
            </a:r>
            <a:r>
              <a:rPr lang="ru-RU" sz="1600" dirty="0">
                <a:latin typeface="+mj-lt"/>
              </a:rPr>
              <a:t> Сергей Св-21, Кузнецов Антон О-21), команда девушек получила грамоты за участие (</a:t>
            </a:r>
            <a:r>
              <a:rPr lang="ru-RU" sz="1600" dirty="0" err="1">
                <a:latin typeface="+mj-lt"/>
              </a:rPr>
              <a:t>Ратаева</a:t>
            </a:r>
            <a:r>
              <a:rPr lang="ru-RU" sz="1600" dirty="0">
                <a:latin typeface="+mj-lt"/>
              </a:rPr>
              <a:t> Анна О-11, Аржанова Наталья Э-31)</a:t>
            </a:r>
          </a:p>
          <a:p>
            <a:pPr marL="0" indent="0" algn="r">
              <a:buNone/>
            </a:pPr>
            <a:r>
              <a:rPr lang="ru-RU" sz="1600" dirty="0" err="1">
                <a:latin typeface="+mj-lt"/>
              </a:rPr>
              <a:t>Слатина</a:t>
            </a:r>
            <a:r>
              <a:rPr lang="ru-RU" sz="1600" dirty="0">
                <a:latin typeface="+mj-lt"/>
              </a:rPr>
              <a:t> Анастасия, группа ДО-21</a:t>
            </a:r>
          </a:p>
          <a:p>
            <a:pPr marL="0" indent="0" algn="just">
              <a:buNone/>
            </a:pPr>
            <a:endParaRPr lang="ru-RU" sz="1600" dirty="0">
              <a:latin typeface="+mj-lt"/>
            </a:endParaRPr>
          </a:p>
        </p:txBody>
      </p:sp>
    </p:spTree>
    <p:extLst>
      <p:ext uri="{BB962C8B-B14F-4D97-AF65-F5344CB8AC3E}">
        <p14:creationId xmlns:p14="http://schemas.microsoft.com/office/powerpoint/2010/main" val="292607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00" y="50007"/>
            <a:ext cx="6172200" cy="1062037"/>
          </a:xfrm>
        </p:spPr>
        <p:txBody>
          <a:bodyPr>
            <a:normAutofit fontScale="90000"/>
          </a:bodyPr>
          <a:lstStyle/>
          <a:p>
            <a:pPr algn="ctr"/>
            <a:r>
              <a:rPr lang="ru-RU" dirty="0" smtClean="0"/>
              <a:t>«Соревнования и открытый урок»</a:t>
            </a:r>
            <a:endParaRPr lang="ru-RU" dirty="0"/>
          </a:p>
        </p:txBody>
      </p:sp>
      <p:sp>
        <p:nvSpPr>
          <p:cNvPr id="3" name="Объект 2"/>
          <p:cNvSpPr>
            <a:spLocks noGrp="1"/>
          </p:cNvSpPr>
          <p:nvPr>
            <p:ph idx="1"/>
          </p:nvPr>
        </p:nvSpPr>
        <p:spPr/>
        <p:txBody>
          <a:bodyPr/>
          <a:lstStyle/>
          <a:p>
            <a:pPr marL="0" indent="0" algn="just">
              <a:buNone/>
            </a:pPr>
            <a:r>
              <a:rPr lang="ru-RU" sz="1600" dirty="0" smtClean="0">
                <a:latin typeface="+mj-lt"/>
                <a:cs typeface="Arial" panose="020B0604020202020204" pitchFamily="34" charset="0"/>
              </a:rPr>
              <a:t>	17.02.2018</a:t>
            </a:r>
            <a:r>
              <a:rPr lang="ru-RU" sz="1600" dirty="0">
                <a:latin typeface="+mj-lt"/>
                <a:cs typeface="Arial" panose="020B0604020202020204" pitchFamily="34" charset="0"/>
              </a:rPr>
              <a:t>. Состоялись районные соревнования по многоборью среди мужских команд, посвященных Дню защитника Отечества. Наша команда заняла 1 место.</a:t>
            </a:r>
          </a:p>
          <a:p>
            <a:pPr marL="0" indent="0" algn="just">
              <a:buNone/>
            </a:pPr>
            <a:r>
              <a:rPr lang="ru-RU" sz="1600" dirty="0" smtClean="0">
                <a:latin typeface="+mj-lt"/>
                <a:cs typeface="Arial" panose="020B0604020202020204" pitchFamily="34" charset="0"/>
              </a:rPr>
              <a:t>	Состав </a:t>
            </a:r>
            <a:r>
              <a:rPr lang="ru-RU" sz="1600" dirty="0">
                <a:latin typeface="+mj-lt"/>
                <a:cs typeface="Arial" panose="020B0604020202020204" pitchFamily="34" charset="0"/>
              </a:rPr>
              <a:t>команды: Нечаев Руслан, группа СВ-22, </a:t>
            </a:r>
            <a:r>
              <a:rPr lang="ru-RU" sz="1600" dirty="0" err="1">
                <a:latin typeface="+mj-lt"/>
                <a:cs typeface="Arial" panose="020B0604020202020204" pitchFamily="34" charset="0"/>
              </a:rPr>
              <a:t>Коточигов</a:t>
            </a:r>
            <a:r>
              <a:rPr lang="ru-RU" sz="1600" dirty="0">
                <a:latin typeface="+mj-lt"/>
                <a:cs typeface="Arial" panose="020B0604020202020204" pitchFamily="34" charset="0"/>
              </a:rPr>
              <a:t> Алексей, группа ПО-22, Яблоков Александр Алексеевич.</a:t>
            </a:r>
          </a:p>
          <a:p>
            <a:pPr marL="0" indent="0" algn="just">
              <a:buNone/>
            </a:pPr>
            <a:r>
              <a:rPr lang="ru-RU" sz="1600" dirty="0">
                <a:latin typeface="+mj-lt"/>
                <a:cs typeface="Arial" panose="020B0604020202020204" pitchFamily="34" charset="0"/>
              </a:rPr>
              <a:t>В личном зачете:</a:t>
            </a:r>
          </a:p>
          <a:p>
            <a:pPr marL="0" indent="0" algn="just">
              <a:buNone/>
            </a:pPr>
            <a:r>
              <a:rPr lang="ru-RU" sz="1600" dirty="0">
                <a:latin typeface="+mj-lt"/>
                <a:cs typeface="Arial" panose="020B0604020202020204" pitchFamily="34" charset="0"/>
              </a:rPr>
              <a:t>Нечаев Руслан -1 место, Яблоков Александр Алексеевич -3 место</a:t>
            </a:r>
            <a:r>
              <a:rPr lang="ru-RU" sz="1600" dirty="0" smtClean="0">
                <a:latin typeface="+mj-lt"/>
                <a:cs typeface="Arial" panose="020B0604020202020204" pitchFamily="34" charset="0"/>
              </a:rPr>
              <a:t>.</a:t>
            </a:r>
          </a:p>
          <a:p>
            <a:pPr marL="0" indent="0" algn="just">
              <a:buNone/>
            </a:pPr>
            <a:endParaRPr lang="ru-RU" sz="1600" dirty="0">
              <a:latin typeface="+mj-lt"/>
              <a:cs typeface="Arial" panose="020B0604020202020204" pitchFamily="34" charset="0"/>
            </a:endParaRP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a:p>
            <a:pPr marL="0" indent="0" algn="just">
              <a:buNone/>
            </a:pPr>
            <a:r>
              <a:rPr lang="ru-RU" sz="1600" dirty="0" smtClean="0">
                <a:latin typeface="+mj-lt"/>
                <a:cs typeface="Arial" panose="020B0604020202020204" pitchFamily="34" charset="0"/>
              </a:rPr>
              <a:t>	</a:t>
            </a:r>
          </a:p>
          <a:p>
            <a:pPr marL="0" indent="0" algn="just">
              <a:buNone/>
            </a:pPr>
            <a:r>
              <a:rPr lang="ru-RU" sz="1600" dirty="0">
                <a:latin typeface="+mj-lt"/>
                <a:cs typeface="Arial" panose="020B0604020202020204" pitchFamily="34" charset="0"/>
              </a:rPr>
              <a:t>	</a:t>
            </a:r>
            <a:r>
              <a:rPr lang="ru-RU" sz="1600" dirty="0" smtClean="0">
                <a:latin typeface="+mj-lt"/>
                <a:cs typeface="Arial" panose="020B0604020202020204" pitchFamily="34" charset="0"/>
              </a:rPr>
              <a:t>27.02.2018 </a:t>
            </a:r>
            <a:r>
              <a:rPr lang="ru-RU" sz="1600" dirty="0">
                <a:latin typeface="+mj-lt"/>
                <a:cs typeface="Arial" panose="020B0604020202020204" pitchFamily="34" charset="0"/>
              </a:rPr>
              <a:t>г. в группе АМ-21 состоялся открытый урок по дисциплине "Физика" преподаватель Орлова Е.Ю. На открытом уроке присутствовали: директор колледжа Викторович О.Н., заместитель директора по учебной работе Новикова Е.П., преподаватели колледжа Кукушкина Г.П., </a:t>
            </a:r>
            <a:r>
              <a:rPr lang="ru-RU" sz="1600" dirty="0" err="1" smtClean="0">
                <a:latin typeface="+mj-lt"/>
                <a:cs typeface="Arial" panose="020B0604020202020204" pitchFamily="34" charset="0"/>
              </a:rPr>
              <a:t>Чёботова</a:t>
            </a:r>
            <a:r>
              <a:rPr lang="ru-RU" sz="1600" dirty="0" smtClean="0">
                <a:latin typeface="+mj-lt"/>
                <a:cs typeface="Arial" panose="020B0604020202020204" pitchFamily="34" charset="0"/>
              </a:rPr>
              <a:t> </a:t>
            </a:r>
            <a:r>
              <a:rPr lang="ru-RU" sz="1600" dirty="0">
                <a:latin typeface="+mj-lt"/>
                <a:cs typeface="Arial" panose="020B0604020202020204" pitchFamily="34" charset="0"/>
              </a:rPr>
              <a:t>С.А., Козлова Л.Ю., </a:t>
            </a:r>
            <a:r>
              <a:rPr lang="ru-RU" sz="1600" dirty="0" err="1">
                <a:latin typeface="+mj-lt"/>
                <a:cs typeface="Arial" panose="020B0604020202020204" pitchFamily="34" charset="0"/>
              </a:rPr>
              <a:t>Круду</a:t>
            </a:r>
            <a:r>
              <a:rPr lang="ru-RU" sz="1600" dirty="0">
                <a:latin typeface="+mj-lt"/>
                <a:cs typeface="Arial" panose="020B0604020202020204" pitchFamily="34" charset="0"/>
              </a:rPr>
              <a:t> Т.Б.</a:t>
            </a:r>
          </a:p>
          <a:p>
            <a:pPr marL="0" indent="0" algn="just">
              <a:buNone/>
            </a:pPr>
            <a:endParaRPr lang="ru-RU" sz="1600" dirty="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p:txBody>
      </p:sp>
      <p:pic>
        <p:nvPicPr>
          <p:cNvPr id="4" name="Рисунок 3" descr="https://selhoztehn-posh.edu.yar.ru/dftfcrsit6m_w300_h200.jpg"/>
          <p:cNvPicPr/>
          <p:nvPr/>
        </p:nvPicPr>
        <p:blipFill>
          <a:blip r:embed="rId2">
            <a:extLst>
              <a:ext uri="{28A0092B-C50C-407E-A947-70E740481C1C}">
                <a14:useLocalDpi xmlns:a14="http://schemas.microsoft.com/office/drawing/2010/main" val="0"/>
              </a:ext>
            </a:extLst>
          </a:blip>
          <a:srcRect/>
          <a:stretch>
            <a:fillRect/>
          </a:stretch>
        </p:blipFill>
        <p:spPr bwMode="auto">
          <a:xfrm>
            <a:off x="2914700" y="3706763"/>
            <a:ext cx="2558522" cy="1441301"/>
          </a:xfrm>
          <a:prstGeom prst="rect">
            <a:avLst/>
          </a:prstGeom>
          <a:noFill/>
          <a:ln>
            <a:noFill/>
          </a:ln>
        </p:spPr>
      </p:pic>
      <p:pic>
        <p:nvPicPr>
          <p:cNvPr id="5" name="Рисунок 4" descr="https://selhoztehn-posh.edu.yar.ru/bezimyanniy_kollazh_1_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0" y="3851920"/>
            <a:ext cx="2846386" cy="2846386"/>
          </a:xfrm>
          <a:prstGeom prst="rect">
            <a:avLst/>
          </a:prstGeom>
          <a:noFill/>
          <a:ln>
            <a:noFill/>
          </a:ln>
        </p:spPr>
      </p:pic>
      <p:pic>
        <p:nvPicPr>
          <p:cNvPr id="6" name="Рисунок 5" descr="https://selhoztehn-posh.edu.yar.ru/wgra11k80tw_w300_h200.jpg"/>
          <p:cNvPicPr/>
          <p:nvPr/>
        </p:nvPicPr>
        <p:blipFill>
          <a:blip r:embed="rId4">
            <a:extLst>
              <a:ext uri="{28A0092B-C50C-407E-A947-70E740481C1C}">
                <a14:useLocalDpi xmlns:a14="http://schemas.microsoft.com/office/drawing/2010/main" val="0"/>
              </a:ext>
            </a:extLst>
          </a:blip>
          <a:srcRect/>
          <a:stretch>
            <a:fillRect/>
          </a:stretch>
        </p:blipFill>
        <p:spPr bwMode="auto">
          <a:xfrm>
            <a:off x="2930083" y="5227106"/>
            <a:ext cx="2543175" cy="1905000"/>
          </a:xfrm>
          <a:prstGeom prst="rect">
            <a:avLst/>
          </a:prstGeom>
          <a:noFill/>
          <a:ln>
            <a:noFill/>
          </a:ln>
        </p:spPr>
      </p:pic>
    </p:spTree>
    <p:extLst>
      <p:ext uri="{BB962C8B-B14F-4D97-AF65-F5344CB8AC3E}">
        <p14:creationId xmlns:p14="http://schemas.microsoft.com/office/powerpoint/2010/main" val="3670948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ctrTitle"/>
          </p:nvPr>
        </p:nvSpPr>
        <p:spPr>
          <a:xfrm>
            <a:off x="332656" y="395536"/>
            <a:ext cx="6165304" cy="8280920"/>
          </a:xfrm>
        </p:spPr>
        <p:txBody>
          <a:bodyPr>
            <a:normAutofit fontScale="90000"/>
          </a:bodyPr>
          <a:lstStyle/>
          <a:p>
            <a:pPr eaLnBrk="1" fontAlgn="auto" hangingPunct="1">
              <a:spcAft>
                <a:spcPts val="0"/>
              </a:spcAft>
              <a:defRPr/>
            </a:pPr>
            <a:r>
              <a:rPr lang="ru-RU" sz="1800" dirty="0" smtClean="0">
                <a:cs typeface="+mj-cs"/>
              </a:rPr>
              <a:t>Главный редактор: Туркина Ирина Юрьевна</a:t>
            </a:r>
            <a:br>
              <a:rPr lang="ru-RU" sz="1800" dirty="0" smtClean="0">
                <a:cs typeface="+mj-cs"/>
              </a:rPr>
            </a:br>
            <a:r>
              <a:rPr lang="ru-RU" sz="1800" dirty="0" smtClean="0">
                <a:cs typeface="+mj-cs"/>
              </a:rPr>
              <a:t>Дизайнер – верстальщик : Гаркалов Андрей Анатольевич </a:t>
            </a:r>
            <a:br>
              <a:rPr lang="ru-RU" sz="1800" dirty="0" smtClean="0">
                <a:cs typeface="+mj-cs"/>
              </a:rPr>
            </a:br>
            <a:r>
              <a:rPr lang="ru-RU" sz="1800" dirty="0">
                <a:cs typeface="+mj-cs"/>
              </a:rPr>
              <a:t/>
            </a:r>
            <a:br>
              <a:rPr lang="ru-RU" sz="1800" dirty="0">
                <a:cs typeface="+mj-cs"/>
              </a:rPr>
            </a:br>
            <a:r>
              <a:rPr lang="ru-RU" sz="1800" dirty="0" smtClean="0">
                <a:cs typeface="+mj-cs"/>
              </a:rPr>
              <a:t>Тираж 200  экземпляров</a:t>
            </a:r>
            <a:br>
              <a:rPr lang="ru-RU" sz="1800" dirty="0" smtClean="0">
                <a:cs typeface="+mj-cs"/>
              </a:rPr>
            </a:br>
            <a:r>
              <a:rPr lang="ru-RU" sz="1800" dirty="0">
                <a:cs typeface="+mj-cs"/>
              </a:rPr>
              <a:t/>
            </a:r>
            <a:br>
              <a:rPr lang="ru-RU" sz="1800" dirty="0">
                <a:cs typeface="+mj-cs"/>
              </a:rPr>
            </a:br>
            <a:r>
              <a:rPr lang="ru-RU" sz="1800" dirty="0" smtClean="0">
                <a:cs typeface="+mj-cs"/>
              </a:rPr>
              <a:t>Издательство - </a:t>
            </a:r>
            <a:r>
              <a:rPr lang="ru-RU" sz="1600" dirty="0">
                <a:effectLst/>
                <a:cs typeface="+mj-cs"/>
              </a:rPr>
              <a:t>Пошехонский аграрно-политехнический колледж</a:t>
            </a:r>
            <a:r>
              <a:rPr lang="ru-RU" sz="1800" dirty="0" smtClean="0">
                <a:cs typeface="+mj-cs"/>
              </a:rPr>
              <a:t>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smtClean="0">
                <a:cs typeface="+mj-cs"/>
              </a:rPr>
              <a:t>152850 Ярославская область,</a:t>
            </a:r>
            <a:br>
              <a:rPr lang="ru-RU" sz="1800" dirty="0" smtClean="0">
                <a:cs typeface="+mj-cs"/>
              </a:rPr>
            </a:br>
            <a:r>
              <a:rPr lang="ru-RU" sz="1800" dirty="0" smtClean="0">
                <a:cs typeface="+mj-cs"/>
              </a:rPr>
              <a:t>г. Пошехонье, ул. Советская, д.25</a:t>
            </a:r>
            <a:br>
              <a:rPr lang="ru-RU" sz="1800" dirty="0" smtClean="0">
                <a:cs typeface="+mj-cs"/>
              </a:rPr>
            </a:br>
            <a:r>
              <a:rPr lang="ru-RU" sz="1800" dirty="0" smtClean="0">
                <a:cs typeface="+mj-cs"/>
              </a:rPr>
              <a:t>тел. (факс) (8-48546 ) 2-12-07</a:t>
            </a:r>
            <a:br>
              <a:rPr lang="ru-RU" sz="1800" dirty="0" smtClean="0">
                <a:cs typeface="+mj-cs"/>
              </a:rPr>
            </a:br>
            <a:r>
              <a:rPr lang="en-US" sz="1800" dirty="0" smtClean="0">
                <a:cs typeface="+mj-cs"/>
              </a:rPr>
              <a:t>e-mail</a:t>
            </a:r>
            <a:r>
              <a:rPr lang="ru-RU" sz="1800" dirty="0" smtClean="0">
                <a:cs typeface="+mj-cs"/>
              </a:rPr>
              <a:t>: </a:t>
            </a:r>
            <a:r>
              <a:rPr lang="en-US" sz="1800" dirty="0" smtClean="0">
                <a:cs typeface="+mj-cs"/>
                <a:hlinkClick r:id="rId3"/>
              </a:rPr>
              <a:t>pshk_dir@mail.ru</a:t>
            </a:r>
            <a:r>
              <a:rPr lang="en-US" sz="1800" dirty="0" smtClean="0">
                <a:cs typeface="+mj-cs"/>
              </a:rPr>
              <a:t/>
            </a:r>
            <a:br>
              <a:rPr lang="en-US" sz="1800" dirty="0" smtClean="0">
                <a:cs typeface="+mj-cs"/>
              </a:rPr>
            </a:br>
            <a:r>
              <a:rPr lang="ru-RU" sz="1800" dirty="0" smtClean="0">
                <a:cs typeface="+mj-cs"/>
              </a:rPr>
              <a:t>сайт: </a:t>
            </a:r>
            <a:r>
              <a:rPr lang="en-US" sz="1800" dirty="0">
                <a:cs typeface="+mj-cs"/>
                <a:hlinkClick r:id="rId4"/>
              </a:rPr>
              <a:t>http://</a:t>
            </a:r>
            <a:r>
              <a:rPr lang="en-US" sz="1800" dirty="0" smtClean="0">
                <a:cs typeface="+mj-cs"/>
                <a:hlinkClick r:id="rId4"/>
              </a:rPr>
              <a:t>selhoztehn-posh.edu.yar.ru</a:t>
            </a:r>
            <a:r>
              <a:rPr lang="ru-RU" sz="1800" dirty="0" smtClean="0">
                <a:cs typeface="+mj-cs"/>
              </a:rPr>
              <a:t/>
            </a:r>
            <a:br>
              <a:rPr lang="ru-RU" sz="1800" dirty="0" smtClean="0">
                <a:cs typeface="+mj-cs"/>
              </a:rPr>
            </a:br>
            <a:r>
              <a:rPr lang="ru-RU" sz="1800" dirty="0" smtClean="0">
                <a:cs typeface="+mj-cs"/>
              </a:rPr>
              <a:t>группа в ВК: </a:t>
            </a:r>
            <a:r>
              <a:rPr lang="en-US" sz="1800" dirty="0" smtClean="0">
                <a:cs typeface="+mj-cs"/>
                <a:hlinkClick r:id="rId5"/>
              </a:rPr>
              <a:t>https</a:t>
            </a:r>
            <a:r>
              <a:rPr lang="en-US" sz="1800" dirty="0">
                <a:cs typeface="+mj-cs"/>
                <a:hlinkClick r:id="rId5"/>
              </a:rPr>
              <a:t>://</a:t>
            </a:r>
            <a:r>
              <a:rPr lang="en-US" sz="1800" dirty="0" smtClean="0">
                <a:cs typeface="+mj-cs"/>
                <a:hlinkClick r:id="rId5"/>
              </a:rPr>
              <a:t>vk.com/public55880230</a:t>
            </a:r>
            <a:r>
              <a:rPr lang="ru-RU" sz="1800" dirty="0" smtClean="0">
                <a:cs typeface="+mj-cs"/>
              </a:rPr>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smtClean="0">
                <a:cs typeface="+mj-cs"/>
              </a:rPr>
              <a:t/>
            </a:r>
            <a:br>
              <a:rPr lang="ru-RU" sz="1800" dirty="0" smtClean="0">
                <a:cs typeface="+mj-cs"/>
              </a:rPr>
            </a:br>
            <a:r>
              <a:rPr lang="ru-RU" sz="1800" dirty="0">
                <a:cs typeface="+mj-cs"/>
              </a:rPr>
              <a:t/>
            </a:r>
            <a:br>
              <a:rPr lang="ru-RU" sz="1800" dirty="0">
                <a:cs typeface="+mj-cs"/>
              </a:rPr>
            </a:br>
            <a:r>
              <a:rPr lang="ru-RU" sz="1800" dirty="0" smtClean="0">
                <a:cs typeface="+mj-cs"/>
              </a:rPr>
              <a:t/>
            </a:r>
            <a:br>
              <a:rPr lang="ru-RU" sz="1800" dirty="0" smtClean="0">
                <a:cs typeface="+mj-cs"/>
              </a:rPr>
            </a:br>
            <a:r>
              <a:rPr lang="ru-RU" sz="1800" dirty="0" smtClean="0">
                <a:effectLst/>
                <a:cs typeface="+mj-cs"/>
              </a:rPr>
              <a:t>Газета </a:t>
            </a:r>
            <a:r>
              <a:rPr lang="ru-RU" sz="1800" dirty="0">
                <a:effectLst/>
                <a:cs typeface="+mj-cs"/>
              </a:rPr>
              <a:t>очень надеется на плодотворное сотрудничество с каждым из вас и ждет интересных сообщений, стихотворений, прозаических произведений, фотографий, рисунков- всего того, что было бы интересно нам всем.</a:t>
            </a:r>
            <a:br>
              <a:rPr lang="ru-RU" sz="1800" dirty="0">
                <a:effectLst/>
                <a:cs typeface="+mj-cs"/>
              </a:rPr>
            </a:br>
            <a:endParaRPr sz="2000" dirty="0">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1400" y="390420"/>
            <a:ext cx="6172200" cy="864096"/>
          </a:xfrm>
        </p:spPr>
        <p:txBody>
          <a:bodyPr>
            <a:normAutofit fontScale="90000"/>
          </a:bodyPr>
          <a:lstStyle/>
          <a:p>
            <a:pPr algn="ctr" eaLnBrk="1" hangingPunct="1">
              <a:defRPr/>
            </a:pPr>
            <a:r>
              <a:rPr lang="ru-RU" altLang="en-US" dirty="0" smtClean="0">
                <a:effectLst/>
              </a:rPr>
              <a:t>«Краеведческий музей и </a:t>
            </a:r>
            <a:br>
              <a:rPr lang="ru-RU" altLang="en-US" dirty="0" smtClean="0">
                <a:effectLst/>
              </a:rPr>
            </a:br>
            <a:r>
              <a:rPr lang="ru-RU" altLang="en-US" dirty="0" smtClean="0">
                <a:effectLst/>
              </a:rPr>
              <a:t>75-ая годовщина Сталинградской битвы»</a:t>
            </a:r>
            <a:endParaRPr lang="ru-RU" dirty="0">
              <a:effectLst/>
              <a:cs typeface="+mj-cs"/>
            </a:endParaRPr>
          </a:p>
        </p:txBody>
      </p:sp>
      <p:sp>
        <p:nvSpPr>
          <p:cNvPr id="5" name="Прямоугольник 4"/>
          <p:cNvSpPr/>
          <p:nvPr/>
        </p:nvSpPr>
        <p:spPr>
          <a:xfrm>
            <a:off x="332656" y="1763688"/>
            <a:ext cx="6336704" cy="3293209"/>
          </a:xfrm>
          <a:prstGeom prst="rect">
            <a:avLst/>
          </a:prstGeom>
        </p:spPr>
        <p:txBody>
          <a:bodyPr wrap="square">
            <a:spAutoFit/>
          </a:bodyPr>
          <a:lstStyle/>
          <a:p>
            <a:pPr algn="just"/>
            <a:r>
              <a:rPr lang="ru-RU" sz="1600" dirty="0" smtClean="0">
                <a:latin typeface="+mj-lt"/>
              </a:rPr>
              <a:t>	Немецкие </a:t>
            </a:r>
            <a:r>
              <a:rPr lang="ru-RU" sz="1600" dirty="0">
                <a:latin typeface="+mj-lt"/>
              </a:rPr>
              <a:t>войска вторглись на территорию СССР и, быстро продвигаясь, зимой 1941 года оказались под Москвой. Однако именно в этот период времени войска РККА перешли в контрнаступление.</a:t>
            </a:r>
          </a:p>
          <a:p>
            <a:pPr algn="just"/>
            <a:r>
              <a:rPr lang="ru-RU" sz="1600" dirty="0">
                <a:latin typeface="+mj-lt"/>
              </a:rPr>
              <a:t>В начале 1942 года в ставке Гитлера начали разрабатывать планы второй волны наступления. Генералы предлагали продолжить наступление на Москву, но фюрер отверг этот план и предложил альтернативу – наступление на Сталинград (современный Волгоград). Наступление на юг имело свои резоны. В случае удачи:</a:t>
            </a:r>
          </a:p>
          <a:p>
            <a:pPr lvl="0" algn="just"/>
            <a:r>
              <a:rPr lang="ru-RU" sz="1600" dirty="0">
                <a:latin typeface="+mj-lt"/>
              </a:rPr>
              <a:t>в руки немцев переходил контроль над нефтяными месторождениями Кавказа;</a:t>
            </a:r>
          </a:p>
          <a:p>
            <a:pPr lvl="0" algn="just"/>
            <a:r>
              <a:rPr lang="ru-RU" sz="1600" dirty="0">
                <a:latin typeface="+mj-lt"/>
              </a:rPr>
              <a:t>Гитлер получил бы доступ к</a:t>
            </a:r>
            <a:r>
              <a:rPr lang="ru-RU" sz="1600" b="1" dirty="0">
                <a:latin typeface="+mj-lt"/>
              </a:rPr>
              <a:t> </a:t>
            </a:r>
            <a:r>
              <a:rPr lang="ru-RU" sz="1600" dirty="0">
                <a:latin typeface="+mj-lt"/>
              </a:rPr>
              <a:t>Волге (что отрезало бы европейскую часть СССР от среднеазиатских регионов и Закавказья).</a:t>
            </a:r>
          </a:p>
        </p:txBody>
      </p:sp>
      <p:pic>
        <p:nvPicPr>
          <p:cNvPr id="9" name="Рисунок 8" descr="https://uchim.guru/wp-content/uploads/2017/12/sg6.jpg"/>
          <p:cNvPicPr/>
          <p:nvPr/>
        </p:nvPicPr>
        <p:blipFill>
          <a:blip r:embed="rId3">
            <a:extLst>
              <a:ext uri="{28A0092B-C50C-407E-A947-70E740481C1C}">
                <a14:useLocalDpi xmlns:a14="http://schemas.microsoft.com/office/drawing/2010/main" val="0"/>
              </a:ext>
            </a:extLst>
          </a:blip>
          <a:srcRect/>
          <a:stretch>
            <a:fillRect/>
          </a:stretch>
        </p:blipFill>
        <p:spPr bwMode="auto">
          <a:xfrm>
            <a:off x="1988840" y="5549340"/>
            <a:ext cx="3810000" cy="28575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ru-RU" sz="1600" dirty="0" smtClean="0">
                <a:latin typeface="+mj-lt"/>
                <a:cs typeface="Arial" panose="020B0604020202020204" pitchFamily="34" charset="0"/>
              </a:rPr>
              <a:t>	В </a:t>
            </a:r>
            <a:r>
              <a:rPr lang="ru-RU" sz="1600" dirty="0">
                <a:latin typeface="+mj-lt"/>
                <a:cs typeface="Arial" panose="020B0604020202020204" pitchFamily="34" charset="0"/>
              </a:rPr>
              <a:t>случае захвата немцами Сталинграда советской промышленности был бы нанесен серьезный урон, от которого бы она вряд ли оправилась.</a:t>
            </a:r>
          </a:p>
          <a:p>
            <a:pPr marL="0" indent="0" algn="just">
              <a:buNone/>
            </a:pPr>
            <a:r>
              <a:rPr lang="ru-RU" sz="1600" dirty="0">
                <a:latin typeface="+mj-lt"/>
                <a:cs typeface="Arial" panose="020B0604020202020204" pitchFamily="34" charset="0"/>
              </a:rPr>
              <a:t>План по захвату Сталинграда стал еще более реален после так называемой Харьковской катастрофы (полное окружение Юго-Западного фронта, потеря Харькова и Ростова- на-Дону, полное «открытие» фронта южнее Воронежа).</a:t>
            </a:r>
          </a:p>
          <a:p>
            <a:pPr marL="0" indent="0" algn="just">
              <a:buNone/>
            </a:pPr>
            <a:r>
              <a:rPr lang="ru-RU" sz="1600" dirty="0">
                <a:latin typeface="+mj-lt"/>
                <a:cs typeface="Arial" panose="020B0604020202020204" pitchFamily="34" charset="0"/>
              </a:rPr>
              <a:t>Наступление началось с разгрома Брянского фронта и с позиционной остановки немецких сил на реке Воронеж. В это же время Гитлер никак не мог определиться с 4 танковой армией.</a:t>
            </a:r>
          </a:p>
          <a:p>
            <a:pPr marL="0" indent="0" algn="just">
              <a:buNone/>
            </a:pPr>
            <a:r>
              <a:rPr lang="ru-RU" sz="1600" dirty="0" smtClean="0">
                <a:latin typeface="+mj-lt"/>
                <a:cs typeface="Arial" panose="020B0604020202020204" pitchFamily="34" charset="0"/>
              </a:rPr>
              <a:t>	Переброска </a:t>
            </a:r>
            <a:r>
              <a:rPr lang="ru-RU" sz="1600" dirty="0">
                <a:latin typeface="+mj-lt"/>
                <a:cs typeface="Arial" panose="020B0604020202020204" pitchFamily="34" charset="0"/>
              </a:rPr>
              <a:t>танков с кавказского направления на волжское и обратно задержало начало Сталинградской битвы на целую неделю, что дало</a:t>
            </a:r>
            <a:r>
              <a:rPr lang="ru-RU" sz="1600" b="1" dirty="0">
                <a:latin typeface="+mj-lt"/>
                <a:cs typeface="Arial" panose="020B0604020202020204" pitchFamily="34" charset="0"/>
              </a:rPr>
              <a:t> </a:t>
            </a:r>
            <a:r>
              <a:rPr lang="ru-RU" sz="1600" dirty="0">
                <a:latin typeface="+mj-lt"/>
                <a:cs typeface="Arial" panose="020B0604020202020204" pitchFamily="34" charset="0"/>
              </a:rPr>
              <a:t>возможность советским войскам лучше подготовиться к обороне города.</a:t>
            </a:r>
          </a:p>
          <a:p>
            <a:pPr marL="0" indent="0" algn="just">
              <a:buNone/>
            </a:pPr>
            <a:endParaRPr lang="ru-RU" sz="1600" dirty="0">
              <a:latin typeface="+mj-lt"/>
              <a:cs typeface="Arial" panose="020B0604020202020204" pitchFamily="34" charset="0"/>
            </a:endParaRPr>
          </a:p>
        </p:txBody>
      </p:sp>
    </p:spTree>
    <p:extLst>
      <p:ext uri="{BB962C8B-B14F-4D97-AF65-F5344CB8AC3E}">
        <p14:creationId xmlns:p14="http://schemas.microsoft.com/office/powerpoint/2010/main" val="417876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en-US" dirty="0">
                <a:effectLst/>
              </a:rPr>
              <a:t>Расстановка сил</a:t>
            </a:r>
            <a:br>
              <a:rPr lang="ru-RU" altLang="en-US" dirty="0">
                <a:effectLst/>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50730501"/>
              </p:ext>
            </p:extLst>
          </p:nvPr>
        </p:nvGraphicFramePr>
        <p:xfrm>
          <a:off x="167548" y="1043608"/>
          <a:ext cx="6172200" cy="2351184"/>
        </p:xfrm>
        <a:graphic>
          <a:graphicData uri="http://schemas.openxmlformats.org/drawingml/2006/table">
            <a:tbl>
              <a:tblPr firstRow="1" firstCol="1" bandRow="1">
                <a:tableStyleId>{5C22544A-7EE6-4342-B048-85BDC9FD1C3A}</a:tableStyleId>
              </a:tblPr>
              <a:tblGrid>
                <a:gridCol w="2057400"/>
                <a:gridCol w="2057400"/>
                <a:gridCol w="2057400"/>
              </a:tblGrid>
              <a:tr h="319263">
                <a:tc rowSpan="2">
                  <a:txBody>
                    <a:bodyPr/>
                    <a:lstStyle/>
                    <a:p>
                      <a:pPr>
                        <a:lnSpc>
                          <a:spcPct val="115000"/>
                        </a:lnSpc>
                        <a:spcAft>
                          <a:spcPts val="0"/>
                        </a:spcAft>
                      </a:pPr>
                      <a:r>
                        <a:rPr lang="ru-RU" sz="12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СССР</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Германия +союзники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537066">
                <a:tc vMerge="1">
                  <a:txBody>
                    <a:bodyPr/>
                    <a:lstStyle/>
                    <a:p>
                      <a:endParaRPr lang="ru-RU"/>
                    </a:p>
                  </a:txBody>
                  <a:tcPr/>
                </a:tc>
                <a:tc>
                  <a:txBody>
                    <a:bodyPr/>
                    <a:lstStyle/>
                    <a:p>
                      <a:pPr>
                        <a:lnSpc>
                          <a:spcPct val="115000"/>
                        </a:lnSpc>
                        <a:spcAft>
                          <a:spcPts val="0"/>
                        </a:spcAft>
                      </a:pPr>
                      <a:r>
                        <a:rPr lang="ru-RU" sz="1200">
                          <a:effectLst/>
                        </a:rPr>
                        <a:t>Группа армии В (часть армии «Юг»)</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Сталинградский фронт</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319263">
                <a:tc>
                  <a:txBody>
                    <a:bodyPr/>
                    <a:lstStyle/>
                    <a:p>
                      <a:pPr>
                        <a:lnSpc>
                          <a:spcPct val="115000"/>
                        </a:lnSpc>
                        <a:spcAft>
                          <a:spcPts val="0"/>
                        </a:spcAft>
                      </a:pPr>
                      <a:r>
                        <a:rPr lang="ru-RU" sz="1200">
                          <a:effectLst/>
                        </a:rPr>
                        <a:t>Количество человек</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430 тысяч</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386 тысяч</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319263">
                <a:tc>
                  <a:txBody>
                    <a:bodyPr/>
                    <a:lstStyle/>
                    <a:p>
                      <a:pPr>
                        <a:lnSpc>
                          <a:spcPct val="115000"/>
                        </a:lnSpc>
                        <a:spcAft>
                          <a:spcPts val="0"/>
                        </a:spcAft>
                      </a:pPr>
                      <a:r>
                        <a:rPr lang="ru-RU" sz="1200">
                          <a:effectLst/>
                        </a:rPr>
                        <a:t>Орудия и минометы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3 тысячи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2,2 тысячи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319263">
                <a:tc>
                  <a:txBody>
                    <a:bodyPr/>
                    <a:lstStyle/>
                    <a:p>
                      <a:pPr>
                        <a:lnSpc>
                          <a:spcPct val="115000"/>
                        </a:lnSpc>
                        <a:spcAft>
                          <a:spcPts val="0"/>
                        </a:spcAft>
                      </a:pPr>
                      <a:r>
                        <a:rPr lang="ru-RU" sz="1200">
                          <a:effectLst/>
                        </a:rPr>
                        <a:t>Танки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250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230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537066">
                <a:tc>
                  <a:txBody>
                    <a:bodyPr/>
                    <a:lstStyle/>
                    <a:p>
                      <a:pPr>
                        <a:lnSpc>
                          <a:spcPct val="115000"/>
                        </a:lnSpc>
                        <a:spcAft>
                          <a:spcPts val="0"/>
                        </a:spcAft>
                      </a:pPr>
                      <a:r>
                        <a:rPr lang="ru-RU" sz="1200">
                          <a:effectLst/>
                        </a:rPr>
                        <a:t>Самолеты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dirty="0">
                          <a:effectLst/>
                        </a:rPr>
                        <a:t>1200 (самолеты-истребители </a:t>
                      </a:r>
                      <a:r>
                        <a:rPr lang="ru-RU" sz="1200" dirty="0" err="1">
                          <a:effectLst/>
                        </a:rPr>
                        <a:t>Мессершмитт</a:t>
                      </a:r>
                      <a:r>
                        <a:rPr lang="ru-RU" sz="1200" dirty="0">
                          <a:effectLst/>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dirty="0">
                          <a:effectLst/>
                        </a:rPr>
                        <a:t>614 (включая самолеты ДА и самолёты ПВО)</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bl>
          </a:graphicData>
        </a:graphic>
      </p:graphicFrame>
      <p:sp>
        <p:nvSpPr>
          <p:cNvPr id="6" name="Прямоугольник 5"/>
          <p:cNvSpPr/>
          <p:nvPr/>
        </p:nvSpPr>
        <p:spPr>
          <a:xfrm>
            <a:off x="171450" y="3707904"/>
            <a:ext cx="6515100" cy="4029821"/>
          </a:xfrm>
          <a:prstGeom prst="rect">
            <a:avLst/>
          </a:prstGeom>
        </p:spPr>
        <p:txBody>
          <a:bodyPr wrap="square">
            <a:spAutoFit/>
          </a:bodyPr>
          <a:lstStyle/>
          <a:p>
            <a:pPr algn="just">
              <a:lnSpc>
                <a:spcPct val="115000"/>
              </a:lnSpc>
              <a:spcAft>
                <a:spcPts val="0"/>
              </a:spcAft>
            </a:pPr>
            <a:r>
              <a:rPr lang="ru-RU" sz="1600" dirty="0" smtClean="0">
                <a:latin typeface="+mj-lt"/>
                <a:ea typeface="Times New Roman" panose="02020603050405020304" pitchFamily="18" charset="0"/>
                <a:cs typeface="Arial" panose="020B0604020202020204" pitchFamily="34" charset="0"/>
              </a:rPr>
              <a:t>	Первое </a:t>
            </a:r>
            <a:r>
              <a:rPr lang="ru-RU" sz="1600" dirty="0">
                <a:latin typeface="+mj-lt"/>
                <a:ea typeface="Times New Roman" panose="02020603050405020304" pitchFamily="18" charset="0"/>
                <a:cs typeface="Arial" panose="020B0604020202020204" pitchFamily="34" charset="0"/>
              </a:rPr>
              <a:t>столкновение войск Сталинградского фронта с 6 армией Паулюса произошло </a:t>
            </a:r>
            <a:r>
              <a:rPr lang="ru-RU" sz="1600" b="1" dirty="0">
                <a:latin typeface="+mj-lt"/>
                <a:ea typeface="Times New Roman" panose="02020603050405020304" pitchFamily="18" charset="0"/>
                <a:cs typeface="Arial" panose="020B0604020202020204" pitchFamily="34" charset="0"/>
              </a:rPr>
              <a:t>17 июля 1942 года</a:t>
            </a:r>
            <a:r>
              <a:rPr lang="ru-RU" sz="1600" dirty="0">
                <a:latin typeface="+mj-lt"/>
                <a:ea typeface="Times New Roman" panose="02020603050405020304" pitchFamily="18" charset="0"/>
                <a:cs typeface="Arial" panose="020B0604020202020204" pitchFamily="34" charset="0"/>
              </a:rPr>
              <a:t>.</a:t>
            </a:r>
            <a:endParaRPr lang="ru-RU" sz="1600" dirty="0">
              <a:latin typeface="+mj-lt"/>
              <a:ea typeface="Calibri" panose="020F0502020204030204" pitchFamily="34" charset="0"/>
              <a:cs typeface="Arial" panose="020B0604020202020204" pitchFamily="34" charset="0"/>
            </a:endParaRPr>
          </a:p>
          <a:p>
            <a:pPr algn="just">
              <a:lnSpc>
                <a:spcPct val="115000"/>
              </a:lnSpc>
              <a:spcAft>
                <a:spcPts val="1000"/>
              </a:spcAft>
            </a:pPr>
            <a:r>
              <a:rPr lang="ru-RU" sz="1600" b="1" dirty="0">
                <a:latin typeface="+mj-lt"/>
                <a:ea typeface="Times New Roman" panose="02020603050405020304" pitchFamily="18" charset="0"/>
                <a:cs typeface="Arial" panose="020B0604020202020204" pitchFamily="34" charset="0"/>
              </a:rPr>
              <a:t>Внимание!</a:t>
            </a:r>
            <a:r>
              <a:rPr lang="ru-RU" sz="1600" dirty="0">
                <a:latin typeface="+mj-lt"/>
                <a:ea typeface="Times New Roman" panose="02020603050405020304" pitchFamily="18" charset="0"/>
                <a:cs typeface="Arial" panose="020B0604020202020204" pitchFamily="34" charset="0"/>
              </a:rPr>
              <a:t> Российский историк А. Исаев нашел в военных журналах доказательства того, что первое столкновение произошло на сутки раньше – 16 июля. Так или иначе, начало Сталинградской битвы – середина лета 1942 </a:t>
            </a:r>
            <a:r>
              <a:rPr lang="ru-RU" sz="1600" dirty="0" smtClean="0">
                <a:latin typeface="+mj-lt"/>
                <a:ea typeface="Times New Roman" panose="02020603050405020304" pitchFamily="18" charset="0"/>
                <a:cs typeface="Arial" panose="020B0604020202020204" pitchFamily="34" charset="0"/>
              </a:rPr>
              <a:t>года.</a:t>
            </a:r>
          </a:p>
          <a:p>
            <a:pPr algn="just">
              <a:lnSpc>
                <a:spcPct val="115000"/>
              </a:lnSpc>
              <a:spcAft>
                <a:spcPts val="1000"/>
              </a:spcAft>
            </a:pPr>
            <a:r>
              <a:rPr lang="ru-RU" sz="1600" dirty="0" smtClean="0">
                <a:latin typeface="+mj-lt"/>
                <a:ea typeface="Times New Roman" panose="02020603050405020304" pitchFamily="18" charset="0"/>
                <a:cs typeface="Arial" panose="020B0604020202020204" pitchFamily="34" charset="0"/>
              </a:rPr>
              <a:t>	Уже </a:t>
            </a:r>
            <a:r>
              <a:rPr lang="ru-RU" sz="1600" dirty="0">
                <a:latin typeface="+mj-lt"/>
                <a:ea typeface="Times New Roman" panose="02020603050405020304" pitchFamily="18" charset="0"/>
                <a:cs typeface="Arial" panose="020B0604020202020204" pitchFamily="34" charset="0"/>
              </a:rPr>
              <a:t>к </a:t>
            </a:r>
            <a:r>
              <a:rPr lang="ru-RU" sz="1600" b="1" dirty="0">
                <a:latin typeface="+mj-lt"/>
                <a:ea typeface="Times New Roman" panose="02020603050405020304" pitchFamily="18" charset="0"/>
                <a:cs typeface="Arial" panose="020B0604020202020204" pitchFamily="34" charset="0"/>
              </a:rPr>
              <a:t>22–25 июля</a:t>
            </a:r>
            <a:r>
              <a:rPr lang="ru-RU" sz="1600" dirty="0">
                <a:latin typeface="+mj-lt"/>
                <a:ea typeface="Times New Roman" panose="02020603050405020304" pitchFamily="18" charset="0"/>
                <a:cs typeface="Arial" panose="020B0604020202020204" pitchFamily="34" charset="0"/>
              </a:rPr>
              <a:t> немецкие войска, прорвав оборону советских сил, вышли к Дону, что создало реальную угрозу Сталинграду. К концу июля немцы удачно форсировали Дон. Дальнейшее продвижение проходило очень тяжело. Паулюс был вынужден прибегнуть к помощи союзников (итальянцы, венгры, румыны), которые помогали окружать город.</a:t>
            </a:r>
            <a:endParaRPr lang="ru-RU" sz="1600" dirty="0">
              <a:latin typeface="+mj-lt"/>
              <a:ea typeface="Calibri" panose="020F0502020204030204" pitchFamily="34" charset="0"/>
              <a:cs typeface="Arial" panose="020B0604020202020204" pitchFamily="34" charset="0"/>
            </a:endParaRPr>
          </a:p>
          <a:p>
            <a:pPr algn="just">
              <a:lnSpc>
                <a:spcPct val="115000"/>
              </a:lnSpc>
              <a:spcAft>
                <a:spcPts val="0"/>
              </a:spcAft>
            </a:pPr>
            <a:r>
              <a:rPr lang="ru-RU" sz="1600" dirty="0" smtClean="0">
                <a:latin typeface="+mj-lt"/>
                <a:ea typeface="Times New Roman" panose="02020603050405020304" pitchFamily="18" charset="0"/>
                <a:cs typeface="Arial" panose="020B0604020202020204" pitchFamily="34" charset="0"/>
              </a:rPr>
              <a:t>	</a:t>
            </a:r>
            <a:endParaRPr lang="ru-RU" sz="16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633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sz="1600" dirty="0" smtClean="0">
                <a:latin typeface="+mj-lt"/>
                <a:cs typeface="Arial" panose="020B0604020202020204" pitchFamily="34" charset="0"/>
              </a:rPr>
              <a:t>	Именно </a:t>
            </a:r>
            <a:r>
              <a:rPr lang="ru-RU" sz="1600" dirty="0">
                <a:latin typeface="+mj-lt"/>
                <a:cs typeface="Arial" panose="020B0604020202020204" pitchFamily="34" charset="0"/>
              </a:rPr>
              <a:t>в это очень сложное для южного фронта время И. Сталин издал приказ № 227, суть которого была отображена в одном кратком лозунге: «</a:t>
            </a:r>
            <a:r>
              <a:rPr lang="ru-RU" sz="1600" b="1" dirty="0">
                <a:latin typeface="+mj-lt"/>
                <a:cs typeface="Arial" panose="020B0604020202020204" pitchFamily="34" charset="0"/>
              </a:rPr>
              <a:t>Ни шагу назад</a:t>
            </a:r>
            <a:r>
              <a:rPr lang="ru-RU" sz="1600" dirty="0">
                <a:latin typeface="+mj-lt"/>
                <a:cs typeface="Arial" panose="020B0604020202020204" pitchFamily="34" charset="0"/>
              </a:rPr>
              <a:t>!». Он призывал солдат усилить сопротивление и не дать противнику подобраться ближе к городу.</a:t>
            </a:r>
          </a:p>
          <a:p>
            <a:pPr marL="0" indent="0" algn="just">
              <a:buNone/>
            </a:pPr>
            <a:r>
              <a:rPr lang="ru-RU" sz="1600" dirty="0" smtClean="0">
                <a:latin typeface="+mj-lt"/>
                <a:cs typeface="Arial" panose="020B0604020202020204" pitchFamily="34" charset="0"/>
              </a:rPr>
              <a:t>	В </a:t>
            </a:r>
            <a:r>
              <a:rPr lang="ru-RU" sz="1600" dirty="0">
                <a:latin typeface="+mj-lt"/>
                <a:cs typeface="Arial" panose="020B0604020202020204" pitchFamily="34" charset="0"/>
              </a:rPr>
              <a:t>августе от полной катастрофы советские войска спасли три дивизии 1-й гвардейской армии, вступившие в сражение. Они своевременно нанесли контрудар и затормозили стремительное наступление противника, тем самым сорвав план фюрера о броске к Сталинграду.</a:t>
            </a:r>
          </a:p>
          <a:p>
            <a:pPr marL="0" indent="0" algn="just">
              <a:buNone/>
            </a:pPr>
            <a:r>
              <a:rPr lang="ru-RU" sz="1600" dirty="0" smtClean="0">
                <a:latin typeface="+mj-lt"/>
                <a:cs typeface="Arial" panose="020B0604020202020204" pitchFamily="34" charset="0"/>
              </a:rPr>
              <a:t>	В </a:t>
            </a:r>
            <a:r>
              <a:rPr lang="ru-RU" sz="1600" dirty="0">
                <a:latin typeface="+mj-lt"/>
                <a:cs typeface="Arial" panose="020B0604020202020204" pitchFamily="34" charset="0"/>
              </a:rPr>
              <a:t>сентябре, после определенных тактических корректировок, немецкие войска перешли в наступление, стараясь взять город штурмом. Красная Армия удержать этот натиск не смогла, и была вынуждены отступить в город.</a:t>
            </a:r>
          </a:p>
        </p:txBody>
      </p:sp>
    </p:spTree>
    <p:extLst>
      <p:ext uri="{BB962C8B-B14F-4D97-AF65-F5344CB8AC3E}">
        <p14:creationId xmlns:p14="http://schemas.microsoft.com/office/powerpoint/2010/main" val="353724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altLang="en-US" dirty="0" smtClean="0">
                <a:effectLst/>
              </a:rPr>
              <a:t>«Уличные бои»</a:t>
            </a:r>
            <a:r>
              <a:rPr lang="ru-RU" altLang="en-US" dirty="0">
                <a:effectLst/>
              </a:rPr>
              <a:t/>
            </a:r>
            <a:br>
              <a:rPr lang="ru-RU" altLang="en-US" dirty="0">
                <a:effectLst/>
              </a:rPr>
            </a:br>
            <a:endParaRPr lang="ru-RU" dirty="0"/>
          </a:p>
        </p:txBody>
      </p:sp>
      <p:sp>
        <p:nvSpPr>
          <p:cNvPr id="3" name="Объект 2"/>
          <p:cNvSpPr>
            <a:spLocks noGrp="1"/>
          </p:cNvSpPr>
          <p:nvPr>
            <p:ph idx="1"/>
          </p:nvPr>
        </p:nvSpPr>
        <p:spPr>
          <a:xfrm>
            <a:off x="116632" y="1115616"/>
            <a:ext cx="6172200" cy="6034088"/>
          </a:xfrm>
        </p:spPr>
        <p:txBody>
          <a:bodyPr/>
          <a:lstStyle/>
          <a:p>
            <a:pPr marL="0" indent="0" algn="just">
              <a:buNone/>
            </a:pPr>
            <a:r>
              <a:rPr lang="ru-RU" sz="1600" b="1" dirty="0" smtClean="0">
                <a:latin typeface="+mj-lt"/>
                <a:cs typeface="Arial" panose="020B0604020202020204" pitchFamily="34" charset="0"/>
              </a:rPr>
              <a:t>	23 </a:t>
            </a:r>
            <a:r>
              <a:rPr lang="ru-RU" sz="1600" b="1" dirty="0">
                <a:latin typeface="+mj-lt"/>
                <a:cs typeface="Arial" panose="020B0604020202020204" pitchFamily="34" charset="0"/>
              </a:rPr>
              <a:t>августа 1942 года</a:t>
            </a:r>
            <a:r>
              <a:rPr lang="ru-RU" sz="1600" dirty="0">
                <a:latin typeface="+mj-lt"/>
                <a:cs typeface="Arial" panose="020B0604020202020204" pitchFamily="34" charset="0"/>
              </a:rPr>
              <a:t> силы люфтваффе предприняли мощнейшую </a:t>
            </a:r>
            <a:r>
              <a:rPr lang="ru-RU" sz="1600" dirty="0" err="1">
                <a:latin typeface="+mj-lt"/>
                <a:cs typeface="Arial" panose="020B0604020202020204" pitchFamily="34" charset="0"/>
              </a:rPr>
              <a:t>предштурмовую</a:t>
            </a:r>
            <a:r>
              <a:rPr lang="ru-RU" sz="1600" dirty="0">
                <a:latin typeface="+mj-lt"/>
                <a:cs typeface="Arial" panose="020B0604020202020204" pitchFamily="34" charset="0"/>
              </a:rPr>
              <a:t> бомбардировку города. В результате массированной атаки была уничтожена ¼ часть населения города, полностью разрушен его центр, начались сильнейшие пожары. В этот же день ударная группировка 6-й армии вышла к северным окраинам города. В этот момент оборону города осуществляло ополчение и силы Сталинградского ПВО, несмотря на это, немцы продвигались внутрь города очень медленно и несли большие потери.</a:t>
            </a:r>
          </a:p>
          <a:p>
            <a:pPr marL="0" indent="0" algn="just">
              <a:buNone/>
            </a:pPr>
            <a:r>
              <a:rPr lang="ru-RU" sz="1600" dirty="0" smtClean="0">
                <a:latin typeface="+mj-lt"/>
                <a:cs typeface="Arial" panose="020B0604020202020204" pitchFamily="34" charset="0"/>
              </a:rPr>
              <a:t>	1 </a:t>
            </a:r>
            <a:r>
              <a:rPr lang="ru-RU" sz="1600" dirty="0">
                <a:latin typeface="+mj-lt"/>
                <a:cs typeface="Arial" panose="020B0604020202020204" pitchFamily="34" charset="0"/>
              </a:rPr>
              <a:t>сентября командование 62 армии предприняло решение о форсировании Волги и входе в город. Форсирование проходило под постоянными авиа- и артиллерийскими обстрелами. Советскому командованию удалось переправить в город 82 тысячи солдат, которые в середине сентября оказывали упорное сопротивление противнику в центре города, жестокая борьба за сохранение плацдармов у Волги развернулась на Мамаевом кургане</a:t>
            </a:r>
            <a:r>
              <a:rPr lang="ru-RU" sz="1600" dirty="0" smtClean="0">
                <a:latin typeface="+mj-lt"/>
                <a:cs typeface="Arial" panose="020B0604020202020204" pitchFamily="34" charset="0"/>
              </a:rPr>
              <a:t>.</a:t>
            </a:r>
          </a:p>
          <a:p>
            <a:pPr marL="0" indent="0" algn="just">
              <a:buNone/>
            </a:pPr>
            <a:r>
              <a:rPr lang="ru-RU" sz="1600" dirty="0">
                <a:latin typeface="+mj-lt"/>
                <a:cs typeface="Arial" panose="020B0604020202020204" pitchFamily="34" charset="0"/>
              </a:rPr>
              <a:t>Бои в Сталинграде вошли в мировую военную историю как одни из самых жестоких. Сражались буквально за каждую улицу и за каждый дом.</a:t>
            </a:r>
          </a:p>
          <a:p>
            <a:pPr marL="0" indent="0" algn="just">
              <a:buNone/>
            </a:pPr>
            <a:r>
              <a:rPr lang="ru-RU" sz="1600" dirty="0">
                <a:latin typeface="+mj-lt"/>
                <a:cs typeface="Arial" panose="020B0604020202020204" pitchFamily="34" charset="0"/>
              </a:rPr>
              <a:t>В городе практически не использовали огнестрельное и артиллерийское оружие (из-за боязни рикошета), только колюще-режущее, часто шли в рукопашную.</a:t>
            </a:r>
          </a:p>
          <a:p>
            <a:pPr marL="0" indent="0" algn="just">
              <a:buNone/>
            </a:pPr>
            <a:endParaRPr lang="ru-RU" sz="1600" dirty="0" smtClean="0">
              <a:latin typeface="+mj-lt"/>
              <a:cs typeface="Arial" panose="020B0604020202020204" pitchFamily="34" charset="0"/>
            </a:endParaRPr>
          </a:p>
          <a:p>
            <a:pPr marL="0" indent="0" algn="just">
              <a:buNone/>
            </a:pPr>
            <a:endParaRPr lang="ru-RU" sz="1600" dirty="0">
              <a:latin typeface="+mj-lt"/>
              <a:cs typeface="Arial" panose="020B0604020202020204" pitchFamily="34" charset="0"/>
            </a:endParaRPr>
          </a:p>
        </p:txBody>
      </p:sp>
    </p:spTree>
    <p:extLst>
      <p:ext uri="{BB962C8B-B14F-4D97-AF65-F5344CB8AC3E}">
        <p14:creationId xmlns:p14="http://schemas.microsoft.com/office/powerpoint/2010/main" val="214049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sz="1600" dirty="0" smtClean="0">
                <a:latin typeface="+mj-lt"/>
                <a:cs typeface="Arial" panose="020B0604020202020204" pitchFamily="34" charset="0"/>
              </a:rPr>
              <a:t>	Освобождение </a:t>
            </a:r>
            <a:r>
              <a:rPr lang="ru-RU" sz="1600" dirty="0">
                <a:latin typeface="+mj-lt"/>
                <a:cs typeface="Arial" panose="020B0604020202020204" pitchFamily="34" charset="0"/>
              </a:rPr>
              <a:t>Сталинграда сопровождалось настоящей снайперской войной (самый известный снайпер – В. Зайцев; он выиграл 11 снайперских дуэлей; история его подвигов до сих пор вдохновляет многих).</a:t>
            </a:r>
          </a:p>
          <a:p>
            <a:pPr marL="0" indent="0" algn="just">
              <a:buNone/>
            </a:pPr>
            <a:r>
              <a:rPr lang="ru-RU" sz="1600" dirty="0">
                <a:latin typeface="+mj-lt"/>
                <a:cs typeface="Arial" panose="020B0604020202020204" pitchFamily="34" charset="0"/>
              </a:rPr>
              <a:t>К середине октября ситуация стала крайне сложной, так как немцы начали наступление на волжский плацдарм. 11 ноября солдатам Паулюса удалось</a:t>
            </a:r>
            <a:r>
              <a:rPr lang="ru-RU" sz="1600" b="1" dirty="0">
                <a:latin typeface="+mj-lt"/>
                <a:cs typeface="Arial" panose="020B0604020202020204" pitchFamily="34" charset="0"/>
              </a:rPr>
              <a:t> выйти к Волге</a:t>
            </a:r>
            <a:r>
              <a:rPr lang="ru-RU" sz="1600" dirty="0">
                <a:latin typeface="+mj-lt"/>
                <a:cs typeface="Arial" panose="020B0604020202020204" pitchFamily="34" charset="0"/>
              </a:rPr>
              <a:t> и заставить 62 армию занять жесткую оборону.</a:t>
            </a:r>
          </a:p>
          <a:p>
            <a:pPr marL="0" indent="0" algn="just">
              <a:buNone/>
            </a:pPr>
            <a:r>
              <a:rPr lang="ru-RU" sz="1600" b="1" dirty="0" smtClean="0">
                <a:latin typeface="+mj-lt"/>
                <a:cs typeface="Arial" panose="020B0604020202020204" pitchFamily="34" charset="0"/>
              </a:rPr>
              <a:t>	Внимание</a:t>
            </a:r>
            <a:r>
              <a:rPr lang="ru-RU" sz="1600" dirty="0">
                <a:latin typeface="+mj-lt"/>
                <a:cs typeface="Arial" panose="020B0604020202020204" pitchFamily="34" charset="0"/>
              </a:rPr>
              <a:t>! Большая часть мирного населения города не успела эвакуироваться (100 тысяч из 400). В результате женщин и детей вывозили под обстрелами через Волгу, но очень многие остались в городе и погибли (подсчеты жертв среди мирного населения до сих пор считаются неточными).</a:t>
            </a:r>
          </a:p>
          <a:p>
            <a:pPr marL="0" indent="0" algn="just">
              <a:buNone/>
            </a:pPr>
            <a:endParaRPr lang="ru-RU" sz="1600" dirty="0">
              <a:latin typeface="+mj-lt"/>
              <a:cs typeface="Arial" panose="020B0604020202020204" pitchFamily="34" charset="0"/>
            </a:endParaRPr>
          </a:p>
        </p:txBody>
      </p:sp>
    </p:spTree>
    <p:extLst>
      <p:ext uri="{BB962C8B-B14F-4D97-AF65-F5344CB8AC3E}">
        <p14:creationId xmlns:p14="http://schemas.microsoft.com/office/powerpoint/2010/main" val="117226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en-US" dirty="0">
                <a:effectLst/>
              </a:rPr>
              <a:t>Контрнаступление</a:t>
            </a:r>
            <a:br>
              <a:rPr lang="ru-RU" altLang="en-US" dirty="0">
                <a:effectLst/>
              </a:rPr>
            </a:br>
            <a:endParaRPr lang="ru-RU" dirty="0"/>
          </a:p>
        </p:txBody>
      </p:sp>
      <p:sp>
        <p:nvSpPr>
          <p:cNvPr id="3" name="Объект 2"/>
          <p:cNvSpPr>
            <a:spLocks noGrp="1"/>
          </p:cNvSpPr>
          <p:nvPr>
            <p:ph idx="1"/>
          </p:nvPr>
        </p:nvSpPr>
        <p:spPr/>
        <p:txBody>
          <a:bodyPr/>
          <a:lstStyle/>
          <a:p>
            <a:pPr marL="0" indent="0" algn="just">
              <a:buNone/>
            </a:pPr>
            <a:r>
              <a:rPr lang="ru-RU" sz="1600" dirty="0">
                <a:latin typeface="+mj-lt"/>
                <a:cs typeface="Arial" panose="020B0604020202020204" pitchFamily="34" charset="0"/>
              </a:rPr>
              <a:t>Такая цель, как освобождение Сталинграда, стала не только стратегической, но и идеологической. Ни Сталин, ни Гитлер не хотели отступать и не могли допустить поражения. Советское командование, понимая сложность ситуации, начало готовить контрнаступление еще в сентябре.</a:t>
            </a:r>
          </a:p>
          <a:p>
            <a:pPr marL="0" indent="0" algn="just">
              <a:buNone/>
            </a:pPr>
            <a:r>
              <a:rPr lang="ru-RU" sz="1600" dirty="0">
                <a:latin typeface="+mj-lt"/>
                <a:cs typeface="Arial" panose="020B0604020202020204" pitchFamily="34" charset="0"/>
              </a:rPr>
              <a:t>30 сентября 1942 года был сформирован Донской фронт под командованием К.К. Рокоссовского.</a:t>
            </a:r>
          </a:p>
          <a:p>
            <a:pPr marL="0" indent="0" algn="just">
              <a:buNone/>
            </a:pPr>
            <a:r>
              <a:rPr lang="ru-RU" sz="1600" dirty="0">
                <a:latin typeface="+mj-lt"/>
                <a:cs typeface="Arial" panose="020B0604020202020204" pitchFamily="34" charset="0"/>
              </a:rPr>
              <a:t>Он предпринял попытку контрнаступления, которая к началу октября полностью провалилась.</a:t>
            </a:r>
          </a:p>
          <a:p>
            <a:pPr marL="0" indent="0" algn="just">
              <a:buNone/>
            </a:pPr>
            <a:r>
              <a:rPr lang="ru-RU" sz="1600" dirty="0">
                <a:latin typeface="+mj-lt"/>
                <a:cs typeface="Arial" panose="020B0604020202020204" pitchFamily="34" charset="0"/>
              </a:rPr>
              <a:t>В это время А.И. Еременко предлагает Ставке план по окружению 6 армии. План был полностью одобрен, получил кодовое название «Уран».</a:t>
            </a:r>
          </a:p>
          <a:p>
            <a:pPr marL="0" indent="0" algn="just">
              <a:buNone/>
            </a:pPr>
            <a:r>
              <a:rPr lang="ru-RU" sz="1600" dirty="0">
                <a:latin typeface="+mj-lt"/>
                <a:cs typeface="Arial" panose="020B0604020202020204" pitchFamily="34" charset="0"/>
              </a:rPr>
              <a:t>В случае его 100%-ной реализации в окружении оказались бы все силы противника, сосредоточенные в районе Сталинграда.</a:t>
            </a:r>
          </a:p>
          <a:p>
            <a:pPr marL="0" indent="0" algn="just">
              <a:buNone/>
            </a:pPr>
            <a:r>
              <a:rPr lang="ru-RU" sz="1600" b="1" dirty="0">
                <a:latin typeface="+mj-lt"/>
                <a:cs typeface="Arial" panose="020B0604020202020204" pitchFamily="34" charset="0"/>
              </a:rPr>
              <a:t>Внимание</a:t>
            </a:r>
            <a:r>
              <a:rPr lang="ru-RU" sz="1600" dirty="0">
                <a:latin typeface="+mj-lt"/>
                <a:cs typeface="Arial" panose="020B0604020202020204" pitchFamily="34" charset="0"/>
              </a:rPr>
              <a:t>! Стратегическая ошибка в ходе реализации этого плана на начальном этапе была допущена К. К. Рокоссовским, который попытался силами 1 гвардейской армии взять Орловский выступ (в каком он видел угрозу для будущей наступательной операции). Операция закончилась провалом. 1 гвардейская армия была полностью расформирована.</a:t>
            </a:r>
          </a:p>
          <a:p>
            <a:pPr marL="0" indent="0" algn="just">
              <a:buNone/>
            </a:pPr>
            <a:endParaRPr lang="ru-RU" sz="1600" dirty="0">
              <a:latin typeface="+mj-lt"/>
              <a:cs typeface="Arial" panose="020B0604020202020204" pitchFamily="34" charset="0"/>
            </a:endParaRPr>
          </a:p>
        </p:txBody>
      </p:sp>
    </p:spTree>
    <p:extLst>
      <p:ext uri="{BB962C8B-B14F-4D97-AF65-F5344CB8AC3E}">
        <p14:creationId xmlns:p14="http://schemas.microsoft.com/office/powerpoint/2010/main" val="178854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342900" y="2190965"/>
          <a:ext cx="6172200" cy="5081157"/>
        </p:xfrm>
        <a:graphic>
          <a:graphicData uri="http://schemas.openxmlformats.org/drawingml/2006/table">
            <a:tbl>
              <a:tblPr firstRow="1" firstCol="1" bandRow="1">
                <a:tableStyleId>{5C22544A-7EE6-4342-B048-85BDC9FD1C3A}</a:tableStyleId>
              </a:tblPr>
              <a:tblGrid>
                <a:gridCol w="3086100"/>
                <a:gridCol w="3086100"/>
              </a:tblGrid>
              <a:tr h="319263">
                <a:tc>
                  <a:txBody>
                    <a:bodyPr/>
                    <a:lstStyle/>
                    <a:p>
                      <a:pPr>
                        <a:lnSpc>
                          <a:spcPct val="115000"/>
                        </a:lnSpc>
                        <a:spcAft>
                          <a:spcPts val="0"/>
                        </a:spcAft>
                      </a:pPr>
                      <a:r>
                        <a:rPr lang="ru-RU" sz="1200">
                          <a:effectLst/>
                        </a:rPr>
                        <a:t>Даты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Итоги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537066">
                <a:tc>
                  <a:txBody>
                    <a:bodyPr/>
                    <a:lstStyle/>
                    <a:p>
                      <a:pPr>
                        <a:lnSpc>
                          <a:spcPct val="115000"/>
                        </a:lnSpc>
                        <a:spcAft>
                          <a:spcPts val="0"/>
                        </a:spcAft>
                      </a:pPr>
                      <a:r>
                        <a:rPr lang="ru-RU" sz="1200">
                          <a:effectLst/>
                        </a:rPr>
                        <a:t>19-23 ноября 42 года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Операция «Уран»; частичное окружение и блокада 6-й армии вермахта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1408276">
                <a:tc>
                  <a:txBody>
                    <a:bodyPr/>
                    <a:lstStyle/>
                    <a:p>
                      <a:pPr>
                        <a:lnSpc>
                          <a:spcPct val="115000"/>
                        </a:lnSpc>
                        <a:spcAft>
                          <a:spcPts val="0"/>
                        </a:spcAft>
                      </a:pPr>
                      <a:r>
                        <a:rPr lang="ru-RU" sz="1200">
                          <a:effectLst/>
                        </a:rPr>
                        <a:t>12-19 декабря 42 года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Операция «Винтергевиттер»; попытка прорыва блокады </a:t>
                      </a:r>
                      <a:endParaRPr lang="ru-RU" sz="1000">
                        <a:effectLst/>
                      </a:endParaRPr>
                    </a:p>
                    <a:p>
                      <a:pPr>
                        <a:lnSpc>
                          <a:spcPct val="115000"/>
                        </a:lnSpc>
                        <a:spcAft>
                          <a:spcPts val="0"/>
                        </a:spcAft>
                      </a:pPr>
                      <a:r>
                        <a:rPr lang="ru-RU" sz="1200">
                          <a:effectLst/>
                        </a:rPr>
                        <a:t>6-й армии вермахта;контратака 2-й гвардейской армии;</a:t>
                      </a:r>
                      <a:endParaRPr lang="ru-RU" sz="1000">
                        <a:effectLst/>
                      </a:endParaRPr>
                    </a:p>
                    <a:p>
                      <a:pPr>
                        <a:lnSpc>
                          <a:spcPct val="115000"/>
                        </a:lnSpc>
                        <a:spcAft>
                          <a:spcPts val="0"/>
                        </a:spcAft>
                      </a:pPr>
                      <a:r>
                        <a:rPr lang="ru-RU" sz="1200">
                          <a:effectLst/>
                        </a:rPr>
                        <a:t>срыв прорыва</a:t>
                      </a:r>
                      <a:endParaRPr lang="ru-RU" sz="1000">
                        <a:effectLst/>
                      </a:endParaRPr>
                    </a:p>
                    <a:p>
                      <a:pPr>
                        <a:lnSpc>
                          <a:spcPct val="115000"/>
                        </a:lnSpc>
                        <a:spcAft>
                          <a:spcPts val="0"/>
                        </a:spcAft>
                      </a:pPr>
                      <a:r>
                        <a:rPr lang="ru-RU" sz="1200">
                          <a:effectLst/>
                        </a:rPr>
                        <a:t> блокады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1843881">
                <a:tc>
                  <a:txBody>
                    <a:bodyPr/>
                    <a:lstStyle/>
                    <a:p>
                      <a:pPr>
                        <a:lnSpc>
                          <a:spcPct val="115000"/>
                        </a:lnSpc>
                        <a:spcAft>
                          <a:spcPts val="0"/>
                        </a:spcAft>
                      </a:pPr>
                      <a:r>
                        <a:rPr lang="ru-RU" sz="1200">
                          <a:effectLst/>
                        </a:rPr>
                        <a:t>16-31 декабря 42 года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a:effectLst/>
                        </a:rPr>
                        <a:t>Операция «Малый Сатурн»; движение советских войск </a:t>
                      </a:r>
                      <a:endParaRPr lang="ru-RU" sz="1000">
                        <a:effectLst/>
                      </a:endParaRPr>
                    </a:p>
                    <a:p>
                      <a:pPr>
                        <a:lnSpc>
                          <a:spcPct val="115000"/>
                        </a:lnSpc>
                        <a:spcAft>
                          <a:spcPts val="0"/>
                        </a:spcAft>
                      </a:pPr>
                      <a:r>
                        <a:rPr lang="ru-RU" sz="1200">
                          <a:effectLst/>
                        </a:rPr>
                        <a:t>по направлению к Ростову-на-Дону; произошло </a:t>
                      </a:r>
                      <a:endParaRPr lang="ru-RU" sz="1000">
                        <a:effectLst/>
                      </a:endParaRPr>
                    </a:p>
                    <a:p>
                      <a:pPr>
                        <a:lnSpc>
                          <a:spcPct val="115000"/>
                        </a:lnSpc>
                        <a:spcAft>
                          <a:spcPts val="0"/>
                        </a:spcAft>
                      </a:pPr>
                      <a:r>
                        <a:rPr lang="ru-RU" sz="1200">
                          <a:effectLst/>
                        </a:rPr>
                        <a:t>«отрезание» </a:t>
                      </a:r>
                      <a:endParaRPr lang="ru-RU" sz="1000">
                        <a:effectLst/>
                      </a:endParaRPr>
                    </a:p>
                    <a:p>
                      <a:pPr>
                        <a:lnSpc>
                          <a:spcPct val="115000"/>
                        </a:lnSpc>
                        <a:spcAft>
                          <a:spcPts val="0"/>
                        </a:spcAft>
                      </a:pPr>
                      <a:r>
                        <a:rPr lang="ru-RU" sz="1200">
                          <a:effectLst/>
                        </a:rPr>
                        <a:t>группы армий «Дон» от Сталинграда; отбрасывание</a:t>
                      </a:r>
                      <a:endParaRPr lang="ru-RU" sz="1000">
                        <a:effectLst/>
                      </a:endParaRPr>
                    </a:p>
                    <a:p>
                      <a:pPr>
                        <a:lnSpc>
                          <a:spcPct val="115000"/>
                        </a:lnSpc>
                        <a:spcAft>
                          <a:spcPts val="0"/>
                        </a:spcAft>
                      </a:pPr>
                      <a:r>
                        <a:rPr lang="ru-RU" sz="1200">
                          <a:effectLst/>
                        </a:rPr>
                        <a:t> противника на 100–200 км от города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r h="972671">
                <a:tc>
                  <a:txBody>
                    <a:bodyPr/>
                    <a:lstStyle/>
                    <a:p>
                      <a:pPr>
                        <a:lnSpc>
                          <a:spcPct val="115000"/>
                        </a:lnSpc>
                        <a:spcAft>
                          <a:spcPts val="0"/>
                        </a:spcAft>
                      </a:pPr>
                      <a:r>
                        <a:rPr lang="ru-RU" sz="1200">
                          <a:effectLst/>
                        </a:rPr>
                        <a:t>10 января – 2 февраля 43 года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c>
                  <a:txBody>
                    <a:bodyPr/>
                    <a:lstStyle/>
                    <a:p>
                      <a:pPr>
                        <a:lnSpc>
                          <a:spcPct val="115000"/>
                        </a:lnSpc>
                        <a:spcAft>
                          <a:spcPts val="0"/>
                        </a:spcAft>
                      </a:pPr>
                      <a:r>
                        <a:rPr lang="ru-RU" sz="1200" dirty="0">
                          <a:effectLst/>
                        </a:rPr>
                        <a:t>Операция «Кольцо»; капитуляция 6-й армии вермахта </a:t>
                      </a:r>
                      <a:endParaRPr lang="ru-RU" sz="1000" dirty="0">
                        <a:effectLst/>
                      </a:endParaRPr>
                    </a:p>
                    <a:p>
                      <a:pPr>
                        <a:lnSpc>
                          <a:spcPct val="115000"/>
                        </a:lnSpc>
                        <a:spcAft>
                          <a:spcPts val="0"/>
                        </a:spcAft>
                      </a:pPr>
                      <a:r>
                        <a:rPr lang="ru-RU" sz="1200" dirty="0">
                          <a:effectLst/>
                        </a:rPr>
                        <a:t>и полное поражение немецких войск под Сталинградом</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551" marR="84551" marT="50730" marB="50730" anchor="b"/>
                </a:tc>
              </a:tr>
            </a:tbl>
          </a:graphicData>
        </a:graphic>
      </p:graphicFrame>
      <p:sp>
        <p:nvSpPr>
          <p:cNvPr id="6" name="Заголовок 5"/>
          <p:cNvSpPr>
            <a:spLocks noGrp="1"/>
          </p:cNvSpPr>
          <p:nvPr>
            <p:ph type="title"/>
          </p:nvPr>
        </p:nvSpPr>
        <p:spPr>
          <a:xfrm>
            <a:off x="0" y="395536"/>
            <a:ext cx="6172200" cy="1062037"/>
          </a:xfrm>
        </p:spPr>
        <p:txBody>
          <a:bodyPr>
            <a:normAutofit fontScale="90000"/>
          </a:bodyPr>
          <a:lstStyle/>
          <a:p>
            <a:pPr algn="ctr"/>
            <a:r>
              <a:rPr lang="ru-RU" altLang="en-US" dirty="0" smtClean="0">
                <a:effectLst/>
              </a:rPr>
              <a:t>«Хронология </a:t>
            </a:r>
            <a:r>
              <a:rPr lang="ru-RU" altLang="en-US" dirty="0">
                <a:effectLst/>
              </a:rPr>
              <a:t>операций (этапы</a:t>
            </a:r>
            <a:r>
              <a:rPr lang="ru-RU" altLang="en-US" dirty="0" smtClean="0">
                <a:effectLst/>
              </a:rPr>
              <a:t>)»</a:t>
            </a:r>
            <a:r>
              <a:rPr lang="ru-RU" altLang="en-US" dirty="0">
                <a:effectLst/>
              </a:rPr>
              <a:t/>
            </a:r>
            <a:br>
              <a:rPr lang="ru-RU" altLang="en-US" dirty="0">
                <a:effectLst/>
              </a:rPr>
            </a:br>
            <a:endParaRPr lang="ru-RU" dirty="0"/>
          </a:p>
        </p:txBody>
      </p:sp>
    </p:spTree>
    <p:extLst>
      <p:ext uri="{BB962C8B-B14F-4D97-AF65-F5344CB8AC3E}">
        <p14:creationId xmlns:p14="http://schemas.microsoft.com/office/powerpoint/2010/main" val="1402274468"/>
      </p:ext>
    </p:extLst>
  </p:cSld>
  <p:clrMapOvr>
    <a:masterClrMapping/>
  </p:clrMapOvr>
</p:sld>
</file>

<file path=ppt/theme/theme1.xml><?xml version="1.0" encoding="utf-8"?>
<a:theme xmlns:a="http://schemas.openxmlformats.org/drawingml/2006/main" na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TotalTime>
  <Words>258</Words>
  <Application>Microsoft Office PowerPoint</Application>
  <PresentationFormat>Экран (4:3)</PresentationFormat>
  <Paragraphs>130</Paragraphs>
  <Slides>18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1</vt:lpstr>
      <vt:lpstr>  Информационное издание    ПОЗИТИВ</vt:lpstr>
      <vt:lpstr>«Краеведческий музей и  75-ая годовщина Сталинградской битвы»</vt:lpstr>
      <vt:lpstr>Презентация PowerPoint</vt:lpstr>
      <vt:lpstr>Расстановка сил </vt:lpstr>
      <vt:lpstr>Презентация PowerPoint</vt:lpstr>
      <vt:lpstr>«Уличные бои» </vt:lpstr>
      <vt:lpstr>Презентация PowerPoint</vt:lpstr>
      <vt:lpstr>Контрнаступление </vt:lpstr>
      <vt:lpstr>«Хронология операций (этапы)» </vt:lpstr>
      <vt:lpstr>«Итоги»</vt:lpstr>
      <vt:lpstr>Презентация PowerPoint</vt:lpstr>
      <vt:lpstr>Потери </vt:lpstr>
      <vt:lpstr>«Ситуация с пленными» </vt:lpstr>
      <vt:lpstr>«Фильм»</vt:lpstr>
      <vt:lpstr>«Лыжи»</vt:lpstr>
      <vt:lpstr>«Шашки»</vt:lpstr>
      <vt:lpstr>«Соревнования и открытый урок»</vt:lpstr>
      <vt:lpstr>Главный редактор: Туркина Ирина Юрьевна Дизайнер – верстальщик : Гаркалов Андрей Анатольевич   Тираж 200  экземпляров  Издательство - Пошехонский аграрно-политехнический колледж ©     152850 Ярославская область, г. Пошехонье, ул. Советская, д.25 тел. (факс) (8-48546 ) 2-12-07 e-mail: pshk_dir@mail.ru сайт: http://selhoztehn-posh.edu.yar.ru группа в ВК: https://vk.com/public55880230          Газета очень надеется на плодотворное сотрудничество с каждым из вас и ждет интересных сообщений, стихотворений, прозаических произведений, фотографий, рисунков- всего того, что было бы интересно нам всем.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Entertainment          in Mathematics</dc:title>
  <dc:subject>Education PowerPoint Template</dc:subject>
  <dc:creator>Admin</dc:creator>
  <cp:keywords>Education PowerPoint Template</cp:keywords>
  <dc:description>Copyright © Wondershare Software Co., Ltd. All Rights Reserved.</dc:description>
  <cp:lastModifiedBy>Аня</cp:lastModifiedBy>
  <cp:revision>110</cp:revision>
  <dcterms:created xsi:type="dcterms:W3CDTF">2010-02-18T18:31:57Z</dcterms:created>
  <dcterms:modified xsi:type="dcterms:W3CDTF">2018-08-29T07:44:23Z</dcterms:modified>
  <cp:category>Education</cp:category>
</cp:coreProperties>
</file>