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9" r:id="rId3"/>
    <p:sldId id="257" r:id="rId4"/>
    <p:sldId id="278" r:id="rId5"/>
    <p:sldId id="277" r:id="rId6"/>
    <p:sldId id="280" r:id="rId7"/>
    <p:sldId id="260" r:id="rId8"/>
  </p:sldIdLst>
  <p:sldSz cx="6858000" cy="9144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4AB5534-09C4-4714-9E86-CD9DCC9B6DC0}">
          <p14:sldIdLst>
            <p14:sldId id="256"/>
            <p14:sldId id="279"/>
            <p14:sldId id="257"/>
            <p14:sldId id="278"/>
            <p14:sldId id="277"/>
            <p14:sldId id="280"/>
          </p14:sldIdLst>
        </p14:section>
        <p14:section name="Раздел без заголовка" id="{14DC4450-113B-41B5-8536-E8768C4CB401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721"/>
    <a:srgbClr val="A20000"/>
    <a:srgbClr val="860000"/>
    <a:srgbClr val="B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709" autoAdjust="0"/>
  </p:normalViewPr>
  <p:slideViewPr>
    <p:cSldViewPr>
      <p:cViewPr>
        <p:scale>
          <a:sx n="66" d="100"/>
          <a:sy n="66" d="100"/>
        </p:scale>
        <p:origin x="-2052" y="-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694" cy="512304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4678" y="0"/>
            <a:ext cx="3077694" cy="512304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r">
              <a:defRPr sz="1300"/>
            </a:lvl1pPr>
          </a:lstStyle>
          <a:p>
            <a:fld id="{9E763FDE-7DD8-4CA0-926A-CD25DB1830B2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720674"/>
            <a:ext cx="3077694" cy="512303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4678" y="9720674"/>
            <a:ext cx="3077694" cy="512303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r">
              <a:defRPr sz="1300"/>
            </a:lvl1pPr>
          </a:lstStyle>
          <a:p>
            <a:fld id="{92AB7A0D-357E-48DF-9A0E-8D4CB0BF77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130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694" cy="512304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4678" y="0"/>
            <a:ext cx="3077694" cy="512304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r">
              <a:defRPr sz="1300"/>
            </a:lvl1pPr>
          </a:lstStyle>
          <a:p>
            <a:fld id="{A926F7F3-4D93-454C-B2A3-2A00646359C2}" type="datetimeFigureOut">
              <a:rPr lang="ru-RU" smtClean="0"/>
              <a:pPr/>
              <a:t>26.05.2017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68350"/>
            <a:ext cx="28781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18" tIns="47760" rIns="95518" bIns="4776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39" y="4861156"/>
            <a:ext cx="5683588" cy="4605821"/>
          </a:xfrm>
          <a:prstGeom prst="rect">
            <a:avLst/>
          </a:prstGeom>
        </p:spPr>
        <p:txBody>
          <a:bodyPr vert="horz" lIns="95518" tIns="47760" rIns="95518" bIns="4776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720674"/>
            <a:ext cx="3077694" cy="512303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4678" y="9720674"/>
            <a:ext cx="3077694" cy="512303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r">
              <a:defRPr sz="1300"/>
            </a:lvl1pPr>
          </a:lstStyle>
          <a:p>
            <a:fld id="{CBEA9A5D-1F7B-42D5-B4A7-04CE0207D3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517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683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510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510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223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223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822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 userDrawn="1"/>
        </p:nvSpPr>
        <p:spPr>
          <a:xfrm>
            <a:off x="4193382" y="8650818"/>
            <a:ext cx="3552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</a:rPr>
              <a:t>Copyright © </a:t>
            </a:r>
            <a:r>
              <a:rPr lang="en-US" dirty="0" err="1">
                <a:latin typeface="+mn-lt"/>
                <a:ea typeface="+mn-ea"/>
              </a:rPr>
              <a:t>Wondershare</a:t>
            </a:r>
            <a:r>
              <a:rPr lang="en-US" dirty="0">
                <a:latin typeface="+mn-lt"/>
                <a:ea typeface="+mn-ea"/>
              </a:rPr>
              <a:t> Software</a:t>
            </a:r>
            <a:endParaRPr lang="zh-CN" altLang="en-US" dirty="0">
              <a:latin typeface="+mn-lt"/>
              <a:ea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67869" y="2840567"/>
            <a:ext cx="5829300" cy="1636183"/>
          </a:xfrm>
          <a:noFill/>
        </p:spPr>
        <p:txBody>
          <a:bodyPr/>
          <a:lstStyle>
            <a:lvl1pPr algn="l">
              <a:defRPr sz="5000" b="1" cap="none" spc="0" baseline="0">
                <a:ln w="9000" cmpd="sng">
                  <a:noFill/>
                  <a:prstDash val="solid"/>
                </a:ln>
                <a:gradFill>
                  <a:gsLst>
                    <a:gs pos="0">
                      <a:srgbClr val="C00000"/>
                    </a:gs>
                    <a:gs pos="43000">
                      <a:srgbClr val="A20000"/>
                    </a:gs>
                    <a:gs pos="100000">
                      <a:srgbClr val="860000"/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9280" y="4476749"/>
            <a:ext cx="4800600" cy="857256"/>
          </a:xfrm>
        </p:spPr>
        <p:txBody>
          <a:bodyPr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zh-CN" altLang="en-US" sz="2400" b="0" kern="1200" cap="none" spc="0" dirty="0">
                <a:ln>
                  <a:noFill/>
                </a:ln>
                <a:solidFill>
                  <a:srgbClr val="3B3721"/>
                </a:solidFill>
                <a:effectLst/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10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627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106256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900" y="1714501"/>
            <a:ext cx="6172200" cy="6034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en-US" altLang="zh-CN" smtClean="0"/>
          </a:p>
        </p:txBody>
      </p:sp>
      <p:sp>
        <p:nvSpPr>
          <p:cNvPr id="7" name="矩形 6"/>
          <p:cNvSpPr/>
          <p:nvPr/>
        </p:nvSpPr>
        <p:spPr>
          <a:xfrm>
            <a:off x="4193382" y="8650818"/>
            <a:ext cx="3552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</a:rPr>
              <a:t>Copyright © </a:t>
            </a:r>
            <a:r>
              <a:rPr lang="en-US" dirty="0" err="1">
                <a:latin typeface="+mn-lt"/>
                <a:ea typeface="+mn-ea"/>
              </a:rPr>
              <a:t>Wondershare</a:t>
            </a:r>
            <a:r>
              <a:rPr lang="en-US" dirty="0">
                <a:latin typeface="+mn-lt"/>
                <a:ea typeface="+mn-ea"/>
              </a:rPr>
              <a:t> Software</a:t>
            </a:r>
            <a:endParaRPr lang="zh-CN" altLang="en-US" dirty="0"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3" r:id="rId2"/>
  </p:sldLayoutIdLst>
  <p:txStyles>
    <p:titleStyle>
      <a:lvl1pPr algn="l" rtl="0" fontAlgn="base">
        <a:spcBef>
          <a:spcPct val="0"/>
        </a:spcBef>
        <a:spcAft>
          <a:spcPct val="0"/>
        </a:spcAft>
        <a:defRPr lang="zh-CN" altLang="en-US" sz="3200" b="1" kern="1200" dirty="0">
          <a:ln w="9000" cmpd="sng">
            <a:noFill/>
            <a:prstDash val="solid"/>
          </a:ln>
          <a:gradFill>
            <a:gsLst>
              <a:gs pos="0">
                <a:srgbClr val="C00000"/>
              </a:gs>
              <a:gs pos="43000">
                <a:srgbClr val="A20000"/>
              </a:gs>
              <a:gs pos="100000">
                <a:srgbClr val="860000"/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shk_dir@mail.r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vk.com/public55880230" TargetMode="External"/><Relationship Id="rId4" Type="http://schemas.openxmlformats.org/officeDocument/2006/relationships/hyperlink" Target="http://selhoztehn-posh.edu.yar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452" y="251520"/>
            <a:ext cx="6844547" cy="439248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4000" dirty="0" smtClean="0"/>
              <a:t>Информационное</a:t>
            </a:r>
            <a:br>
              <a:rPr lang="ru-RU" sz="4000" dirty="0" smtClean="0"/>
            </a:br>
            <a:r>
              <a:rPr lang="ru-RU" sz="4000" dirty="0" smtClean="0"/>
              <a:t>издание 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i="1" dirty="0" smtClean="0"/>
              <a:t> ПОЗИТИВ</a:t>
            </a:r>
            <a:endParaRPr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36712" y="8298089"/>
            <a:ext cx="5328592" cy="857251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ru-RU" dirty="0" smtClean="0"/>
              <a:t>Выпуск №19. март 2017 г.</a:t>
            </a:r>
            <a:endParaRPr dirty="0"/>
          </a:p>
        </p:txBody>
      </p:sp>
      <p:sp>
        <p:nvSpPr>
          <p:cNvPr id="6" name="副标题 2"/>
          <p:cNvSpPr txBox="1">
            <a:spLocks/>
          </p:cNvSpPr>
          <p:nvPr/>
        </p:nvSpPr>
        <p:spPr bwMode="auto">
          <a:xfrm>
            <a:off x="44624" y="5580112"/>
            <a:ext cx="3672408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zh-CN" altLang="en-US" sz="2400" b="0" kern="1200" cap="none" spc="0" dirty="0">
                <a:ln>
                  <a:noFill/>
                </a:ln>
                <a:solidFill>
                  <a:srgbClr val="3B3721"/>
                </a:solidFill>
                <a:effectLst/>
                <a:latin typeface="+mj-lt"/>
                <a:ea typeface="+mj-ea"/>
                <a:cs typeface="+mj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Пошехонский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Аграрно-политехнический колледж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507" y="205757"/>
            <a:ext cx="1419597" cy="17525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31688" y="30425"/>
            <a:ext cx="6172200" cy="653143"/>
          </a:xfrm>
        </p:spPr>
        <p:txBody>
          <a:bodyPr>
            <a:normAutofit/>
          </a:bodyPr>
          <a:lstStyle/>
          <a:p>
            <a:pPr algn="ctr"/>
            <a:r>
              <a:rPr lang="ru-RU" altLang="en-US" dirty="0">
                <a:effectLst/>
              </a:rPr>
              <a:t>С</a:t>
            </a:r>
            <a:r>
              <a:rPr lang="ru-RU" altLang="en-US" dirty="0" smtClean="0">
                <a:effectLst/>
              </a:rPr>
              <a:t>порт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8606" y="611560"/>
            <a:ext cx="59766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+mn-lt"/>
              </a:rPr>
              <a:t>03 марта 2017 г. состоялись районные личные соревнования по лыжным гонкам памяти учителя Покров-</a:t>
            </a:r>
            <a:r>
              <a:rPr lang="ru-RU" dirty="0" err="1">
                <a:latin typeface="+mn-lt"/>
              </a:rPr>
              <a:t>Рогульской</a:t>
            </a:r>
            <a:r>
              <a:rPr lang="ru-RU" dirty="0">
                <a:latin typeface="+mn-lt"/>
              </a:rPr>
              <a:t> школы Киселева Виктора Васильевича.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От нашего колледжа приняли участие следующие </a:t>
            </a:r>
            <a:r>
              <a:rPr lang="ru-RU" dirty="0" smtClean="0">
                <a:latin typeface="+mn-lt"/>
              </a:rPr>
              <a:t>студенты</a:t>
            </a:r>
            <a:r>
              <a:rPr lang="ru-RU" dirty="0">
                <a:latin typeface="+mn-lt"/>
              </a:rPr>
              <a:t>, а именно: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1. Деев Алексей группа АМ-21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2. Огурцов Андрей группа СВ-11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3. </a:t>
            </a:r>
            <a:r>
              <a:rPr lang="ru-RU" dirty="0" err="1">
                <a:latin typeface="+mn-lt"/>
              </a:rPr>
              <a:t>Липатников</a:t>
            </a:r>
            <a:r>
              <a:rPr lang="ru-RU" dirty="0">
                <a:latin typeface="+mn-lt"/>
              </a:rPr>
              <a:t> Сергей группа СВ-11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4. Беляев Александр группа Э-21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Огурцов Андрей занял 3 место в возрастной категории от 14 до 20 лет.</a:t>
            </a:r>
          </a:p>
          <a:p>
            <a:r>
              <a:rPr lang="ru-RU" dirty="0">
                <a:latin typeface="+mn-lt"/>
              </a:rPr>
              <a:t>Яблоков А.А.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58396" y="3707904"/>
            <a:ext cx="6172200" cy="106256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zh-CN" altLang="en-US" sz="3200" b="1" kern="1200" dirty="0">
                <a:ln w="9000" cmpd="sng">
                  <a:noFill/>
                  <a:prstDash val="solid"/>
                </a:ln>
                <a:gradFill>
                  <a:gsLst>
                    <a:gs pos="0">
                      <a:srgbClr val="C00000"/>
                    </a:gs>
                    <a:gs pos="43000">
                      <a:srgbClr val="A20000"/>
                    </a:gs>
                    <a:gs pos="100000">
                      <a:srgbClr val="860000"/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/>
            <a:r>
              <a:rPr lang="ru-RU" altLang="en-US" dirty="0" smtClean="0">
                <a:effectLst/>
              </a:rPr>
              <a:t>«А ну- ка, девушки"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6030" y="4427984"/>
            <a:ext cx="59892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+mn-lt"/>
              </a:rPr>
              <a:t>06 марта состоялись спортивные соревнования, посвященные Международному женскому дню "А ну-ка, девушки". В соревнованиях приняли участие студенты и  работники колледжа: Викторович Ольга Николаевна, Кукушкина Галина Павловна, Смирнова Татьяна Ивановна, Седова Анна Андреевна.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1 место </a:t>
            </a:r>
            <a:r>
              <a:rPr lang="ru-RU" dirty="0" err="1">
                <a:latin typeface="+mn-lt"/>
              </a:rPr>
              <a:t>Широканова</a:t>
            </a:r>
            <a:r>
              <a:rPr lang="ru-RU" dirty="0">
                <a:latin typeface="+mn-lt"/>
              </a:rPr>
              <a:t> Ю.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2 место Седова А.А.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3 место Викторович О.Н.</a:t>
            </a:r>
          </a:p>
          <a:p>
            <a:r>
              <a:rPr lang="ru-RU" dirty="0">
                <a:latin typeface="+mn-lt"/>
              </a:rPr>
              <a:t>Я считаю, что в будущем участниц должно быть гораздо больше. Было очень приятно увидеть в качестве нашей конкурсантки директора. Думаю, нам сам ом деле победителей и побежденных здесь нет, так как выиграло наше с вами здоровье</a:t>
            </a:r>
            <a:r>
              <a:rPr lang="ru-RU" dirty="0" smtClean="0">
                <a:latin typeface="+mn-lt"/>
              </a:rPr>
              <a:t>.</a:t>
            </a:r>
          </a:p>
          <a:p>
            <a:endParaRPr lang="ru-RU" dirty="0">
              <a:latin typeface="+mn-lt"/>
            </a:endParaRPr>
          </a:p>
          <a:p>
            <a:pPr algn="r"/>
            <a:r>
              <a:rPr lang="ru-RU" dirty="0" err="1">
                <a:latin typeface="+mn-lt"/>
              </a:rPr>
              <a:t>Ратаева</a:t>
            </a:r>
            <a:r>
              <a:rPr lang="ru-RU" dirty="0">
                <a:latin typeface="+mn-lt"/>
              </a:rPr>
              <a:t> Надежда, гр. ДО-11</a:t>
            </a:r>
          </a:p>
          <a:p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3111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65337" y="107504"/>
            <a:ext cx="6172200" cy="1062567"/>
          </a:xfrm>
        </p:spPr>
        <p:txBody>
          <a:bodyPr/>
          <a:lstStyle/>
          <a:p>
            <a:pPr algn="ctr"/>
            <a:r>
              <a:rPr lang="ru-RU" altLang="en-US" dirty="0" smtClean="0">
                <a:effectLst/>
              </a:rPr>
              <a:t>А ну- ка, воспитатели </a:t>
            </a:r>
            <a:endParaRPr lang="ru-RU" altLang="en-US" dirty="0"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20688" y="984599"/>
            <a:ext cx="55446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+mn-lt"/>
              </a:rPr>
              <a:t>15 марта на базе кинотеатра «Юбилейный» впервые прошел конкурс по профориентации «А ну-ка, воспитатели». Перед началом конкурса с напутственным словом выступила участница конкурса «Молодой профессионал»-2014, воспитательница детского сада </a:t>
            </a:r>
            <a:r>
              <a:rPr lang="ru-RU" dirty="0" err="1">
                <a:latin typeface="+mn-lt"/>
              </a:rPr>
              <a:t>Шашкова</a:t>
            </a:r>
            <a:r>
              <a:rPr lang="ru-RU" dirty="0">
                <a:latin typeface="+mn-lt"/>
              </a:rPr>
              <a:t> Евгения Евгеньевна, она поделилась особенностями специфики работы с детьми, продемонстрировала фильм о своей деятельности, пожелала участницам конкурса : «Быть добрыми, открытыми и любить детей» .</a:t>
            </a:r>
            <a:br>
              <a:rPr lang="ru-RU" dirty="0">
                <a:latin typeface="+mn-lt"/>
              </a:rPr>
            </a:br>
            <a:r>
              <a:rPr lang="ru-RU" dirty="0">
                <a:latin typeface="+mn-lt"/>
              </a:rPr>
              <a:t>Трое участниц конкурса: </a:t>
            </a:r>
            <a:r>
              <a:rPr lang="ru-RU" dirty="0" err="1">
                <a:latin typeface="+mn-lt"/>
              </a:rPr>
              <a:t>Графкова</a:t>
            </a:r>
            <a:r>
              <a:rPr lang="ru-RU" dirty="0">
                <a:latin typeface="+mn-lt"/>
              </a:rPr>
              <a:t> Полина, Гагарина Юлия, </a:t>
            </a:r>
            <a:r>
              <a:rPr lang="ru-RU" dirty="0" err="1">
                <a:latin typeface="+mn-lt"/>
              </a:rPr>
              <a:t>Ратаева</a:t>
            </a:r>
            <a:r>
              <a:rPr lang="ru-RU" dirty="0">
                <a:latin typeface="+mn-lt"/>
              </a:rPr>
              <a:t> Надежда -студентки нашего  колледжа по специальности дошкольное образование прожили «один день из жизни воспитателя». Им предстояло уговорить «ребенка» пойти в группу, вымыть руки перед едой, накормить манной кашей, а также решить спорные ситуации, возникающие в детском коллективе</a:t>
            </a:r>
            <a:r>
              <a:rPr lang="ru-RU" dirty="0" smtClean="0">
                <a:latin typeface="+mn-lt"/>
              </a:rPr>
              <a:t>.</a:t>
            </a:r>
          </a:p>
          <a:p>
            <a:pPr algn="just"/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endParaRPr lang="ru-RU" dirty="0">
              <a:latin typeface="+mn-lt"/>
            </a:endParaRPr>
          </a:p>
        </p:txBody>
      </p:sp>
      <p:pic>
        <p:nvPicPr>
          <p:cNvPr id="7" name="Рисунок 6" descr="http://selhoztehn-posh.edu.yar.ru/data/images/413_w300_h20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788" y="6156176"/>
            <a:ext cx="3744416" cy="2592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9270" y="179512"/>
            <a:ext cx="6016074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latin typeface="+mn-lt"/>
            </a:endParaRPr>
          </a:p>
          <a:p>
            <a:pPr algn="just"/>
            <a:endParaRPr lang="ru-RU" dirty="0">
              <a:latin typeface="+mn-lt"/>
            </a:endParaRPr>
          </a:p>
          <a:p>
            <a:pPr algn="just"/>
            <a:endParaRPr lang="ru-RU" dirty="0" smtClean="0">
              <a:latin typeface="+mn-lt"/>
            </a:endParaRPr>
          </a:p>
          <a:p>
            <a:pPr algn="just"/>
            <a:endParaRPr lang="ru-RU" dirty="0">
              <a:latin typeface="+mn-lt"/>
            </a:endParaRPr>
          </a:p>
          <a:p>
            <a:pPr algn="just"/>
            <a:r>
              <a:rPr lang="ru-RU" dirty="0" smtClean="0">
                <a:latin typeface="+mn-lt"/>
              </a:rPr>
              <a:t>После </a:t>
            </a:r>
            <a:r>
              <a:rPr lang="ru-RU" dirty="0">
                <a:latin typeface="+mn-lt"/>
              </a:rPr>
              <a:t>подведения итогов конкурса места распределились следующим образом: 1 место – Гагарина Юлия, 2 место – </a:t>
            </a:r>
            <a:r>
              <a:rPr lang="ru-RU" dirty="0" err="1">
                <a:latin typeface="+mn-lt"/>
              </a:rPr>
              <a:t>Ратаева</a:t>
            </a:r>
            <a:r>
              <a:rPr lang="ru-RU" dirty="0">
                <a:latin typeface="+mn-lt"/>
              </a:rPr>
              <a:t> Надежда, 3 место – </a:t>
            </a:r>
            <a:r>
              <a:rPr lang="ru-RU" dirty="0" err="1">
                <a:latin typeface="+mn-lt"/>
              </a:rPr>
              <a:t>Графкова</a:t>
            </a:r>
            <a:r>
              <a:rPr lang="ru-RU" dirty="0">
                <a:latin typeface="+mn-lt"/>
              </a:rPr>
              <a:t> Полина. Все участницы награждены индивидуальными призами.</a:t>
            </a:r>
          </a:p>
          <a:p>
            <a:pPr algn="just"/>
            <a:r>
              <a:rPr lang="ru-RU" dirty="0" err="1">
                <a:latin typeface="+mn-lt"/>
              </a:rPr>
              <a:t>Ратаева</a:t>
            </a:r>
            <a:r>
              <a:rPr lang="ru-RU" dirty="0">
                <a:latin typeface="+mn-lt"/>
              </a:rPr>
              <a:t> Надежда, гр. </a:t>
            </a:r>
            <a:r>
              <a:rPr lang="ru-RU" dirty="0" smtClean="0">
                <a:latin typeface="+mn-lt"/>
              </a:rPr>
              <a:t>ДО-11</a:t>
            </a:r>
          </a:p>
          <a:p>
            <a:pPr algn="just"/>
            <a:endParaRPr lang="ru-RU" dirty="0">
              <a:latin typeface="+mn-lt"/>
            </a:endParaRPr>
          </a:p>
          <a:p>
            <a:pPr algn="just"/>
            <a:endParaRPr lang="ru-RU" dirty="0" smtClean="0">
              <a:latin typeface="+mn-lt"/>
            </a:endParaRPr>
          </a:p>
          <a:p>
            <a:pPr algn="just"/>
            <a:endParaRPr lang="ru-RU" dirty="0">
              <a:latin typeface="+mn-lt"/>
            </a:endParaRPr>
          </a:p>
          <a:p>
            <a:pPr algn="just"/>
            <a:endParaRPr lang="ru-RU" dirty="0" smtClean="0">
              <a:latin typeface="+mn-lt"/>
            </a:endParaRPr>
          </a:p>
          <a:p>
            <a:pPr algn="just"/>
            <a:endParaRPr lang="ru-RU" dirty="0">
              <a:latin typeface="+mn-lt"/>
            </a:endParaRPr>
          </a:p>
          <a:p>
            <a:pPr algn="just"/>
            <a:endParaRPr lang="ru-RU" dirty="0" smtClean="0">
              <a:latin typeface="+mn-lt"/>
            </a:endParaRPr>
          </a:p>
          <a:p>
            <a:pPr algn="just"/>
            <a:endParaRPr lang="ru-RU" dirty="0" smtClean="0">
              <a:latin typeface="+mn-lt"/>
            </a:endParaRPr>
          </a:p>
          <a:p>
            <a:pPr algn="just"/>
            <a:endParaRPr lang="ru-RU" dirty="0" smtClean="0">
              <a:latin typeface="+mn-lt"/>
            </a:endParaRPr>
          </a:p>
          <a:p>
            <a:pPr algn="just"/>
            <a:r>
              <a:rPr lang="ru-RU" dirty="0">
                <a:latin typeface="+mn-lt"/>
              </a:rPr>
              <a:t>17 марта 2017 года в Районном Доме культуры состоялась ежегодная торжественная церемония «Премия года», посвященная подведению итогов работы за 2016 год предприятий и организаций всех форм собственности, расположенных на территории Пошехонского муниципального района</a:t>
            </a:r>
            <a:r>
              <a:rPr lang="ru-RU" dirty="0" smtClean="0">
                <a:latin typeface="+mn-lt"/>
              </a:rPr>
              <a:t>.</a:t>
            </a:r>
          </a:p>
          <a:p>
            <a:pPr algn="just"/>
            <a:r>
              <a:rPr lang="ru-RU" dirty="0" smtClean="0">
                <a:latin typeface="+mn-lt"/>
              </a:rPr>
              <a:t>Глава </a:t>
            </a:r>
            <a:r>
              <a:rPr lang="ru-RU" dirty="0">
                <a:latin typeface="+mn-lt"/>
              </a:rPr>
              <a:t>Администрации Пошехонского муниципального  района Николай Николаевич Белов в своем отчете подвел итоги работы за прошлый год и поблагодарил всех пошехонцев за труд на благо района.  В различных номинациях лауреатами «Премии года - 2016» стали 42 труженика. </a:t>
            </a:r>
            <a:r>
              <a:rPr lang="ru-RU" b="1" dirty="0">
                <a:latin typeface="+mn-lt"/>
              </a:rPr>
              <a:t> </a:t>
            </a:r>
            <a:r>
              <a:rPr lang="ru-RU" dirty="0">
                <a:latin typeface="+mn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2866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pp.userapi.com/c836738/v836738674/31a47/7pimhlA5iCQ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72" t="15866" r="12981"/>
          <a:stretch/>
        </p:blipFill>
        <p:spPr bwMode="auto">
          <a:xfrm>
            <a:off x="2867025" y="4143375"/>
            <a:ext cx="3990975" cy="50006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92696" y="395536"/>
            <a:ext cx="59046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+mn-lt"/>
              </a:rPr>
              <a:t>Главной премией «Человек года» удостоен  Председатель Ярославской областной Думы Михаил Васильевич Боровицкий, депутат по  избирательному округу №16.За высокие результаты в работе за 2016 год 20 человек награждены Грамотами Главы Администрации Пошехонского МР. По итогам комплексного зачета Спартакиады Пошехонского района кубки и призы победителей получили и спортсмены района. Среди поселений, предприятий и организаций победителем стала команда нашего колледжа. </a:t>
            </a:r>
            <a:r>
              <a:rPr lang="ru-RU" b="1" dirty="0">
                <a:latin typeface="+mn-lt"/>
              </a:rPr>
              <a:t>За добросовестный труд и достигнутые высокие результаты в работе за 2016 год награждена Почетной Грамотой Главы Администрации Пошехонского МР </a:t>
            </a:r>
            <a:r>
              <a:rPr lang="ru-RU" dirty="0">
                <a:latin typeface="+mn-lt"/>
              </a:rPr>
              <a:t>Новикова Елена Павловна и  Стародубцева Любовь Вадимовна</a:t>
            </a:r>
          </a:p>
          <a:p>
            <a:pPr algn="r"/>
            <a:r>
              <a:rPr lang="ru-RU" dirty="0" err="1">
                <a:latin typeface="+mn-lt"/>
              </a:rPr>
              <a:t>Кокоркина</a:t>
            </a:r>
            <a:r>
              <a:rPr lang="ru-RU" dirty="0">
                <a:latin typeface="+mn-lt"/>
              </a:rPr>
              <a:t> Мария, гр. ДО-11</a:t>
            </a:r>
          </a:p>
          <a:p>
            <a:pPr algn="just"/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100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0648" y="179512"/>
            <a:ext cx="6172200" cy="6034617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/>
              <a:t>22 марта 2017 года на базе  колледжа силами «Волонтеров Победы» был организован и проведен Всероссийский молодежный исторический </a:t>
            </a:r>
            <a:r>
              <a:rPr lang="ru-RU" sz="1800" dirty="0" err="1"/>
              <a:t>квест</a:t>
            </a:r>
            <a:r>
              <a:rPr lang="ru-RU" sz="1800" dirty="0"/>
              <a:t> «Заполярье».</a:t>
            </a:r>
            <a:br>
              <a:rPr lang="ru-RU" sz="1800" dirty="0"/>
            </a:br>
            <a:r>
              <a:rPr lang="ru-RU" sz="1800" dirty="0"/>
              <a:t>Мало кто знает об этой Северной войне. Кольский полуостров занимал значительное место в агрессивных планах гитлеровского командования. Основными стратегическими задачами противника на этом участке были захват города Мурманска с его незамерзающим портом, пунктов базирования Северного флота, а также выход на линию Кировской железной дороги, соединяющей </a:t>
            </a:r>
            <a:r>
              <a:rPr lang="ru-RU" sz="1800" dirty="0" smtClean="0"/>
              <a:t>Трем </a:t>
            </a:r>
            <a:r>
              <a:rPr lang="ru-RU" sz="1800" dirty="0"/>
              <a:t>командам  «Патриоты», «Защитники» и «Родина» были выданы приказы из Штаба о выполнении специальных задач. В спортзале было организовано 6 станций, на каждой из которой выполнялись задания различной сложности:</a:t>
            </a:r>
            <a:br>
              <a:rPr lang="ru-RU" sz="1800" dirty="0"/>
            </a:br>
            <a:r>
              <a:rPr lang="ru-RU" sz="1800" dirty="0"/>
              <a:t>«За оборону Советского Заполярья» - задание на знание основных наград и системы награждений, «Город - Герой» - расположение городов по 3-м группам: города – Герои, города воинской славы и города без военного статуса, «Наука в годы войны», «Навесная дорога», «Военная экономика» и «Первопроходцы» - освоение русского </a:t>
            </a:r>
            <a:r>
              <a:rPr lang="ru-RU" sz="1800" dirty="0" err="1" smtClean="0"/>
              <a:t>Севера.По</a:t>
            </a:r>
            <a:r>
              <a:rPr lang="ru-RU" sz="1800" dirty="0" smtClean="0"/>
              <a:t> </a:t>
            </a:r>
            <a:r>
              <a:rPr lang="ru-RU" sz="1800" dirty="0"/>
              <a:t>результатам этих испытаний победу одержала команда «Родина</a:t>
            </a:r>
            <a:r>
              <a:rPr lang="ru-RU" sz="1800" dirty="0" smtClean="0"/>
              <a:t>», 2-е </a:t>
            </a:r>
            <a:r>
              <a:rPr lang="ru-RU" sz="1800" dirty="0"/>
              <a:t>место «Защитники» и 3-е «Патриоты». Все команды получили памятные призы и дипломы. Хочется еще раз поблагодарить социальное агентство </a:t>
            </a:r>
            <a:r>
              <a:rPr lang="ru-RU" sz="1800" dirty="0" smtClean="0"/>
              <a:t>молодёжи </a:t>
            </a:r>
            <a:r>
              <a:rPr lang="ru-RU" sz="1800" dirty="0"/>
              <a:t>за активное </a:t>
            </a:r>
            <a:r>
              <a:rPr lang="ru-RU" sz="1800" dirty="0" smtClean="0"/>
              <a:t>сотрудничество.</a:t>
            </a:r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r>
              <a:rPr lang="ru-RU" sz="1800" dirty="0" smtClean="0"/>
              <a:t>Орлов </a:t>
            </a:r>
            <a:r>
              <a:rPr lang="ru-RU" sz="1800" dirty="0"/>
              <a:t>Н.А.</a:t>
            </a:r>
          </a:p>
        </p:txBody>
      </p:sp>
      <p:pic>
        <p:nvPicPr>
          <p:cNvPr id="4" name="Рисунок 3" descr="http://selhoztehn-posh.edu.yar.ru/data/images/415_w300_h20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984" y="7092280"/>
            <a:ext cx="3573016" cy="20238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4297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92696" y="467544"/>
            <a:ext cx="6165304" cy="867645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dirty="0" smtClean="0"/>
              <a:t>Главный редактор: Туркина Ирина Юрьевна</a:t>
            </a:r>
            <a:br>
              <a:rPr lang="ru-RU" sz="1800" dirty="0" smtClean="0"/>
            </a:br>
            <a:r>
              <a:rPr lang="ru-RU" sz="1800" dirty="0" smtClean="0"/>
              <a:t>Дизайнер – верстальщик : Гаркалов Андрей Анатольевич 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Тираж 200  экземпляров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Издательство - </a:t>
            </a:r>
            <a:r>
              <a:rPr lang="ru-RU" altLang="en-US" sz="1600" dirty="0">
                <a:effectLst/>
              </a:rPr>
              <a:t>Пошехонский аграрно-политехнический колледж</a:t>
            </a:r>
            <a:r>
              <a:rPr lang="ru-RU" sz="1800" dirty="0" smtClean="0"/>
              <a:t> ©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152850 Ярославская область,</a:t>
            </a:r>
            <a:br>
              <a:rPr lang="ru-RU" sz="1800" dirty="0" smtClean="0"/>
            </a:br>
            <a:r>
              <a:rPr lang="ru-RU" sz="1800" dirty="0" smtClean="0"/>
              <a:t>г. Пошехонье, ул. Советская, д.25</a:t>
            </a:r>
            <a:br>
              <a:rPr lang="ru-RU" sz="1800" dirty="0" smtClean="0"/>
            </a:br>
            <a:r>
              <a:rPr lang="ru-RU" sz="1800" dirty="0" smtClean="0"/>
              <a:t>тел. (факс) (8-48546 ) 2-12-07</a:t>
            </a:r>
            <a:br>
              <a:rPr lang="ru-RU" sz="1800" dirty="0" smtClean="0"/>
            </a:br>
            <a:r>
              <a:rPr lang="en-US" sz="1800" dirty="0" smtClean="0"/>
              <a:t>e-mail</a:t>
            </a:r>
            <a:r>
              <a:rPr lang="ru-RU" sz="1800" dirty="0" smtClean="0"/>
              <a:t>: </a:t>
            </a:r>
            <a:r>
              <a:rPr lang="en-US" sz="1800" dirty="0" smtClean="0">
                <a:hlinkClick r:id="rId3"/>
              </a:rPr>
              <a:t>pshk_dir@mail.ru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1800" dirty="0" smtClean="0"/>
              <a:t>сайт: </a:t>
            </a:r>
            <a:r>
              <a:rPr lang="en-US" sz="1800" dirty="0">
                <a:hlinkClick r:id="rId4"/>
              </a:rPr>
              <a:t>http://</a:t>
            </a:r>
            <a:r>
              <a:rPr lang="en-US" sz="1800" dirty="0" smtClean="0">
                <a:hlinkClick r:id="rId4"/>
              </a:rPr>
              <a:t>selhoztehn-posh.edu.yar.ru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группа в ВК: </a:t>
            </a:r>
            <a:r>
              <a:rPr lang="en-US" sz="1800" dirty="0" smtClean="0">
                <a:hlinkClick r:id="rId5"/>
              </a:rPr>
              <a:t>https</a:t>
            </a:r>
            <a:r>
              <a:rPr lang="en-US" sz="1800" dirty="0">
                <a:hlinkClick r:id="rId5"/>
              </a:rPr>
              <a:t>://</a:t>
            </a:r>
            <a:r>
              <a:rPr lang="en-US" sz="1800" dirty="0" smtClean="0">
                <a:hlinkClick r:id="rId5"/>
              </a:rPr>
              <a:t>vk.com/public55880230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altLang="en-US" sz="1800" dirty="0" smtClean="0">
                <a:effectLst/>
              </a:rPr>
              <a:t>Газета </a:t>
            </a:r>
            <a:r>
              <a:rPr lang="ru-RU" altLang="en-US" sz="1800" dirty="0">
                <a:effectLst/>
              </a:rPr>
              <a:t>очень надеется на плодотворное сотрудничество с каждым из вас и ждет интересных сообщений, стихотворений, прозаических произведений, фотографий, рисунков- всего того, что было бы интересно нам всем.</a:t>
            </a:r>
            <a:br>
              <a:rPr lang="ru-RU" altLang="en-US" sz="1800" dirty="0">
                <a:effectLst/>
              </a:rPr>
            </a:b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</TotalTime>
  <Words>240</Words>
  <Application>Microsoft Office PowerPoint</Application>
  <PresentationFormat>Экран (4:3)</PresentationFormat>
  <Paragraphs>43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1</vt:lpstr>
      <vt:lpstr>  Информационное издание    ПОЗИТИВ</vt:lpstr>
      <vt:lpstr>Спорт</vt:lpstr>
      <vt:lpstr>А ну- ка, воспитатели </vt:lpstr>
      <vt:lpstr>Презентация PowerPoint</vt:lpstr>
      <vt:lpstr>Презентация PowerPoint</vt:lpstr>
      <vt:lpstr>Презентация PowerPoint</vt:lpstr>
      <vt:lpstr>Главный редактор: Туркина Ирина Юрьевна Дизайнер – верстальщик : Гаркалов Андрей Анатольевич   Тираж 200  экземпляров  Издательство - Пошехонский аграрно-политехнический колледж ©     152850 Ярославская область, г. Пошехонье, ул. Советская, д.25 тел. (факс) (8-48546 ) 2-12-07 e-mail: pshk_dir@mail.ru сайт: http://selhoztehn-posh.edu.yar.ru группа в ВК: https://vk.com/public55880230                Газета очень надеется на плодотворное сотрудничество с каждым из вас и ждет интересных сообщений, стихотворений, прозаических произведений, фотографий, рисунков- всего того, что было бы интересно нам всем.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Entertainment          in Mathematics</dc:title>
  <dc:subject>Education PowerPoint Template</dc:subject>
  <dc:creator>Admin</dc:creator>
  <cp:keywords>Education PowerPoint Template</cp:keywords>
  <dc:description>Copyright © Wondershare Software Co., Ltd. All Rights Reserved.</dc:description>
  <cp:lastModifiedBy>User4</cp:lastModifiedBy>
  <cp:revision>84</cp:revision>
  <dcterms:created xsi:type="dcterms:W3CDTF">2010-02-18T18:31:57Z</dcterms:created>
  <dcterms:modified xsi:type="dcterms:W3CDTF">2017-05-26T07:50:15Z</dcterms:modified>
  <cp:category>Education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64440492-4C8B-11D1-8B70-080036B11A03}" pid="4">
    <vt:lpwstr>Wondershare Software</vt:lpwstr>
  </property>
</Properties>
</file>