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306" r:id="rId3"/>
    <p:sldId id="307" r:id="rId4"/>
    <p:sldId id="308" r:id="rId5"/>
    <p:sldId id="309" r:id="rId6"/>
    <p:sldId id="310" r:id="rId7"/>
    <p:sldId id="312" r:id="rId8"/>
    <p:sldId id="313" r:id="rId9"/>
    <p:sldId id="311" r:id="rId10"/>
    <p:sldId id="260" r:id="rId11"/>
  </p:sldIdLst>
  <p:sldSz cx="6858000" cy="9144000" type="screen4x3"/>
  <p:notesSz cx="7104063" cy="10234613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/>
        <a:cs typeface="宋体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/>
        <a:cs typeface="宋体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/>
        <a:cs typeface="宋体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/>
        <a:cs typeface="宋体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/>
        <a:cs typeface="宋体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/>
        <a:cs typeface="宋体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/>
        <a:cs typeface="宋体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/>
        <a:cs typeface="宋体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/>
        <a:cs typeface="宋体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B3721"/>
    <a:srgbClr val="A20000"/>
    <a:srgbClr val="860000"/>
    <a:srgbClr val="B8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9" autoAdjust="0"/>
    <p:restoredTop sz="94709" autoAdjust="0"/>
  </p:normalViewPr>
  <p:slideViewPr>
    <p:cSldViewPr>
      <p:cViewPr varScale="1">
        <p:scale>
          <a:sx n="88" d="100"/>
          <a:sy n="88" d="100"/>
        </p:scale>
        <p:origin x="-3114" y="-102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2763"/>
          </a:xfrm>
          <a:prstGeom prst="rect">
            <a:avLst/>
          </a:prstGeom>
        </p:spPr>
        <p:txBody>
          <a:bodyPr vert="horz" lIns="95518" tIns="47760" rIns="95518" bIns="47760" rtlCol="0"/>
          <a:lstStyle>
            <a:lvl1pPr algn="l">
              <a:defRPr sz="1300">
                <a:latin typeface="Arial" pitchFamily="34" charset="0"/>
                <a:ea typeface="宋体" pitchFamily="2" charset="-122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4024313" y="0"/>
            <a:ext cx="3078162" cy="512763"/>
          </a:xfrm>
          <a:prstGeom prst="rect">
            <a:avLst/>
          </a:prstGeom>
        </p:spPr>
        <p:txBody>
          <a:bodyPr vert="horz" lIns="95518" tIns="47760" rIns="95518" bIns="47760" rtlCol="0"/>
          <a:lstStyle>
            <a:lvl1pPr algn="r">
              <a:defRPr sz="1300" smtClean="0">
                <a:latin typeface="Arial" pitchFamily="34" charset="0"/>
                <a:ea typeface="宋体" pitchFamily="2" charset="-122"/>
                <a:cs typeface="+mn-cs"/>
              </a:defRPr>
            </a:lvl1pPr>
          </a:lstStyle>
          <a:p>
            <a:pPr>
              <a:defRPr/>
            </a:pPr>
            <a:fld id="{9145F2C4-B779-4106-9C42-55271F7BC51B}" type="datetimeFigureOut">
              <a:rPr lang="ru-RU"/>
              <a:pPr>
                <a:defRPr/>
              </a:pPr>
              <a:t>29.08.2018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720263"/>
            <a:ext cx="3078163" cy="512762"/>
          </a:xfrm>
          <a:prstGeom prst="rect">
            <a:avLst/>
          </a:prstGeom>
        </p:spPr>
        <p:txBody>
          <a:bodyPr vert="horz" lIns="95518" tIns="47760" rIns="95518" bIns="47760" rtlCol="0" anchor="b"/>
          <a:lstStyle>
            <a:lvl1pPr algn="l">
              <a:defRPr sz="1300">
                <a:latin typeface="Arial" pitchFamily="34" charset="0"/>
                <a:ea typeface="宋体" pitchFamily="2" charset="-122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4024313" y="9720263"/>
            <a:ext cx="3078162" cy="512762"/>
          </a:xfrm>
          <a:prstGeom prst="rect">
            <a:avLst/>
          </a:prstGeom>
        </p:spPr>
        <p:txBody>
          <a:bodyPr vert="horz" lIns="95518" tIns="47760" rIns="95518" bIns="47760" rtlCol="0" anchor="b"/>
          <a:lstStyle>
            <a:lvl1pPr algn="r">
              <a:defRPr sz="1300" smtClean="0">
                <a:latin typeface="Arial" pitchFamily="34" charset="0"/>
                <a:ea typeface="宋体" pitchFamily="2" charset="-122"/>
                <a:cs typeface="+mn-cs"/>
              </a:defRPr>
            </a:lvl1pPr>
          </a:lstStyle>
          <a:p>
            <a:pPr>
              <a:defRPr/>
            </a:pPr>
            <a:fld id="{227062B4-673A-43E0-8FCB-CDF86A4DBDC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27713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2763"/>
          </a:xfrm>
          <a:prstGeom prst="rect">
            <a:avLst/>
          </a:prstGeom>
        </p:spPr>
        <p:txBody>
          <a:bodyPr vert="horz" lIns="95518" tIns="47760" rIns="95518" bIns="47760" rtlCol="0"/>
          <a:lstStyle>
            <a:lvl1pPr algn="l">
              <a:defRPr sz="1300">
                <a:latin typeface="Arial" pitchFamily="34" charset="0"/>
                <a:ea typeface="宋体" pitchFamily="2" charset="-122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4024313" y="0"/>
            <a:ext cx="3078162" cy="512763"/>
          </a:xfrm>
          <a:prstGeom prst="rect">
            <a:avLst/>
          </a:prstGeom>
        </p:spPr>
        <p:txBody>
          <a:bodyPr vert="horz" lIns="95518" tIns="47760" rIns="95518" bIns="47760" rtlCol="0"/>
          <a:lstStyle>
            <a:lvl1pPr algn="r">
              <a:defRPr sz="1300" smtClean="0">
                <a:latin typeface="Arial" pitchFamily="34" charset="0"/>
                <a:ea typeface="宋体" pitchFamily="2" charset="-122"/>
                <a:cs typeface="+mn-cs"/>
              </a:defRPr>
            </a:lvl1pPr>
          </a:lstStyle>
          <a:p>
            <a:pPr>
              <a:defRPr/>
            </a:pPr>
            <a:fld id="{60660C65-F27C-48CB-AB3A-9C621AFF79D4}" type="datetimeFigureOut">
              <a:rPr lang="ru-RU"/>
              <a:pPr>
                <a:defRPr/>
              </a:pPr>
              <a:t>29.08.2018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112963" y="768350"/>
            <a:ext cx="2878137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18" tIns="47760" rIns="95518" bIns="4776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709613" y="4860925"/>
            <a:ext cx="5684837" cy="4605338"/>
          </a:xfrm>
          <a:prstGeom prst="rect">
            <a:avLst/>
          </a:prstGeom>
        </p:spPr>
        <p:txBody>
          <a:bodyPr vert="horz" lIns="95518" tIns="47760" rIns="95518" bIns="4776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720263"/>
            <a:ext cx="3078163" cy="512762"/>
          </a:xfrm>
          <a:prstGeom prst="rect">
            <a:avLst/>
          </a:prstGeom>
        </p:spPr>
        <p:txBody>
          <a:bodyPr vert="horz" lIns="95518" tIns="47760" rIns="95518" bIns="47760" rtlCol="0" anchor="b"/>
          <a:lstStyle>
            <a:lvl1pPr algn="l">
              <a:defRPr sz="1300">
                <a:latin typeface="Arial" pitchFamily="34" charset="0"/>
                <a:ea typeface="宋体" pitchFamily="2" charset="-122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4024313" y="9720263"/>
            <a:ext cx="3078162" cy="512762"/>
          </a:xfrm>
          <a:prstGeom prst="rect">
            <a:avLst/>
          </a:prstGeom>
        </p:spPr>
        <p:txBody>
          <a:bodyPr vert="horz" lIns="95518" tIns="47760" rIns="95518" bIns="47760" rtlCol="0" anchor="b"/>
          <a:lstStyle>
            <a:lvl1pPr algn="r">
              <a:defRPr sz="1300" smtClean="0">
                <a:latin typeface="Arial" pitchFamily="34" charset="0"/>
                <a:ea typeface="宋体" pitchFamily="2" charset="-122"/>
                <a:cs typeface="+mn-cs"/>
              </a:defRPr>
            </a:lvl1pPr>
          </a:lstStyle>
          <a:p>
            <a:pPr>
              <a:defRPr/>
            </a:pPr>
            <a:fld id="{F1A92C91-EAF1-495C-AAD9-23921A3532B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39898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宋体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宋体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宋体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宋体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宋体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>
              <a:ea typeface="宋体"/>
            </a:endParaRPr>
          </a:p>
        </p:txBody>
      </p:sp>
      <p:sp>
        <p:nvSpPr>
          <p:cNvPr id="7171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CB541E8-535F-4339-9558-56BC95BD6D8F}" type="slidenum">
              <a:rPr lang="ru-RU">
                <a:latin typeface="Arial" charset="0"/>
                <a:ea typeface="宋体"/>
                <a:cs typeface="宋体"/>
              </a:rPr>
              <a:pPr/>
              <a:t>1</a:t>
            </a:fld>
            <a:endParaRPr lang="ru-RU">
              <a:latin typeface="Arial" charset="0"/>
              <a:ea typeface="宋体"/>
              <a:cs typeface="宋体"/>
            </a:endParaRPr>
          </a:p>
        </p:txBody>
      </p:sp>
    </p:spTree>
    <p:extLst>
      <p:ext uri="{BB962C8B-B14F-4D97-AF65-F5344CB8AC3E}">
        <p14:creationId xmlns:p14="http://schemas.microsoft.com/office/powerpoint/2010/main" val="35204871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>
              <a:ea typeface="宋体"/>
            </a:endParaRPr>
          </a:p>
        </p:txBody>
      </p:sp>
      <p:sp>
        <p:nvSpPr>
          <p:cNvPr id="23555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3E26071-F7F3-425F-BB12-BA2EA72F9126}" type="slidenum">
              <a:rPr lang="ru-RU">
                <a:latin typeface="Arial" charset="0"/>
                <a:ea typeface="宋体"/>
                <a:cs typeface="宋体"/>
              </a:rPr>
              <a:pPr/>
              <a:t>10</a:t>
            </a:fld>
            <a:endParaRPr lang="ru-RU">
              <a:latin typeface="Arial" charset="0"/>
              <a:ea typeface="宋体"/>
              <a:cs typeface="宋体"/>
            </a:endParaRPr>
          </a:p>
        </p:txBody>
      </p:sp>
    </p:spTree>
    <p:extLst>
      <p:ext uri="{BB962C8B-B14F-4D97-AF65-F5344CB8AC3E}">
        <p14:creationId xmlns:p14="http://schemas.microsoft.com/office/powerpoint/2010/main" val="14521407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6"/>
          <p:cNvSpPr/>
          <p:nvPr userDrawn="1"/>
        </p:nvSpPr>
        <p:spPr>
          <a:xfrm>
            <a:off x="4194175" y="8650288"/>
            <a:ext cx="3551238" cy="369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  <a:ea typeface="+mn-ea"/>
                <a:cs typeface="+mn-cs"/>
              </a:rPr>
              <a:t>Copyright © </a:t>
            </a:r>
            <a:r>
              <a:rPr lang="en-US" dirty="0" err="1">
                <a:latin typeface="+mn-lt"/>
                <a:ea typeface="+mn-ea"/>
                <a:cs typeface="+mn-cs"/>
              </a:rPr>
              <a:t>Wondershare</a:t>
            </a:r>
            <a:r>
              <a:rPr lang="en-US" dirty="0">
                <a:latin typeface="+mn-lt"/>
                <a:ea typeface="+mn-ea"/>
                <a:cs typeface="+mn-cs"/>
              </a:rPr>
              <a:t> Software</a:t>
            </a:r>
            <a:endParaRPr lang="zh-CN" altLang="en-US" dirty="0">
              <a:latin typeface="+mn-lt"/>
              <a:ea typeface="+mn-ea"/>
              <a:cs typeface="+mn-cs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267869" y="2840567"/>
            <a:ext cx="5829300" cy="1636183"/>
          </a:xfrm>
          <a:noFill/>
        </p:spPr>
        <p:txBody>
          <a:bodyPr/>
          <a:lstStyle>
            <a:lvl1pPr algn="l">
              <a:defRPr sz="5000" b="1" cap="none" spc="0" baseline="0">
                <a:ln w="9000" cmpd="sng">
                  <a:noFill/>
                  <a:prstDash val="solid"/>
                </a:ln>
                <a:gradFill>
                  <a:gsLst>
                    <a:gs pos="0">
                      <a:srgbClr val="C00000"/>
                    </a:gs>
                    <a:gs pos="43000">
                      <a:srgbClr val="A20000"/>
                    </a:gs>
                    <a:gs pos="100000">
                      <a:srgbClr val="860000"/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289280" y="4476749"/>
            <a:ext cx="4800600" cy="857256"/>
          </a:xfrm>
        </p:spPr>
        <p:txBody>
          <a:bodyPr rtlCol="0" anchor="ctr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lang="zh-CN" altLang="en-US" sz="2400" b="0" kern="1200" cap="none" spc="0" dirty="0">
                <a:ln>
                  <a:noFill/>
                </a:ln>
                <a:solidFill>
                  <a:srgbClr val="3B3721"/>
                </a:solidFill>
                <a:effectLst/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microsoft.com/office/2007/relationships/hdphoto" Target="../media/hdphoto1.wdp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25000"/>
                    </a14:imgEffect>
                    <a14:imgEffect>
                      <a14:colorTemperature colorTemp="7200"/>
                    </a14:imgEffect>
                    <a14:imgEffect>
                      <a14:saturation sat="200000"/>
                    </a14:imgEffect>
                    <a14:imgEffect>
                      <a14:brightnessContrast contrast="-2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342900" y="366713"/>
            <a:ext cx="6172200" cy="1062037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zh-CN" altLang="en-US" dirty="0"/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342900" y="1714500"/>
            <a:ext cx="6172200" cy="603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zh-CN" smtClean="0"/>
              <a:t>Образец текста</a:t>
            </a:r>
          </a:p>
          <a:p>
            <a:pPr lvl="1"/>
            <a:r>
              <a:rPr lang="ru-RU" altLang="zh-CN" smtClean="0"/>
              <a:t>Второй уровень</a:t>
            </a:r>
          </a:p>
          <a:p>
            <a:pPr lvl="2"/>
            <a:r>
              <a:rPr lang="ru-RU" altLang="zh-CN" smtClean="0"/>
              <a:t>Третий уровень</a:t>
            </a:r>
          </a:p>
          <a:p>
            <a:pPr lvl="3"/>
            <a:r>
              <a:rPr lang="ru-RU" altLang="zh-CN" smtClean="0"/>
              <a:t>Четвертый уровень</a:t>
            </a:r>
          </a:p>
          <a:p>
            <a:pPr lvl="4"/>
            <a:r>
              <a:rPr lang="ru-RU" altLang="zh-CN" smtClean="0"/>
              <a:t>Пятый уровень</a:t>
            </a:r>
            <a:endParaRPr lang="en-US" altLang="zh-CN" smtClean="0"/>
          </a:p>
        </p:txBody>
      </p:sp>
      <p:sp>
        <p:nvSpPr>
          <p:cNvPr id="7" name="矩形 6"/>
          <p:cNvSpPr/>
          <p:nvPr/>
        </p:nvSpPr>
        <p:spPr>
          <a:xfrm>
            <a:off x="4194175" y="8650288"/>
            <a:ext cx="3551238" cy="369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  <a:ea typeface="+mn-ea"/>
                <a:cs typeface="+mn-cs"/>
              </a:rPr>
              <a:t>Copyright © </a:t>
            </a:r>
            <a:r>
              <a:rPr lang="en-US" dirty="0" err="1">
                <a:latin typeface="+mn-lt"/>
                <a:ea typeface="+mn-ea"/>
                <a:cs typeface="+mn-cs"/>
              </a:rPr>
              <a:t>Wondershare</a:t>
            </a:r>
            <a:r>
              <a:rPr lang="en-US" dirty="0">
                <a:latin typeface="+mn-lt"/>
                <a:ea typeface="+mn-ea"/>
                <a:cs typeface="+mn-cs"/>
              </a:rPr>
              <a:t> Software</a:t>
            </a:r>
            <a:endParaRPr lang="zh-CN" altLang="en-US" dirty="0">
              <a:latin typeface="+mn-lt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0" r:id="rId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lang="zh-CN" altLang="en-US" sz="3200" b="1" kern="1200" dirty="0">
          <a:ln w="9000" cmpd="sng">
            <a:noFill/>
            <a:prstDash val="solid"/>
          </a:ln>
          <a:gradFill>
            <a:gsLst>
              <a:gs pos="0">
                <a:srgbClr val="C00000"/>
              </a:gs>
              <a:gs pos="43000">
                <a:srgbClr val="A20000"/>
              </a:gs>
              <a:gs pos="100000">
                <a:srgbClr val="860000"/>
              </a:gs>
            </a:gsLst>
            <a:lin ang="5400000"/>
          </a:gradFill>
          <a:effectLst>
            <a:reflection blurRad="12700" stA="28000" endPos="45000" dist="1000" dir="5400000" sy="-100000" algn="bl" rotWithShape="0"/>
          </a:effectLst>
          <a:latin typeface="+mj-lt"/>
          <a:ea typeface="+mj-ea"/>
          <a:cs typeface="宋体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Calibri" pitchFamily="34" charset="0"/>
          <a:ea typeface="宋体" charset="-122"/>
          <a:cs typeface="宋体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Calibri" pitchFamily="34" charset="0"/>
          <a:ea typeface="宋体" charset="-122"/>
          <a:cs typeface="宋体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Calibri" pitchFamily="34" charset="0"/>
          <a:ea typeface="宋体" charset="-122"/>
          <a:cs typeface="宋体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Calibri" pitchFamily="34" charset="0"/>
          <a:ea typeface="宋体" charset="-122"/>
          <a:cs typeface="宋体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Calibri" pitchFamily="34" charset="0"/>
          <a:ea typeface="宋体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Calibri" pitchFamily="34" charset="0"/>
          <a:ea typeface="宋体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Calibri" pitchFamily="34" charset="0"/>
          <a:ea typeface="宋体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Calibri" pitchFamily="34" charset="0"/>
          <a:ea typeface="宋体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宋体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+mn-lt"/>
          <a:ea typeface="+mn-ea"/>
          <a:cs typeface="宋体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宋体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chemeClr val="tx1"/>
          </a:solidFill>
          <a:latin typeface="+mn-lt"/>
          <a:ea typeface="+mn-ea"/>
          <a:cs typeface="宋体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400" kern="1200">
          <a:solidFill>
            <a:schemeClr val="tx1"/>
          </a:solidFill>
          <a:latin typeface="+mn-lt"/>
          <a:ea typeface="+mn-ea"/>
          <a:cs typeface="宋体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pshk_dir@mail.ru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vk.com/public55880230" TargetMode="External"/><Relationship Id="rId4" Type="http://schemas.openxmlformats.org/officeDocument/2006/relationships/hyperlink" Target="http://selhoztehn-posh.edu.yar.ru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3452" y="251520"/>
            <a:ext cx="6844547" cy="4392488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>
                <a:cs typeface="+mj-cs"/>
              </a:rPr>
              <a:t/>
            </a:r>
            <a:br>
              <a:rPr lang="ru-RU" dirty="0" smtClean="0">
                <a:cs typeface="+mj-cs"/>
              </a:rPr>
            </a:br>
            <a:r>
              <a:rPr lang="ru-RU" i="1" dirty="0" smtClean="0">
                <a:cs typeface="+mj-cs"/>
              </a:rPr>
              <a:t/>
            </a:r>
            <a:br>
              <a:rPr lang="ru-RU" i="1" dirty="0" smtClean="0">
                <a:cs typeface="+mj-cs"/>
              </a:rPr>
            </a:br>
            <a:r>
              <a:rPr lang="ru-RU" sz="4000" dirty="0" smtClean="0">
                <a:cs typeface="+mj-cs"/>
              </a:rPr>
              <a:t>Информационное</a:t>
            </a:r>
            <a:br>
              <a:rPr lang="ru-RU" sz="4000" dirty="0" smtClean="0">
                <a:cs typeface="+mj-cs"/>
              </a:rPr>
            </a:br>
            <a:r>
              <a:rPr lang="ru-RU" sz="4000" dirty="0" smtClean="0">
                <a:cs typeface="+mj-cs"/>
              </a:rPr>
              <a:t>издание </a:t>
            </a:r>
            <a:br>
              <a:rPr lang="ru-RU" sz="4000" dirty="0" smtClean="0">
                <a:cs typeface="+mj-cs"/>
              </a:rPr>
            </a:br>
            <a:r>
              <a:rPr lang="ru-RU" sz="4000" dirty="0" smtClean="0">
                <a:cs typeface="+mj-cs"/>
              </a:rPr>
              <a:t/>
            </a:r>
            <a:br>
              <a:rPr lang="ru-RU" sz="4000" dirty="0" smtClean="0">
                <a:cs typeface="+mj-cs"/>
              </a:rPr>
            </a:br>
            <a:r>
              <a:rPr lang="ru-RU" sz="4000" i="1" dirty="0" smtClean="0">
                <a:cs typeface="+mj-cs"/>
              </a:rPr>
              <a:t> ПОЗИТИВ</a:t>
            </a:r>
            <a:endParaRPr sz="4000" dirty="0">
              <a:cs typeface="+mj-cs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18306" y="7956376"/>
            <a:ext cx="5329237" cy="857250"/>
          </a:xfrm>
        </p:spPr>
        <p:txBody>
          <a:bodyPr/>
          <a:lstStyle/>
          <a:p>
            <a:pPr algn="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Выпуск №30. Март 2018 г.</a:t>
            </a:r>
            <a:endParaRPr dirty="0"/>
          </a:p>
        </p:txBody>
      </p:sp>
      <p:sp>
        <p:nvSpPr>
          <p:cNvPr id="6147" name="副标题 2"/>
          <p:cNvSpPr txBox="1">
            <a:spLocks/>
          </p:cNvSpPr>
          <p:nvPr/>
        </p:nvSpPr>
        <p:spPr bwMode="auto">
          <a:xfrm>
            <a:off x="44450" y="5580063"/>
            <a:ext cx="3671888" cy="172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buFont typeface="Arial" charset="0"/>
              <a:buNone/>
            </a:pPr>
            <a:r>
              <a:rPr lang="ru-RU" altLang="en-US" sz="2400">
                <a:solidFill>
                  <a:srgbClr val="3B3721"/>
                </a:solidFill>
                <a:latin typeface="Calibri" pitchFamily="34" charset="0"/>
              </a:rPr>
              <a:t>Пошехонский</a:t>
            </a:r>
          </a:p>
          <a:p>
            <a:pPr algn="ctr">
              <a:buFont typeface="Arial" charset="0"/>
              <a:buNone/>
            </a:pPr>
            <a:r>
              <a:rPr lang="ru-RU" altLang="en-US" sz="2400">
                <a:solidFill>
                  <a:srgbClr val="3B3721"/>
                </a:solidFill>
                <a:latin typeface="Calibri" pitchFamily="34" charset="0"/>
              </a:rPr>
              <a:t>Аграрно-политехнический колледж</a:t>
            </a:r>
          </a:p>
          <a:p>
            <a:pPr algn="ctr">
              <a:buFont typeface="Arial" charset="0"/>
              <a:buNone/>
            </a:pPr>
            <a:endParaRPr lang="ru-RU" altLang="en-US" sz="2800">
              <a:solidFill>
                <a:srgbClr val="3B3721"/>
              </a:solidFill>
              <a:latin typeface="Calibri" pitchFamily="34" charset="0"/>
            </a:endParaRPr>
          </a:p>
        </p:txBody>
      </p:sp>
      <p:pic>
        <p:nvPicPr>
          <p:cNvPr id="6148" name="Рисунок 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44813" y="206375"/>
            <a:ext cx="1420812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ctrTitle"/>
          </p:nvPr>
        </p:nvSpPr>
        <p:spPr>
          <a:xfrm>
            <a:off x="332656" y="395536"/>
            <a:ext cx="6165304" cy="828092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1800" dirty="0" smtClean="0">
                <a:cs typeface="+mj-cs"/>
              </a:rPr>
              <a:t>Главный редактор: Туркина Ирина Юрьевна</a:t>
            </a:r>
            <a:br>
              <a:rPr lang="ru-RU" sz="1800" dirty="0" smtClean="0">
                <a:cs typeface="+mj-cs"/>
              </a:rPr>
            </a:br>
            <a:r>
              <a:rPr lang="ru-RU" sz="1800" dirty="0" smtClean="0">
                <a:cs typeface="+mj-cs"/>
              </a:rPr>
              <a:t>Дизайнер – верстальщик : Гаркалов Андрей Анатольевич </a:t>
            </a:r>
            <a:br>
              <a:rPr lang="ru-RU" sz="1800" dirty="0" smtClean="0">
                <a:cs typeface="+mj-cs"/>
              </a:rPr>
            </a:br>
            <a:r>
              <a:rPr lang="ru-RU" sz="1800" dirty="0">
                <a:cs typeface="+mj-cs"/>
              </a:rPr>
              <a:t/>
            </a:r>
            <a:br>
              <a:rPr lang="ru-RU" sz="1800" dirty="0">
                <a:cs typeface="+mj-cs"/>
              </a:rPr>
            </a:br>
            <a:r>
              <a:rPr lang="ru-RU" sz="1800" dirty="0" smtClean="0">
                <a:cs typeface="+mj-cs"/>
              </a:rPr>
              <a:t>Тираж 200  экземпляров</a:t>
            </a:r>
            <a:br>
              <a:rPr lang="ru-RU" sz="1800" dirty="0" smtClean="0">
                <a:cs typeface="+mj-cs"/>
              </a:rPr>
            </a:br>
            <a:r>
              <a:rPr lang="ru-RU" sz="1800" dirty="0">
                <a:cs typeface="+mj-cs"/>
              </a:rPr>
              <a:t/>
            </a:r>
            <a:br>
              <a:rPr lang="ru-RU" sz="1800" dirty="0">
                <a:cs typeface="+mj-cs"/>
              </a:rPr>
            </a:br>
            <a:r>
              <a:rPr lang="ru-RU" sz="1800" dirty="0" smtClean="0">
                <a:cs typeface="+mj-cs"/>
              </a:rPr>
              <a:t>Издательство - </a:t>
            </a:r>
            <a:r>
              <a:rPr lang="ru-RU" sz="1600" dirty="0">
                <a:effectLst/>
                <a:cs typeface="+mj-cs"/>
              </a:rPr>
              <a:t>Пошехонский аграрно-политехнический колледж</a:t>
            </a:r>
            <a:r>
              <a:rPr lang="ru-RU" sz="1800" dirty="0" smtClean="0">
                <a:cs typeface="+mj-cs"/>
              </a:rPr>
              <a:t> ©</a:t>
            </a:r>
            <a:br>
              <a:rPr lang="ru-RU" sz="1800" dirty="0" smtClean="0">
                <a:cs typeface="+mj-cs"/>
              </a:rPr>
            </a:br>
            <a:r>
              <a:rPr lang="ru-RU" sz="1800" dirty="0">
                <a:cs typeface="+mj-cs"/>
              </a:rPr>
              <a:t/>
            </a:r>
            <a:br>
              <a:rPr lang="ru-RU" sz="1800" dirty="0">
                <a:cs typeface="+mj-cs"/>
              </a:rPr>
            </a:br>
            <a:r>
              <a:rPr lang="ru-RU" sz="1800" dirty="0" smtClean="0">
                <a:cs typeface="+mj-cs"/>
              </a:rPr>
              <a:t/>
            </a:r>
            <a:br>
              <a:rPr lang="ru-RU" sz="1800" dirty="0" smtClean="0">
                <a:cs typeface="+mj-cs"/>
              </a:rPr>
            </a:br>
            <a:r>
              <a:rPr lang="ru-RU" sz="1800" dirty="0">
                <a:cs typeface="+mj-cs"/>
              </a:rPr>
              <a:t/>
            </a:r>
            <a:br>
              <a:rPr lang="ru-RU" sz="1800" dirty="0">
                <a:cs typeface="+mj-cs"/>
              </a:rPr>
            </a:br>
            <a:r>
              <a:rPr lang="ru-RU" sz="1800" dirty="0" smtClean="0">
                <a:cs typeface="+mj-cs"/>
              </a:rPr>
              <a:t/>
            </a:r>
            <a:br>
              <a:rPr lang="ru-RU" sz="1800" dirty="0" smtClean="0">
                <a:cs typeface="+mj-cs"/>
              </a:rPr>
            </a:br>
            <a:r>
              <a:rPr lang="ru-RU" sz="1800" dirty="0" smtClean="0">
                <a:cs typeface="+mj-cs"/>
              </a:rPr>
              <a:t>152850 Ярославская область,</a:t>
            </a:r>
            <a:br>
              <a:rPr lang="ru-RU" sz="1800" dirty="0" smtClean="0">
                <a:cs typeface="+mj-cs"/>
              </a:rPr>
            </a:br>
            <a:r>
              <a:rPr lang="ru-RU" sz="1800" dirty="0" smtClean="0">
                <a:cs typeface="+mj-cs"/>
              </a:rPr>
              <a:t>г. Пошехонье, ул. Советская, д.25</a:t>
            </a:r>
            <a:br>
              <a:rPr lang="ru-RU" sz="1800" dirty="0" smtClean="0">
                <a:cs typeface="+mj-cs"/>
              </a:rPr>
            </a:br>
            <a:r>
              <a:rPr lang="ru-RU" sz="1800" dirty="0" smtClean="0">
                <a:cs typeface="+mj-cs"/>
              </a:rPr>
              <a:t>тел. (факс) (8-48546 ) 2-12-07</a:t>
            </a:r>
            <a:br>
              <a:rPr lang="ru-RU" sz="1800" dirty="0" smtClean="0">
                <a:cs typeface="+mj-cs"/>
              </a:rPr>
            </a:br>
            <a:r>
              <a:rPr lang="en-US" sz="1800" dirty="0" smtClean="0">
                <a:cs typeface="+mj-cs"/>
              </a:rPr>
              <a:t>e-mail</a:t>
            </a:r>
            <a:r>
              <a:rPr lang="ru-RU" sz="1800" dirty="0" smtClean="0">
                <a:cs typeface="+mj-cs"/>
              </a:rPr>
              <a:t>: </a:t>
            </a:r>
            <a:r>
              <a:rPr lang="en-US" sz="1800" dirty="0" smtClean="0">
                <a:cs typeface="+mj-cs"/>
                <a:hlinkClick r:id="rId3"/>
              </a:rPr>
              <a:t>pshk_dir@mail.ru</a:t>
            </a:r>
            <a:r>
              <a:rPr lang="en-US" sz="1800" dirty="0" smtClean="0">
                <a:cs typeface="+mj-cs"/>
              </a:rPr>
              <a:t/>
            </a:r>
            <a:br>
              <a:rPr lang="en-US" sz="1800" dirty="0" smtClean="0">
                <a:cs typeface="+mj-cs"/>
              </a:rPr>
            </a:br>
            <a:r>
              <a:rPr lang="ru-RU" sz="1800" dirty="0" smtClean="0">
                <a:cs typeface="+mj-cs"/>
              </a:rPr>
              <a:t>сайт: </a:t>
            </a:r>
            <a:r>
              <a:rPr lang="en-US" sz="1800" dirty="0">
                <a:cs typeface="+mj-cs"/>
                <a:hlinkClick r:id="rId4"/>
              </a:rPr>
              <a:t>http://</a:t>
            </a:r>
            <a:r>
              <a:rPr lang="en-US" sz="1800" dirty="0" smtClean="0">
                <a:cs typeface="+mj-cs"/>
                <a:hlinkClick r:id="rId4"/>
              </a:rPr>
              <a:t>selhoztehn-posh.edu.yar.ru</a:t>
            </a:r>
            <a:r>
              <a:rPr lang="ru-RU" sz="1800" dirty="0" smtClean="0">
                <a:cs typeface="+mj-cs"/>
              </a:rPr>
              <a:t/>
            </a:r>
            <a:br>
              <a:rPr lang="ru-RU" sz="1800" dirty="0" smtClean="0">
                <a:cs typeface="+mj-cs"/>
              </a:rPr>
            </a:br>
            <a:r>
              <a:rPr lang="ru-RU" sz="1800" dirty="0" smtClean="0">
                <a:cs typeface="+mj-cs"/>
              </a:rPr>
              <a:t>группа в ВК: </a:t>
            </a:r>
            <a:r>
              <a:rPr lang="en-US" sz="1800" dirty="0" smtClean="0">
                <a:cs typeface="+mj-cs"/>
                <a:hlinkClick r:id="rId5"/>
              </a:rPr>
              <a:t>https</a:t>
            </a:r>
            <a:r>
              <a:rPr lang="en-US" sz="1800" dirty="0">
                <a:cs typeface="+mj-cs"/>
                <a:hlinkClick r:id="rId5"/>
              </a:rPr>
              <a:t>://</a:t>
            </a:r>
            <a:r>
              <a:rPr lang="en-US" sz="1800" dirty="0" smtClean="0">
                <a:cs typeface="+mj-cs"/>
                <a:hlinkClick r:id="rId5"/>
              </a:rPr>
              <a:t>vk.com/public55880230</a:t>
            </a:r>
            <a:r>
              <a:rPr lang="ru-RU" sz="1800" dirty="0" smtClean="0">
                <a:cs typeface="+mj-cs"/>
              </a:rPr>
              <a:t/>
            </a:r>
            <a:br>
              <a:rPr lang="ru-RU" sz="1800" dirty="0" smtClean="0">
                <a:cs typeface="+mj-cs"/>
              </a:rPr>
            </a:br>
            <a:r>
              <a:rPr lang="ru-RU" sz="1800" dirty="0">
                <a:cs typeface="+mj-cs"/>
              </a:rPr>
              <a:t/>
            </a:r>
            <a:br>
              <a:rPr lang="ru-RU" sz="1800" dirty="0">
                <a:cs typeface="+mj-cs"/>
              </a:rPr>
            </a:br>
            <a:r>
              <a:rPr lang="ru-RU" sz="1800" dirty="0" smtClean="0">
                <a:cs typeface="+mj-cs"/>
              </a:rPr>
              <a:t/>
            </a:r>
            <a:br>
              <a:rPr lang="ru-RU" sz="1800" dirty="0" smtClean="0">
                <a:cs typeface="+mj-cs"/>
              </a:rPr>
            </a:br>
            <a:r>
              <a:rPr lang="ru-RU" sz="1800" dirty="0">
                <a:cs typeface="+mj-cs"/>
              </a:rPr>
              <a:t/>
            </a:r>
            <a:br>
              <a:rPr lang="ru-RU" sz="1800" dirty="0">
                <a:cs typeface="+mj-cs"/>
              </a:rPr>
            </a:br>
            <a:r>
              <a:rPr lang="ru-RU" sz="1800" dirty="0" smtClean="0">
                <a:cs typeface="+mj-cs"/>
              </a:rPr>
              <a:t/>
            </a:r>
            <a:br>
              <a:rPr lang="ru-RU" sz="1800" dirty="0" smtClean="0">
                <a:cs typeface="+mj-cs"/>
              </a:rPr>
            </a:br>
            <a:r>
              <a:rPr lang="ru-RU" sz="1800" dirty="0">
                <a:cs typeface="+mj-cs"/>
              </a:rPr>
              <a:t/>
            </a:r>
            <a:br>
              <a:rPr lang="ru-RU" sz="1800" dirty="0">
                <a:cs typeface="+mj-cs"/>
              </a:rPr>
            </a:br>
            <a:r>
              <a:rPr lang="ru-RU" sz="1800" dirty="0" smtClean="0">
                <a:cs typeface="+mj-cs"/>
              </a:rPr>
              <a:t/>
            </a:r>
            <a:br>
              <a:rPr lang="ru-RU" sz="1800" dirty="0" smtClean="0">
                <a:cs typeface="+mj-cs"/>
              </a:rPr>
            </a:br>
            <a:r>
              <a:rPr lang="ru-RU" sz="1800" dirty="0" smtClean="0">
                <a:cs typeface="+mj-cs"/>
              </a:rPr>
              <a:t/>
            </a:r>
            <a:br>
              <a:rPr lang="ru-RU" sz="1800" dirty="0" smtClean="0">
                <a:cs typeface="+mj-cs"/>
              </a:rPr>
            </a:br>
            <a:r>
              <a:rPr lang="ru-RU" sz="1800" dirty="0">
                <a:cs typeface="+mj-cs"/>
              </a:rPr>
              <a:t/>
            </a:r>
            <a:br>
              <a:rPr lang="ru-RU" sz="1800" dirty="0">
                <a:cs typeface="+mj-cs"/>
              </a:rPr>
            </a:br>
            <a:r>
              <a:rPr lang="ru-RU" sz="1800" dirty="0" smtClean="0">
                <a:cs typeface="+mj-cs"/>
              </a:rPr>
              <a:t/>
            </a:r>
            <a:br>
              <a:rPr lang="ru-RU" sz="1800" dirty="0" smtClean="0">
                <a:cs typeface="+mj-cs"/>
              </a:rPr>
            </a:br>
            <a:r>
              <a:rPr lang="ru-RU" sz="1800" dirty="0" smtClean="0">
                <a:effectLst/>
                <a:cs typeface="+mj-cs"/>
              </a:rPr>
              <a:t>Газета </a:t>
            </a:r>
            <a:r>
              <a:rPr lang="ru-RU" sz="1800" dirty="0">
                <a:effectLst/>
                <a:cs typeface="+mj-cs"/>
              </a:rPr>
              <a:t>очень надеется на плодотворное сотрудничество с каждым из вас и ждет интересных сообщений, стихотворений, прозаических произведений, фотографий, рисунков- всего того, что было бы интересно нам всем.</a:t>
            </a:r>
            <a:br>
              <a:rPr lang="ru-RU" sz="1800" dirty="0">
                <a:effectLst/>
                <a:cs typeface="+mj-cs"/>
              </a:rPr>
            </a:br>
            <a:endParaRPr sz="2000" dirty="0"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«8 Марта»</a:t>
            </a:r>
            <a:endParaRPr lang="ru-RU" dirty="0"/>
          </a:p>
        </p:txBody>
      </p:sp>
      <p:pic>
        <p:nvPicPr>
          <p:cNvPr id="4" name="Объект 3" descr="Картинка с 8 марта с цветами тюльпанами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187624"/>
            <a:ext cx="6096000" cy="3429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Прямоугольник 4"/>
          <p:cNvSpPr/>
          <p:nvPr/>
        </p:nvSpPr>
        <p:spPr>
          <a:xfrm>
            <a:off x="381000" y="5437535"/>
            <a:ext cx="6134100" cy="13365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1600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В этот волшебный день хотим поздравить всех девушек и женщин нашего колледжа! Хотим от всего сердца пожелать оставаться им красивыми и привлекательными!</a:t>
            </a:r>
            <a:endParaRPr lang="ru-RU" sz="16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>
              <a:lnSpc>
                <a:spcPct val="115000"/>
              </a:lnSpc>
              <a:spcAft>
                <a:spcPts val="1000"/>
              </a:spcAft>
            </a:pPr>
            <a:r>
              <a:rPr lang="ru-RU" sz="1600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Студенты группы О-11</a:t>
            </a:r>
            <a:endParaRPr lang="ru-RU" sz="16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78354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«Литература»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sz="1600" dirty="0" smtClean="0"/>
              <a:t>	Темой </a:t>
            </a:r>
            <a:r>
              <a:rPr lang="ru-RU" sz="1600" dirty="0"/>
              <a:t>стала поэзия серебряного века. Принимали участие студенты групп О-11, СП-11, Э-11, СТ-11и  ДО-11. Необходимо было угадать авторов стихотворений этого периода, узнать поэта по портрету, определить, к какому из поэтов относятся те или иные биографические сведения, к какому направлению относится творчество того или иного поэта и , самое сложное, уметь определить по неизвестному стихотворению его автора, основываясь на знании особенностей его поэтики. 1-е место у  студентки группы ДО-11 Кукушкиной Арины, 2-ое место у студентки Э-11 Суриковой Анны, 3-е место разделили </a:t>
            </a:r>
            <a:r>
              <a:rPr lang="ru-RU" sz="1600" dirty="0" err="1"/>
              <a:t>Сопшина</a:t>
            </a:r>
            <a:r>
              <a:rPr lang="ru-RU" sz="1600" dirty="0"/>
              <a:t> Анастасия и </a:t>
            </a:r>
            <a:r>
              <a:rPr lang="ru-RU" sz="1600" dirty="0" err="1"/>
              <a:t>Шунцева</a:t>
            </a:r>
            <a:r>
              <a:rPr lang="ru-RU" sz="1600" dirty="0"/>
              <a:t> Ольга (группа СП-11).Очень хорошо, что никто из участников заранее точно не знал, какими будут вопросы и задания. Это создавало атмосферу здоровой конкуренции.</a:t>
            </a:r>
          </a:p>
          <a:p>
            <a:pPr marL="0" indent="0" algn="r">
              <a:buNone/>
            </a:pPr>
            <a:r>
              <a:rPr lang="ru-RU" sz="1600" dirty="0"/>
              <a:t>Алексеева Алина, группа ДО-21</a:t>
            </a:r>
          </a:p>
          <a:p>
            <a:pPr marL="0" indent="0" algn="just">
              <a:buNone/>
            </a:pP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14281096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 descr="D:\Новая папка\328_0603\IMG_6441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" y="19472"/>
            <a:ext cx="5940425" cy="59404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332473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sz="1600" dirty="0" smtClean="0"/>
              <a:t>	С </a:t>
            </a:r>
            <a:r>
              <a:rPr lang="ru-RU" sz="1600" dirty="0"/>
              <a:t>21 февраля по 6 марта в нашем колледже проводилась Неделя общеобразовательных дисциплин. 21 февраля под руководством преподавателя физического воспитания Яблокова Александра Алексеевича соревновались юноши в спортивном мероприятии, посвященном Дню защитника Отечества «А, ну-ка, парни!». Участвовало 10 человек. </a:t>
            </a:r>
            <a:r>
              <a:rPr lang="ru-RU" sz="1600" dirty="0" err="1"/>
              <a:t>Юзгин</a:t>
            </a:r>
            <a:r>
              <a:rPr lang="ru-RU" sz="1600" dirty="0"/>
              <a:t> Максим, студент группы СВ 31 занял первое место, Денисенко Александр, студент группы О 21, занял второе место и Ласков Артем, студент группы СВ -третье место.  </a:t>
            </a:r>
          </a:p>
          <a:p>
            <a:pPr marL="0" indent="0" algn="just">
              <a:buNone/>
            </a:pPr>
            <a:r>
              <a:rPr lang="ru-RU" sz="1600" dirty="0" smtClean="0"/>
              <a:t>	22 </a:t>
            </a:r>
            <a:r>
              <a:rPr lang="ru-RU" sz="1600" dirty="0"/>
              <a:t>февраля проходила интернет-олимпиада по биологии на сайте «Эрудит».  А 26 февраля - интернет-олимпиада по биологии- на сайте «</a:t>
            </a:r>
            <a:r>
              <a:rPr lang="ru-RU" sz="1600" dirty="0" err="1"/>
              <a:t>Инфоурок</a:t>
            </a:r>
            <a:r>
              <a:rPr lang="ru-RU" sz="1600" dirty="0"/>
              <a:t>». Олимпиады – это лучший способ использовать багаж своих знаний, развить интеллектуальные способности, логику и мышление и, одновременно с этим,- интересно провести время.  Студенты группы СП 11 и О 11 приняли участие в трех олимпиадах по биологии.  Вопросы были разного уровня сложности, попадались вопросы те, которые  еще и не изучали, но их это не испугало!  Каждый участник получил код доступа и лично прошел весь «тернистый путь». В итоге: получили свидетельства участников – Гуляева Полина и </a:t>
            </a:r>
            <a:r>
              <a:rPr lang="ru-RU" sz="1600" dirty="0" err="1"/>
              <a:t>Сопшина</a:t>
            </a:r>
            <a:r>
              <a:rPr lang="ru-RU" sz="1600" dirty="0"/>
              <a:t> Анастасия. </a:t>
            </a:r>
            <a:r>
              <a:rPr lang="ru-RU" sz="1600" dirty="0" err="1"/>
              <a:t>Шунцева</a:t>
            </a:r>
            <a:r>
              <a:rPr lang="ru-RU" sz="1600" dirty="0"/>
              <a:t> Ольга заняла первое место, а </a:t>
            </a:r>
            <a:r>
              <a:rPr lang="ru-RU" sz="1600" dirty="0" err="1"/>
              <a:t>Ратаева</a:t>
            </a:r>
            <a:r>
              <a:rPr lang="ru-RU" sz="1600" dirty="0"/>
              <a:t> Анна-  второе.  </a:t>
            </a:r>
          </a:p>
          <a:p>
            <a:pPr marL="0" indent="0" algn="just">
              <a:buNone/>
            </a:pP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30338897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91" y="30306"/>
            <a:ext cx="6172200" cy="45715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«</a:t>
            </a:r>
            <a:r>
              <a:rPr lang="ru-RU" dirty="0" err="1" smtClean="0"/>
              <a:t>Геометрия,физика,математика</a:t>
            </a:r>
            <a:r>
              <a:rPr lang="ru-RU" dirty="0" smtClean="0"/>
              <a:t>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42900" y="1187624"/>
            <a:ext cx="6172200" cy="6034088"/>
          </a:xfrm>
        </p:spPr>
        <p:txBody>
          <a:bodyPr/>
          <a:lstStyle/>
          <a:p>
            <a:pPr marL="0" indent="0" algn="just">
              <a:buNone/>
            </a:pPr>
            <a:r>
              <a:rPr lang="ru-RU" sz="1600" dirty="0" smtClean="0"/>
              <a:t>	27 </a:t>
            </a:r>
            <a:r>
              <a:rPr lang="ru-RU" sz="1600" dirty="0"/>
              <a:t>февраля в 12 часов в кабинете № 58 прошел открытый урок по теме   «Применение интеграла в физике и геометрии». На уроке присутствовали гости: администрация и преподаватели. Это интегрированное занятие проводили два преподавателя: </a:t>
            </a:r>
            <a:r>
              <a:rPr lang="ru-RU" sz="1600" dirty="0" err="1"/>
              <a:t>Беберина</a:t>
            </a:r>
            <a:r>
              <a:rPr lang="ru-RU" sz="1600" dirty="0"/>
              <a:t> Алевтина Дмитриевна – учитель математики и Орлова Елена Юрьевна – учитель физики. Студенты группы АМ 21 повторили первообразную и интеграл, решали задачи практического характера, где для расчета физической или геометрической величины требовалось посчитать интеграл. В конце занятия была на дом задана задача о каше для того, чтобы ребята почувствовали себя не только </a:t>
            </a:r>
            <a:r>
              <a:rPr lang="ru-RU" sz="1600" dirty="0" err="1"/>
              <a:t>одногруппниками</a:t>
            </a:r>
            <a:r>
              <a:rPr lang="ru-RU" sz="1600" dirty="0"/>
              <a:t>, но и  однокашниками.</a:t>
            </a:r>
          </a:p>
          <a:p>
            <a:pPr marL="0" indent="0" algn="just">
              <a:buNone/>
            </a:pPr>
            <a:r>
              <a:rPr lang="ru-RU" sz="1600" dirty="0" smtClean="0"/>
              <a:t>	28 </a:t>
            </a:r>
            <a:r>
              <a:rPr lang="ru-RU" sz="1600" dirty="0"/>
              <a:t>февраля проходила олимпиада по математике, в которой приняли участие 10 человек из разных групп. Победителями стали: Каминов Данил, студент группы АМ 21, занявший 1 место, Соколов Никита, студент группы АМ 11, занявший </a:t>
            </a:r>
          </a:p>
          <a:p>
            <a:pPr marL="0" indent="0" algn="just">
              <a:buNone/>
            </a:pPr>
            <a:r>
              <a:rPr lang="ru-RU" sz="1600" dirty="0"/>
              <a:t>2 место, и Денисенко Владимир, студент группы АМ 21, занявший 3 место.</a:t>
            </a:r>
          </a:p>
          <a:p>
            <a:pPr marL="0" indent="0" algn="just">
              <a:buNone/>
            </a:pPr>
            <a:r>
              <a:rPr lang="ru-RU" sz="1600" dirty="0"/>
              <a:t>  1 марта проходила олимпиада по физике, в которой приняли участие 5  человек из разных групп. Победителями стали: </a:t>
            </a:r>
            <a:r>
              <a:rPr lang="ru-RU" sz="1600" dirty="0" err="1"/>
              <a:t>Ратаева</a:t>
            </a:r>
            <a:r>
              <a:rPr lang="ru-RU" sz="1600" dirty="0"/>
              <a:t> Анна, студентка группы О 11, занявшая 1 место, </a:t>
            </a:r>
            <a:r>
              <a:rPr lang="ru-RU" sz="1600" dirty="0" err="1"/>
              <a:t>Шунцева</a:t>
            </a:r>
            <a:r>
              <a:rPr lang="ru-RU" sz="1600" dirty="0"/>
              <a:t> Ольга, студентка группы СП 11, занявшая </a:t>
            </a:r>
          </a:p>
          <a:p>
            <a:pPr marL="0" indent="0" algn="just">
              <a:buNone/>
            </a:pPr>
            <a:r>
              <a:rPr lang="ru-RU" sz="1600" dirty="0"/>
              <a:t>2 место, и Денисенко Владимир, студент группы АМ 21, занявший 3 место</a:t>
            </a:r>
            <a:r>
              <a:rPr lang="ru-RU" sz="1600" dirty="0" smtClean="0"/>
              <a:t>.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25726816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714500"/>
            <a:ext cx="6515100" cy="6034088"/>
          </a:xfrm>
        </p:spPr>
        <p:txBody>
          <a:bodyPr/>
          <a:lstStyle/>
          <a:p>
            <a:pPr marL="0" indent="0" algn="just">
              <a:buNone/>
            </a:pPr>
            <a:r>
              <a:rPr lang="ru-RU" sz="1600" dirty="0" smtClean="0"/>
              <a:t>	В </a:t>
            </a:r>
            <a:r>
              <a:rPr lang="ru-RU" sz="1600" dirty="0"/>
              <a:t>этот же день социальный педагог Белякова Наталья Александровна провела олимпиаду по педагогике среди студентов группы ДО 21. Победителями стали </a:t>
            </a:r>
            <a:r>
              <a:rPr lang="ru-RU" sz="1600" dirty="0" err="1"/>
              <a:t>Грибкова</a:t>
            </a:r>
            <a:r>
              <a:rPr lang="ru-RU" sz="1600" dirty="0"/>
              <a:t> Евгения – 1 место, </a:t>
            </a:r>
            <a:r>
              <a:rPr lang="ru-RU" sz="1600" dirty="0" err="1"/>
              <a:t>Графкова</a:t>
            </a:r>
            <a:r>
              <a:rPr lang="ru-RU" sz="1600" dirty="0"/>
              <a:t> Полина – 2 место, </a:t>
            </a:r>
            <a:r>
              <a:rPr lang="ru-RU" sz="1600" dirty="0" err="1"/>
              <a:t>Ратаева</a:t>
            </a:r>
            <a:r>
              <a:rPr lang="ru-RU" sz="1600" dirty="0"/>
              <a:t> Надежда – 3 место.</a:t>
            </a:r>
          </a:p>
          <a:p>
            <a:pPr marL="0" indent="0" algn="just">
              <a:buNone/>
            </a:pPr>
            <a:r>
              <a:rPr lang="ru-RU" sz="1600" dirty="0" smtClean="0"/>
              <a:t>	2 </a:t>
            </a:r>
            <a:r>
              <a:rPr lang="ru-RU" sz="1600" dirty="0"/>
              <a:t>марта проходил конкурс плакатов о профессии. В номинации «Самый информационный» победила группа О 21, «За любовь к профессии» - </a:t>
            </a:r>
            <a:r>
              <a:rPr lang="ru-RU" sz="1600" dirty="0" err="1"/>
              <a:t>Солин</a:t>
            </a:r>
            <a:r>
              <a:rPr lang="ru-RU" sz="1600" dirty="0"/>
              <a:t> Алексей, студент группы АМ 21, «Самый яркий» - группа ДО 21, группа СП 11, «Самый оригинальный» - </a:t>
            </a:r>
            <a:r>
              <a:rPr lang="ru-RU" sz="1600" dirty="0" err="1"/>
              <a:t>Хардин</a:t>
            </a:r>
            <a:r>
              <a:rPr lang="ru-RU" sz="1600" dirty="0"/>
              <a:t> Дмитрий, студент группы СЛ 12.  В этот же день состоялся конкурс кроссвордов по математике. Победителями стали Кукушкина Арина, студентка группы ДО 11 – 1 место, </a:t>
            </a:r>
            <a:r>
              <a:rPr lang="ru-RU" sz="1600" dirty="0" err="1"/>
              <a:t>Сопшина</a:t>
            </a:r>
            <a:r>
              <a:rPr lang="ru-RU" sz="1600" dirty="0"/>
              <a:t> Анастасия, студентка группы СП 11 – 2 место, </a:t>
            </a:r>
            <a:r>
              <a:rPr lang="ru-RU" sz="1600" dirty="0" err="1"/>
              <a:t>Ратаева</a:t>
            </a:r>
            <a:r>
              <a:rPr lang="ru-RU" sz="1600" dirty="0"/>
              <a:t> Анна, студентка группы О 11.</a:t>
            </a:r>
          </a:p>
          <a:p>
            <a:pPr marL="0" indent="0" algn="just">
              <a:buNone/>
            </a:pPr>
            <a:r>
              <a:rPr lang="ru-RU" sz="1600" dirty="0" smtClean="0"/>
              <a:t>	5 </a:t>
            </a:r>
            <a:r>
              <a:rPr lang="ru-RU" sz="1600" dirty="0"/>
              <a:t>марта под руководством преподавателя физического воспитания Яблокова Александра Алексеевича соревновались студентки в спортивном мероприятии, посвященном Международному женскому дню «А, ну-ка, девушки!». Участвовало 6 человек. </a:t>
            </a:r>
            <a:r>
              <a:rPr lang="ru-RU" sz="1600" dirty="0" err="1"/>
              <a:t>Широканова</a:t>
            </a:r>
            <a:r>
              <a:rPr lang="ru-RU" sz="1600" dirty="0"/>
              <a:t> Юлия, студентка группы СЛ 22 заняла первое место, Дядина Алина,  студентка группы Э 11, заняла второе место и Мартынова Марина, студентка группы </a:t>
            </a:r>
            <a:r>
              <a:rPr lang="ru-RU" sz="1600" dirty="0" err="1"/>
              <a:t>Ст</a:t>
            </a:r>
            <a:r>
              <a:rPr lang="ru-RU" sz="1600" dirty="0"/>
              <a:t> 11, заняла третье место.  В этот же день преподаватель немецкого языка Иванова Вера Борисовна провела открытый урок в группе Э 31 по теме: «Рыночная экономика».</a:t>
            </a:r>
          </a:p>
          <a:p>
            <a:pPr marL="0" indent="0" algn="just">
              <a:buNone/>
            </a:pPr>
            <a:endParaRPr lang="ru-RU" sz="1600" dirty="0"/>
          </a:p>
          <a:p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25836966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«Грамотеи»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sz="1600" dirty="0" smtClean="0"/>
              <a:t>	В </a:t>
            </a:r>
            <a:r>
              <a:rPr lang="ru-RU" sz="1600" dirty="0"/>
              <a:t>этот же день в колледже проходила под руководством заместителя директора по учебной части Новиковой Елены Павловны и преподавателя литературы Туркиной Ирины Юрьевны интеллектуальная игра «Грамотеи», в которой приняли участие 6 команд. Ребята определяли значение устаревших слов, склоняли имена числительные, расставляли ударение в словах, исправляли ошибки. В качестве домашнего задания были подготовлены интересные вопросы и рассказы как о командах в целом, так и об отдельных участниках: все слова начинались на одну и ту же букву. В ходе упорной борьбы победу одержали студенты группы Э 11. Второе место заняли студенты группы ДО 11.</a:t>
            </a:r>
          </a:p>
          <a:p>
            <a:pPr marL="0" indent="0" algn="r">
              <a:buNone/>
            </a:pPr>
            <a:r>
              <a:rPr lang="ru-RU" sz="1600" dirty="0"/>
              <a:t>Новикова Е.П.</a:t>
            </a:r>
          </a:p>
          <a:p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13150445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243408" y="131104"/>
            <a:ext cx="6172200" cy="892896"/>
          </a:xfrm>
        </p:spPr>
        <p:txBody>
          <a:bodyPr/>
          <a:lstStyle/>
          <a:p>
            <a:pPr algn="ctr"/>
            <a:r>
              <a:rPr lang="ru-RU" dirty="0" smtClean="0"/>
              <a:t>«Охотоведенье и звероводство»</a:t>
            </a:r>
            <a:endParaRPr lang="ru-RU" dirty="0"/>
          </a:p>
        </p:txBody>
      </p:sp>
      <p:pic>
        <p:nvPicPr>
          <p:cNvPr id="4" name="Объект 3" descr="https://selhoztehn-posh.edu.yar.ru/gtwn7jau_90_w300_h200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4744" y="1403648"/>
            <a:ext cx="4176464" cy="3128437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Прямоугольник 4"/>
          <p:cNvSpPr/>
          <p:nvPr/>
        </p:nvSpPr>
        <p:spPr>
          <a:xfrm>
            <a:off x="265770" y="4716016"/>
            <a:ext cx="6326460" cy="343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Bef>
                <a:spcPts val="900"/>
              </a:spcBef>
              <a:spcAft>
                <a:spcPts val="900"/>
              </a:spcAft>
            </a:pPr>
            <a:r>
              <a:rPr lang="ru-RU" sz="1600" dirty="0" smtClean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	29 </a:t>
            </a:r>
            <a:r>
              <a:rPr lang="ru-RU" sz="1600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марта на базе ГПОУ ЯО Рыбинский лесотехнический колледж прошел Первый Межрегиональный конкурс профессионального мастерства по специальности 35.02.14 «Охотоведение и звероводство» среди обучающихся профессиональных образовательных организаций. Наши студенты </a:t>
            </a:r>
            <a:r>
              <a:rPr lang="ru-RU" sz="1600" dirty="0" err="1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Игнашов</a:t>
            </a:r>
            <a:r>
              <a:rPr lang="ru-RU" sz="1600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Евгений и Зиновьев Дмитрий достойно выступили на этом мероприятии. В итоге, призовые 1 и 3 место заняли хозяева конкурса, </a:t>
            </a:r>
            <a:r>
              <a:rPr lang="ru-RU" sz="1600" dirty="0" err="1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Игнашов</a:t>
            </a:r>
            <a:r>
              <a:rPr lang="ru-RU" sz="1600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Евгений 2 место, а Зиновьев Дмитрий 4. При этом Дмитрий показал наилучший результат по английскому языку среди всех участников.</a:t>
            </a:r>
            <a:endParaRPr lang="ru-RU" sz="16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>
              <a:lnSpc>
                <a:spcPct val="115000"/>
              </a:lnSpc>
              <a:spcBef>
                <a:spcPts val="900"/>
              </a:spcBef>
              <a:spcAft>
                <a:spcPts val="900"/>
              </a:spcAft>
            </a:pPr>
            <a:r>
              <a:rPr lang="ru-RU" sz="1600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Савинова Е.В.</a:t>
            </a:r>
            <a:endParaRPr lang="ru-RU" sz="16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2118901"/>
      </p:ext>
    </p:extLst>
  </p:cSld>
  <p:clrMapOvr>
    <a:masterClrMapping/>
  </p:clrMapOvr>
</p:sld>
</file>

<file path=ppt/theme/theme1.xml><?xml version="1.0" encoding="utf-8"?>
<a:theme xmlns:a="http://schemas.openxmlformats.org/drawingml/2006/main" name="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1001</TotalTime>
  <Words>64</Words>
  <Application>Microsoft Office PowerPoint</Application>
  <PresentationFormat>Экран (4:3)</PresentationFormat>
  <Paragraphs>30</Paragraphs>
  <Slides>10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1</vt:lpstr>
      <vt:lpstr>  Информационное издание    ПОЗИТИВ</vt:lpstr>
      <vt:lpstr>«8 Марта»</vt:lpstr>
      <vt:lpstr>«Литература»</vt:lpstr>
      <vt:lpstr>Презентация PowerPoint</vt:lpstr>
      <vt:lpstr>Презентация PowerPoint</vt:lpstr>
      <vt:lpstr>«Геометрия,физика,математика»</vt:lpstr>
      <vt:lpstr>Презентация PowerPoint</vt:lpstr>
      <vt:lpstr>«Грамотеи»</vt:lpstr>
      <vt:lpstr>«Охотоведенье и звероводство»</vt:lpstr>
      <vt:lpstr>Главный редактор: Туркина Ирина Юрьевна Дизайнер – верстальщик : Гаркалов Андрей Анатольевич   Тираж 200  экземпляров  Издательство - Пошехонский аграрно-политехнический колледж ©     152850 Ярославская область, г. Пошехонье, ул. Советская, д.25 тел. (факс) (8-48546 ) 2-12-07 e-mail: pshk_dir@mail.ru сайт: http://selhoztehn-posh.edu.yar.ru группа в ВК: https://vk.com/public55880230          Газета очень надеется на плодотворное сотрудничество с каждым из вас и ждет интересных сообщений, стихотворений, прозаических произведений, фотографий, рисунков- всего того, что было бы интересно нам всем.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Entertainment          in Mathematics</dc:title>
  <dc:subject>Education PowerPoint Template</dc:subject>
  <dc:creator>Admin</dc:creator>
  <cp:keywords>Education PowerPoint Template</cp:keywords>
  <dc:description>Copyright © Wondershare Software Co., Ltd. All Rights Reserved.</dc:description>
  <cp:lastModifiedBy>Аня</cp:lastModifiedBy>
  <cp:revision>112</cp:revision>
  <dcterms:created xsi:type="dcterms:W3CDTF">2010-02-18T18:31:57Z</dcterms:created>
  <dcterms:modified xsi:type="dcterms:W3CDTF">2018-08-29T07:44:42Z</dcterms:modified>
  <cp:category>Education</cp:category>
</cp:coreProperties>
</file>