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61" r:id="rId3"/>
    <p:sldId id="295" r:id="rId4"/>
    <p:sldId id="288" r:id="rId5"/>
    <p:sldId id="289" r:id="rId6"/>
    <p:sldId id="290" r:id="rId7"/>
    <p:sldId id="291" r:id="rId8"/>
    <p:sldId id="296" r:id="rId9"/>
    <p:sldId id="297" r:id="rId10"/>
    <p:sldId id="298" r:id="rId11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70" autoAdjust="0"/>
  </p:normalViewPr>
  <p:slideViewPr>
    <p:cSldViewPr>
      <p:cViewPr>
        <p:scale>
          <a:sx n="66" d="100"/>
          <a:sy n="66" d="100"/>
        </p:scale>
        <p:origin x="-1980" y="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500"/>
            <a:ext cx="5486400" cy="346003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88707"/>
            <a:ext cx="5486400" cy="152617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5BE0D-37DC-46BD-8D9C-70E3A25FD08E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9CBE5-4B9C-4A0E-92D7-5F954B604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8B8EF-F9A4-4F1C-AC0E-65989D75C9A3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D1DF-E7AD-4F15-88DB-5ED4426DF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6301" y="2435612"/>
            <a:ext cx="1119374" cy="59792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893" y="2435612"/>
            <a:ext cx="3931107" cy="59792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07DA2-27E7-4EE6-BC9C-46EE624F0986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D6137-DA8D-461B-BEF8-7E8304622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D2173-60B6-4771-A831-CC61DAD2198A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0222D-803A-4225-A74E-B34A2E5F1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0096"/>
            <a:ext cx="5486400" cy="1724789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53464"/>
            <a:ext cx="5486400" cy="14645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3A0A8-1C0F-49AF-812D-F70BDDA3758D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EF92-2C4D-49ED-8338-2933AB3EF0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41C78-6550-4845-9D47-7F069474C725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80AEC-229C-47B6-8CE9-44E4BB100D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3657600"/>
            <a:ext cx="2674620" cy="4791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11296" y="3657601"/>
            <a:ext cx="2674620" cy="47942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261" y="3657600"/>
            <a:ext cx="2523744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3858" y="3657600"/>
            <a:ext cx="2521547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7FDA-DD9D-43D5-83C9-6ED7BCC7F0B7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17660-96AF-40B6-A71A-3DBA629C5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11295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569F0-5A7E-4FEC-A874-1C2C5D32E1F1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FDDA2-7874-4956-9DE8-AEAC42733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902F5-64F8-48C3-AC21-2C8E6C41C6B2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44111-9957-4FBE-B25E-9E76ED0365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3817"/>
            <a:ext cx="2213202" cy="28973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314" y="2435612"/>
            <a:ext cx="3155886" cy="5968819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4794"/>
            <a:ext cx="2213202" cy="2993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570C1-F92E-4D0C-ADD7-C5CD16752174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711F4-CDEA-4CCB-A3E3-72DADF3343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2215134" cy="2901696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3250" y="3048000"/>
            <a:ext cx="3028950" cy="44704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3248"/>
            <a:ext cx="2215134" cy="2999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9531-23E1-48F9-84E3-B7D5A01D0F85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5086-F96E-4A14-8597-A261A26E6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26451" y="765076"/>
            <a:ext cx="64677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7064" y="765076"/>
            <a:ext cx="432054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93112"/>
            <a:ext cx="5486400" cy="471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768" y="731729"/>
            <a:ext cx="891849" cy="397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5812" y="731729"/>
            <a:ext cx="705902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F90A9E-99CD-4280-B28E-5BB993953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6516" y="1141275"/>
            <a:ext cx="1684867" cy="401636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05264" y="-89297"/>
            <a:ext cx="1050593" cy="9233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Ш   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>
              <a:ln w="0"/>
              <a:solidFill>
                <a:schemeClr val="tx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372" y="835178"/>
            <a:ext cx="3239438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ВЫПУСК № </a:t>
            </a:r>
            <a:r>
              <a:rPr lang="ru-RU" sz="2400" b="1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24</a:t>
            </a:r>
            <a:endParaRPr lang="ru-RU" sz="2400" b="1" dirty="0">
              <a:ln w="11430">
                <a:solidFill>
                  <a:schemeClr val="tx2">
                    <a:lumMod val="1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от </a:t>
            </a:r>
            <a:r>
              <a:rPr lang="ru-RU" sz="2400" b="1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28</a:t>
            </a:r>
            <a:r>
              <a:rPr lang="ru-RU" sz="2400" b="1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.02.2023 </a:t>
            </a:r>
            <a:r>
              <a:rPr lang="ru-RU" sz="2400" b="1" dirty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ru-RU" sz="2400" b="1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51171"/>
            <a:ext cx="6110485" cy="906773"/>
          </a:xfr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 КОЛЛЕДЖ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:\Магн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154293"/>
            <a:ext cx="1511882" cy="1511882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25elYDk5PvQ.jpg"/>
          <p:cNvPicPr>
            <a:picLocks noChangeAspect="1" noChangeArrowheads="1"/>
          </p:cNvPicPr>
          <p:nvPr/>
        </p:nvPicPr>
        <p:blipFill>
          <a:blip r:embed="rId4" cstate="print"/>
          <a:srcRect r="8923" b="6665"/>
          <a:stretch>
            <a:fillRect/>
          </a:stretch>
        </p:blipFill>
        <p:spPr bwMode="auto">
          <a:xfrm>
            <a:off x="0" y="6918968"/>
            <a:ext cx="3258083" cy="2225032"/>
          </a:xfrm>
          <a:prstGeom prst="rect">
            <a:avLst/>
          </a:prstGeom>
          <a:noFill/>
        </p:spPr>
      </p:pic>
      <p:pic>
        <p:nvPicPr>
          <p:cNvPr id="1029" name="Picture 5" descr="C:\Users\ольга\Desktop\c13pDoWOEDU.jpg"/>
          <p:cNvPicPr>
            <a:picLocks noChangeAspect="1" noChangeArrowheads="1"/>
          </p:cNvPicPr>
          <p:nvPr/>
        </p:nvPicPr>
        <p:blipFill>
          <a:blip r:embed="rId5" cstate="print"/>
          <a:srcRect l="7407" r="8641"/>
          <a:stretch>
            <a:fillRect/>
          </a:stretch>
        </p:blipFill>
        <p:spPr bwMode="auto">
          <a:xfrm>
            <a:off x="3286124" y="5286380"/>
            <a:ext cx="2428892" cy="3857620"/>
          </a:xfrm>
          <a:prstGeom prst="rect">
            <a:avLst/>
          </a:prstGeom>
          <a:noFill/>
        </p:spPr>
      </p:pic>
      <p:pic>
        <p:nvPicPr>
          <p:cNvPr id="1030" name="Picture 6" descr="C:\Users\ольга\Desktop\фомичев са.jpg"/>
          <p:cNvPicPr>
            <a:picLocks noChangeAspect="1" noChangeArrowheads="1"/>
          </p:cNvPicPr>
          <p:nvPr/>
        </p:nvPicPr>
        <p:blipFill>
          <a:blip r:embed="rId6" cstate="print"/>
          <a:srcRect t="16425" r="7608" b="6923"/>
          <a:stretch>
            <a:fillRect/>
          </a:stretch>
        </p:blipFill>
        <p:spPr bwMode="auto">
          <a:xfrm>
            <a:off x="0" y="4786314"/>
            <a:ext cx="3214686" cy="2000264"/>
          </a:xfrm>
          <a:prstGeom prst="rect">
            <a:avLst/>
          </a:prstGeom>
          <a:noFill/>
        </p:spPr>
      </p:pic>
      <p:pic>
        <p:nvPicPr>
          <p:cNvPr id="1033" name="Picture 9" descr="https://sun9-77.userapi.com/impg/AG2hVVvIMTtjCtbV-aAv2NzsUHHRWomRzf-lyw/Zbf_LwRy4po.jpg?size=1041x1080&amp;quality=95&amp;sign=9196308efac0d4aecad71b14212c3686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2714612"/>
            <a:ext cx="2410040" cy="2500330"/>
          </a:xfrm>
          <a:prstGeom prst="rect">
            <a:avLst/>
          </a:prstGeom>
          <a:noFill/>
        </p:spPr>
      </p:pic>
      <p:pic>
        <p:nvPicPr>
          <p:cNvPr id="1035" name="Picture 11" descr="https://sun9-1.userapi.com/impg/JSIlIc_7NS6TXctp7sVoYmFBnHSYQIJld-XkAw/dvfFZb6j0zU.jpg?size=1280x1280&amp;quality=95&amp;sign=b14d6cf8548e7c4c060bbeed5165058b&amp;type=album"/>
          <p:cNvPicPr>
            <a:picLocks noChangeAspect="1" noChangeArrowheads="1"/>
          </p:cNvPicPr>
          <p:nvPr/>
        </p:nvPicPr>
        <p:blipFill>
          <a:blip r:embed="rId8" cstate="print"/>
          <a:srcRect l="3226" t="9677" r="6452" b="36128"/>
          <a:stretch>
            <a:fillRect/>
          </a:stretch>
        </p:blipFill>
        <p:spPr bwMode="auto">
          <a:xfrm>
            <a:off x="0" y="2714612"/>
            <a:ext cx="321468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БЕЗОПАСНОСТЬ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14414"/>
            <a:ext cx="6858000" cy="31393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Учебная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эвакуация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1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марта в Пошехонском колледже была проведена учебная тренировка по террористической безопасности, в рамках Всемирного дня гражданской обороны. На одном из запасных выходов учреждения сотрудником охраны был обнаружен подозрительный предмет, после чего были приняты меры по эвакуации студентов и сотрудников. На место выехала полиция. Тренировка прошла без замечаний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3794" name="Picture 2" descr="https://sun9-74.userapi.com/impg/beTZHnUYLszj-3RKbWsNKjHbgQC3fMCJf-Kz2Q/3JZWp-lsJQw.jpg?size=1280x1280&amp;quality=95&amp;sign=fb630361e0bdc9e490f8daf13d29b4a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24"/>
            <a:ext cx="2714620" cy="27146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3796" name="Picture 4" descr="https://sun9-64.userapi.com/impg/zbznthB8TyWAMsBablJIycYZjnSxFl0dBvn1VA/VW1OsoQOfaI.jpg?size=1280x1280&amp;quality=95&amp;sign=408d032060613cd2939441bf45f89adb&amp;type=album"/>
          <p:cNvPicPr>
            <a:picLocks noChangeAspect="1" noChangeArrowheads="1"/>
          </p:cNvPicPr>
          <p:nvPr/>
        </p:nvPicPr>
        <p:blipFill>
          <a:blip r:embed="rId4" cstate="print"/>
          <a:srcRect r="7937"/>
          <a:stretch>
            <a:fillRect/>
          </a:stretch>
        </p:blipFill>
        <p:spPr bwMode="auto">
          <a:xfrm>
            <a:off x="2714596" y="4429100"/>
            <a:ext cx="4143404" cy="45006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3798" name="Picture 6" descr="https://sun9-57.userapi.com/impg/e4nveoxrSRA22P04JDSdDoX3qphffP1SoZNWPg/MPQNL1Hp9jo.jpg?size=1280x1280&amp;quality=95&amp;sign=ac9201ae186cf56a772fe93164cfc46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5074"/>
            <a:ext cx="2714644" cy="27146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029811"/>
            <a:ext cx="2348879" cy="84792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7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Областная олимпиада по философии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21 февраля в дистанционном формате прошла областная олимпиада по дисциплине «Философия», посвященная 160-летию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со дня рождения российского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философа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Владимира Ивановича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Вернадского.  Организатором мероприятия выступили преподаватели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Пошехонского колледжа Ирина Юрьевна Туркина и Дмитрий Николаевич Вахрамеев. 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Участниками олимпиады стали 14 студентов из  9 профессиональных образовательных организаций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30" y="3714744"/>
            <a:ext cx="2305743" cy="572354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Ярославской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области.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Результаты олимпиады: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 место –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Даяна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Дятлова и Анастасия Павлова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(Ярославский градостроительный колледж) 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 место –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Михаил Чубук (Ярославский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промышленно –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экономический колледж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им.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Н.П.Пастухова);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3 место -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Федор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Чигусов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Ярославский колледж управления и профессиональных технологий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).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ПРО СОБЫТИЯ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0903" y="1142976"/>
            <a:ext cx="2187097" cy="817146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Областной семинар – совещание</a:t>
            </a:r>
          </a:p>
          <a:p>
            <a:pPr algn="just"/>
            <a:endParaRPr lang="ru-RU" sz="1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15 февраля наш колледж принимал гостей из Ярославской области. На областном методическом объединении, посвященном волонтерской деятельности, собрались заместители директоров по воспитательной работе.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Своим опытом работы с добровольческими организациями поделились представители Рыбинского промышленно-экономического колледжа, Борисоглебского политехнического колледжа и Пошехонского аграрно-политехнического колледжа.</a:t>
            </a:r>
            <a:endParaRPr lang="ru-RU" sz="15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14" name="Picture 2" descr="https://sun9-10.userapi.com/impg/KC3pASH3gGBLTZnO_e0blNWVWRoyaIwynd_7wA/mQ4rks4k3Ew.jpg?size=607x1080&amp;quality=96&amp;sign=4a209d379769829be0ec71b0942e3435&amp;type=album"/>
          <p:cNvPicPr>
            <a:picLocks noChangeAspect="1" noChangeArrowheads="1"/>
          </p:cNvPicPr>
          <p:nvPr/>
        </p:nvPicPr>
        <p:blipFill>
          <a:blip r:embed="rId3"/>
          <a:srcRect l="2703" t="16317" r="16211" b="35071"/>
          <a:stretch>
            <a:fillRect/>
          </a:stretch>
        </p:blipFill>
        <p:spPr bwMode="auto">
          <a:xfrm>
            <a:off x="2428868" y="1281089"/>
            <a:ext cx="2214578" cy="236221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53"/>
            <a:ext cx="2571744" cy="77153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Дорогие мои мама, Оля, Петя и Коля..."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6 февраля в нашем колледже прошла встреча студентов с ветераном труда Наталией Викторовной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Горислав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 Она рассказала об отце своего мужа, ветеране Великой Отечественной войны, пропавшем без вести в 1941 году - Романе Ивановиче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Горислав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 Мы прослушали рассказ о его любви к семье, призыве на фронт, о написанных им письмах.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каждом своём письме он писал о любви к членам семьи и Родине, о своих боевых ранениях. О том, как обещал изгнать проклятого фашиста "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сероштанника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 с наших земель.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82" y="4429124"/>
            <a:ext cx="4214818" cy="45720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Как наказывал своей жене беречь любимого сына Колю.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Студенты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представляли страшные картины происходящего, внимательно слушая письма. Которые позже просмотрели сами, а также прочитали газету "Правда", опубликованную на следующий день после объявления начала Великой Отечественной войны.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Библиотекарь Новикова Татьяна Васильевна рассказала о важных событиях и подвигах участников-героев Сталинградской битвы.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Корреспондент: Судакова Варвара, 3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курс</a:t>
            </a: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СОБЫТИЯ</a:t>
            </a:r>
          </a:p>
        </p:txBody>
      </p:sp>
      <p:pic>
        <p:nvPicPr>
          <p:cNvPr id="11265" name="Picture 1" descr="C:\Users\ольга\Desktop\zJdX-6_5jbw.jpg"/>
          <p:cNvPicPr>
            <a:picLocks noChangeAspect="1" noChangeArrowheads="1"/>
          </p:cNvPicPr>
          <p:nvPr/>
        </p:nvPicPr>
        <p:blipFill>
          <a:blip r:embed="rId3" cstate="print"/>
          <a:srcRect t="2262"/>
          <a:stretch>
            <a:fillRect/>
          </a:stretch>
        </p:blipFill>
        <p:spPr bwMode="auto">
          <a:xfrm>
            <a:off x="2643182" y="1285852"/>
            <a:ext cx="4214818" cy="30863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66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chemeClr val="bg2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Bookman Old Style" pitchFamily="18" charset="0"/>
              </a:rPr>
              <a:t>ПРО СОБЫТИЯ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735" y="1428728"/>
            <a:ext cx="2339133" cy="77251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ЗИМНИЙ РУБЕЖ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18 февраля в  Ярославле прошло областное комплексное мероприятие «Зимний рубеж», посвященное Дню Защитника Отечества. Организаторами мероприятия выступили ГАУ ЯО «Центр патриотического воспитания».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Пошехонский </a:t>
            </a:r>
            <a:r>
              <a:rPr lang="ru-RU" sz="1600" b="1" dirty="0" smtClean="0">
                <a:latin typeface="Cambria" pitchFamily="18" charset="0"/>
              </a:rPr>
              <a:t>район представила команда «Пошехонская молодежка» в категории «студенты учебных заведений и работающая молодежь Ярославской области (18-35 лет)». Ребята соревновались в интеллектуальной эстафете, в «Биатлон на лыжах», 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44" y="5000628"/>
            <a:ext cx="4286256" cy="387798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в эстафетах «Один в поле не воин» и «Патриотическое многоборье</a:t>
            </a:r>
            <a:r>
              <a:rPr lang="ru-RU" sz="1600" b="1" dirty="0" smtClean="0">
                <a:latin typeface="Cambria" pitchFamily="18" charset="0"/>
              </a:rPr>
              <a:t>», </a:t>
            </a:r>
            <a:r>
              <a:rPr lang="ru-RU" sz="1600" b="1" dirty="0" smtClean="0">
                <a:latin typeface="Cambria" pitchFamily="18" charset="0"/>
              </a:rPr>
              <a:t>прошли «Московское ориентирование</a:t>
            </a:r>
            <a:r>
              <a:rPr lang="ru-RU" sz="1600" b="1" dirty="0" smtClean="0">
                <a:latin typeface="Cambria" pitchFamily="18" charset="0"/>
              </a:rPr>
              <a:t>».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Социальное </a:t>
            </a:r>
            <a:r>
              <a:rPr lang="ru-RU" sz="1600" b="1" dirty="0" smtClean="0">
                <a:latin typeface="Cambria" pitchFamily="18" charset="0"/>
              </a:rPr>
              <a:t>агентство молодёжи выражает благодарность молодежи, которая представляла наш район на областных соревнованиях</a:t>
            </a:r>
            <a:r>
              <a:rPr lang="ru-RU" sz="1600" b="1" dirty="0" smtClean="0">
                <a:latin typeface="Cambria" pitchFamily="18" charset="0"/>
              </a:rPr>
              <a:t>:</a:t>
            </a:r>
          </a:p>
          <a:p>
            <a:pPr algn="just"/>
            <a:r>
              <a:rPr lang="ru-RU" sz="1400" b="1" dirty="0" smtClean="0">
                <a:latin typeface="Cambria" pitchFamily="18" charset="0"/>
              </a:rPr>
              <a:t>Ольга </a:t>
            </a:r>
            <a:r>
              <a:rPr lang="ru-RU" sz="1400" b="1" dirty="0" err="1" smtClean="0">
                <a:latin typeface="Cambria" pitchFamily="18" charset="0"/>
              </a:rPr>
              <a:t>Жаренова</a:t>
            </a:r>
            <a:r>
              <a:rPr lang="ru-RU" sz="1400" b="1" dirty="0" smtClean="0">
                <a:latin typeface="Cambria" pitchFamily="18" charset="0"/>
              </a:rPr>
              <a:t>;</a:t>
            </a:r>
            <a:br>
              <a:rPr lang="ru-RU" sz="1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Никита </a:t>
            </a:r>
            <a:r>
              <a:rPr lang="ru-RU" sz="1400" b="1" dirty="0" err="1" smtClean="0">
                <a:latin typeface="Cambria" pitchFamily="18" charset="0"/>
              </a:rPr>
              <a:t>Баимов</a:t>
            </a:r>
            <a:r>
              <a:rPr lang="ru-RU" sz="1400" b="1" dirty="0" smtClean="0">
                <a:latin typeface="Cambria" pitchFamily="18" charset="0"/>
              </a:rPr>
              <a:t>;</a:t>
            </a:r>
            <a:br>
              <a:rPr lang="ru-RU" sz="1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Александр </a:t>
            </a:r>
            <a:r>
              <a:rPr lang="ru-RU" sz="1400" b="1" dirty="0" err="1" smtClean="0">
                <a:latin typeface="Cambria" pitchFamily="18" charset="0"/>
              </a:rPr>
              <a:t>Котелин</a:t>
            </a:r>
            <a:r>
              <a:rPr lang="ru-RU" sz="1400" b="1" dirty="0" smtClean="0">
                <a:latin typeface="Cambria" pitchFamily="18" charset="0"/>
              </a:rPr>
              <a:t>;</a:t>
            </a:r>
            <a:br>
              <a:rPr lang="ru-RU" sz="1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Данил Переслегин;</a:t>
            </a:r>
            <a:br>
              <a:rPr lang="ru-RU" sz="1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Дмитрий Мельников</a:t>
            </a:r>
            <a:r>
              <a:rPr lang="ru-RU" sz="1400" b="1" dirty="0" smtClean="0">
                <a:latin typeface="Cambria" pitchFamily="18" charset="0"/>
              </a:rPr>
              <a:t>;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Дарья </a:t>
            </a:r>
            <a:r>
              <a:rPr lang="ru-RU" sz="1600" b="1" dirty="0" smtClean="0">
                <a:latin typeface="Cambria" pitchFamily="18" charset="0"/>
              </a:rPr>
              <a:t>Чистякова.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Вы </a:t>
            </a:r>
            <a:r>
              <a:rPr lang="ru-RU" sz="1600" b="1" dirty="0" smtClean="0">
                <a:latin typeface="Cambria" pitchFamily="18" charset="0"/>
              </a:rPr>
              <a:t>- большие молодцы! Спасибо за ответственность, командный дух и подготовку к мероприятию!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9217" name="Picture 1" descr="C:\Users\ольга\Desktop\qN0Ekfk0knM.jpg"/>
          <p:cNvPicPr>
            <a:picLocks noChangeAspect="1" noChangeArrowheads="1"/>
          </p:cNvPicPr>
          <p:nvPr/>
        </p:nvPicPr>
        <p:blipFill>
          <a:blip r:embed="rId3"/>
          <a:srcRect l="16281" t="1894" r="7992" b="5303"/>
          <a:stretch>
            <a:fillRect/>
          </a:stretch>
        </p:blipFill>
        <p:spPr bwMode="auto">
          <a:xfrm>
            <a:off x="2571744" y="1357290"/>
            <a:ext cx="4286256" cy="35004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77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s://sun9-24.userapi.com/impg/_zeo9oCBDvHKmbBm9cm55rbRKSbVWFWhPoN5rg/2opOsb3u66g.jpg?size=1280x1280&amp;quality=95&amp;sign=5ee860afcd522147e88288298e1ed59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8" y="1285852"/>
            <a:ext cx="2571768" cy="2571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177" name="Picture 9" descr="https://sun9-7.userapi.com/impg/xtxiAwe859apz2LwL9F_O14SdU03ubREcmtcKw/ghzBxUzr7Pk.jpg?size=1280x1280&amp;quality=95&amp;sign=1da91b429ac479e86a699d13ccf71fc9&amp;type=album"/>
          <p:cNvPicPr>
            <a:picLocks noChangeAspect="1" noChangeArrowheads="1"/>
          </p:cNvPicPr>
          <p:nvPr/>
        </p:nvPicPr>
        <p:blipFill>
          <a:blip r:embed="rId4" cstate="print"/>
          <a:srcRect l="14033" r="8825"/>
          <a:stretch>
            <a:fillRect/>
          </a:stretch>
        </p:blipFill>
        <p:spPr bwMode="auto">
          <a:xfrm>
            <a:off x="4929198" y="1285852"/>
            <a:ext cx="1928802" cy="2500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173" name="Picture 5" descr="C:\Users\ольга\Desktop\Sw_zGCuBRBk.jpg"/>
          <p:cNvPicPr>
            <a:picLocks noChangeAspect="1" noChangeArrowheads="1"/>
          </p:cNvPicPr>
          <p:nvPr/>
        </p:nvPicPr>
        <p:blipFill>
          <a:blip r:embed="rId5" cstate="print"/>
          <a:srcRect t="20512" b="5994"/>
          <a:stretch>
            <a:fillRect/>
          </a:stretch>
        </p:blipFill>
        <p:spPr bwMode="auto">
          <a:xfrm>
            <a:off x="2428868" y="3628313"/>
            <a:ext cx="4429132" cy="244388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ВОЛОНТЕРСТВО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52"/>
            <a:ext cx="2357430" cy="62478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Коробочка </a:t>
            </a:r>
            <a:r>
              <a:rPr lang="ru-RU" sz="1600" b="1" dirty="0" smtClean="0">
                <a:latin typeface="Cambria" pitchFamily="18" charset="0"/>
              </a:rPr>
              <a:t>добра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В </a:t>
            </a:r>
            <a:r>
              <a:rPr lang="ru-RU" sz="1600" b="1" dirty="0" smtClean="0">
                <a:latin typeface="Cambria" pitchFamily="18" charset="0"/>
              </a:rPr>
              <a:t>рамках акции взаимопомощи военнослужащим </a:t>
            </a:r>
            <a:endParaRPr lang="ru-RU" sz="1600" b="1" dirty="0" smtClean="0"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#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МыВместе</a:t>
            </a:r>
            <a:r>
              <a:rPr lang="ru-RU" sz="1600" b="1" dirty="0" smtClean="0">
                <a:latin typeface="Cambria" pitchFamily="18" charset="0"/>
              </a:rPr>
              <a:t> в Пошехонском колледже объявлен сбор гуманитарной помощи для участников СВО.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Любой желающий может оставить в коробочке добра, которая находится в 43 кабинете гуманитарную помощь. </a:t>
            </a:r>
            <a:endParaRPr lang="ru-RU" sz="1600" b="1" dirty="0" smtClean="0"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По </a:t>
            </a:r>
            <a:r>
              <a:rPr lang="ru-RU" sz="1600" b="1" dirty="0" smtClean="0">
                <a:latin typeface="Cambria" pitchFamily="18" charset="0"/>
              </a:rPr>
              <a:t>мере пополнения </a:t>
            </a:r>
            <a:r>
              <a:rPr lang="ru-RU" sz="1600" b="1" dirty="0" smtClean="0">
                <a:latin typeface="Cambria" pitchFamily="18" charset="0"/>
              </a:rPr>
              <a:t>коробочки </a:t>
            </a:r>
            <a:r>
              <a:rPr lang="ru-RU" sz="1600" b="1" dirty="0" smtClean="0">
                <a:latin typeface="Cambria" pitchFamily="18" charset="0"/>
              </a:rPr>
              <a:t>сбор будет направлен в </a:t>
            </a:r>
            <a:r>
              <a:rPr lang="ru-RU" sz="1600" b="1" dirty="0" smtClean="0">
                <a:latin typeface="Cambria" pitchFamily="18" charset="0"/>
              </a:rPr>
              <a:t>муниципальный штаб</a:t>
            </a:r>
            <a:r>
              <a:rPr lang="ru-RU" sz="1600" b="1" dirty="0" smtClean="0">
                <a:latin typeface="Cambria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#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МыВместе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8" y="6097012"/>
            <a:ext cx="4429132" cy="30469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latin typeface="Cambria" pitchFamily="18" charset="0"/>
              </a:rPr>
              <a:t>Благодарность волонтёрам</a:t>
            </a:r>
          </a:p>
          <a:p>
            <a:pPr lvl="0" algn="just"/>
            <a:endParaRPr lang="ru-RU" sz="1600" b="1" dirty="0" smtClean="0">
              <a:latin typeface="Cambria" pitchFamily="18" charset="0"/>
            </a:endParaRPr>
          </a:p>
          <a:p>
            <a:pPr lvl="0" algn="just"/>
            <a:r>
              <a:rPr lang="ru-RU" sz="1600" b="1" dirty="0" smtClean="0">
                <a:latin typeface="Cambria" pitchFamily="18" charset="0"/>
              </a:rPr>
              <a:t>Социальное </a:t>
            </a:r>
            <a:r>
              <a:rPr lang="ru-RU" sz="1600" b="1" dirty="0" smtClean="0">
                <a:latin typeface="Cambria" pitchFamily="18" charset="0"/>
              </a:rPr>
              <a:t>агентство молодежи благодарит волонтеров Пошехонского аграрно-политехнического </a:t>
            </a:r>
            <a:r>
              <a:rPr lang="ru-RU" sz="1600" b="1" dirty="0" smtClean="0">
                <a:latin typeface="Cambria" pitchFamily="18" charset="0"/>
              </a:rPr>
              <a:t>колледжа</a:t>
            </a:r>
            <a:r>
              <a:rPr lang="ru-RU" sz="1600" b="1" dirty="0" smtClean="0">
                <a:latin typeface="Cambria" pitchFamily="18" charset="0"/>
              </a:rPr>
              <a:t> за помощь в организационных моментах на встрече с Главой Пошехонского муниципального района, Главой городского поселения Пошехонье, депутатами Областной Думы, представителями Правительства Ярославской области</a:t>
            </a:r>
            <a:r>
              <a:rPr lang="ru-RU" sz="1600" b="1" dirty="0" smtClean="0">
                <a:latin typeface="Cambria" pitchFamily="18" charset="0"/>
              </a:rPr>
              <a:t>.</a:t>
            </a:r>
          </a:p>
        </p:txBody>
      </p:sp>
      <p:pic>
        <p:nvPicPr>
          <p:cNvPr id="7172" name="Picture 4" descr="https://sun9-39.userapi.com/impg/HWeLxba6BZfa8TIp-iRlOKuFluFtBg43hBlJ5Q/yCpjGmWqsqc.jpg?size=1280x896&amp;quality=96&amp;sign=7b12efc3602b5c0ff1723e556c88888a&amp;type=album"/>
          <p:cNvPicPr>
            <a:picLocks noChangeAspect="1" noChangeArrowheads="1"/>
          </p:cNvPicPr>
          <p:nvPr/>
        </p:nvPicPr>
        <p:blipFill>
          <a:blip r:embed="rId6" cstate="print"/>
          <a:srcRect b="9091"/>
          <a:stretch>
            <a:fillRect/>
          </a:stretch>
        </p:blipFill>
        <p:spPr bwMode="auto">
          <a:xfrm>
            <a:off x="0" y="7560517"/>
            <a:ext cx="2357430" cy="1583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43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85852"/>
            <a:ext cx="2357430" cy="79714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Будущий солдат – умом и силой богат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преддверии Дня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Защитника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Отечества в Центральной библиотеке прошла тематическая встреча с заместителем начальника Отдела полиции «Пошехонский»,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подполковником полиции Фомичевым Сергеем Александровичем. Участниками мероприятия стали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студенты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Пошехонского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аграрно-политехнического колледжа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Сергей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Александрович объяснил ребятам, что для россиян во все времена было почётно служить в рядах Российской Армии,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СОБЫТИЯ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8" y="3428992"/>
            <a:ext cx="4429132" cy="577081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sz="17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служить России и что наша армия всегда должна быть готова к защите нашей Родины. Подполковник полиции поделился с ребятами интересными случаями своей службы в армии, рассказал об охране общественного порядка в республике Чечня. Он познакомил студентов со снаряжением: бронежилетом, шлемом и с учебным оружием - пистолет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Макарова и автомат Калашникова. Ребята с большим интересом примеряли снаряжение на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себя,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разбирали, и собирали учебное оружие.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У присутствующих возникло много вопросов к Сергею Александровичу, и он на них содержательно ответил.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завершении встречи молодых людей поздравили с наступающим праздником, пожелали всем здоровья, благополучия и мирного неба над головой и вручили небольшие сувениры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122" name="Picture 2" descr="https://sun9-54.userapi.com/impg/tqz3-gFES2GI5LgMfwxzN8dBN1K2bRgmY8TN-g/LcTfSBmhBPM.jpg?size=1280x960&amp;quality=95&amp;sign=659cedd52bcc8286b01d23a3c0d23926&amp;type=album"/>
          <p:cNvPicPr>
            <a:picLocks noChangeAspect="1" noChangeArrowheads="1"/>
          </p:cNvPicPr>
          <p:nvPr/>
        </p:nvPicPr>
        <p:blipFill>
          <a:blip r:embed="rId3" cstate="print"/>
          <a:srcRect t="12766" b="19149"/>
          <a:stretch>
            <a:fillRect/>
          </a:stretch>
        </p:blipFill>
        <p:spPr bwMode="auto">
          <a:xfrm>
            <a:off x="2428868" y="1357290"/>
            <a:ext cx="4429132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14414"/>
            <a:ext cx="2592975" cy="79295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ВСЁ О СЕМЬЕ. 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ВСЁ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ПРО СЕМЬЮ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февраля для ребят проживающих в общежитии Пошехонского аграрно-политехнического колледжа специалистами Социального агентства молодёжи была проведена викторина «Всё о семье. Всё про семью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Студенты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отвечали на вопросы из 4 блоков: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«Кто есть кто?» - участники указывали названия родственных связей в семьях. Похвально, что ребята знают, кто такие сваты, шурин, золовка и деверь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Сказочка» - по краткому описанию сказки отгадывали правильное её название и вспоминали автора. </a:t>
            </a:r>
            <a:endParaRPr lang="ru-RU" sz="17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СЕМЕЙНЫЕ ЦЕННОСТИ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9" y="3857620"/>
            <a:ext cx="4143381" cy="527836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 с этим блоком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игроки</a:t>
            </a:r>
            <a:r>
              <a:rPr lang="ru-RU" sz="17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справились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неплохо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Народная мудрость» . В данном задании ребята дополняли пословицы и поговорки на семейную тематику.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Кардаш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Владимир справился с этим испытанием лучше всех. Так держать!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«Известные семьи». По представленным организаторами фотографиям известных семей, ребята вспоминали и называли фамилию данной семьи. Получилось у них это на "ура". Вспомнили всех и назвали правильно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Спасибо огромное ребятам за позитив и знания в вопросах на семейную тематику. Все они большие молодцы! И мы, как организаторы, надеемся, что вечерний час для ребят прошёл весело и познавательно" - делится впечатлениями Виктория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Куляпина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17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54.userapi.com/impg/VLPoLOTOqpWqI7uwfTzHFzk4BkPqkz3TdtqecQ/P6UMUoQYm1I.jpg?size=1280x853&amp;quality=95&amp;sign=47b609a696fa41e5d664b29d8a8b1f5d&amp;type=album"/>
          <p:cNvPicPr>
            <a:picLocks noChangeAspect="1" noChangeArrowheads="1"/>
          </p:cNvPicPr>
          <p:nvPr/>
        </p:nvPicPr>
        <p:blipFill>
          <a:blip r:embed="rId3" cstate="print"/>
          <a:srcRect l="3333" t="7503"/>
          <a:stretch>
            <a:fillRect/>
          </a:stretch>
        </p:blipFill>
        <p:spPr bwMode="auto">
          <a:xfrm>
            <a:off x="2714620" y="1285852"/>
            <a:ext cx="4143380" cy="264207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40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85852"/>
            <a:ext cx="2714620" cy="79714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2023 год объявлен Годом педагога и наставника. Педагоги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детского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сада № 2 «Рябинка»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выступают в роли наставников студентов специальности "Дошкольное образование" Пошехонского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аграрно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- политехнического колледжа. В ходе производственной практики, под руководством опытных педагогов, студенты организуют с детьми разные виды деятельности, участвуют во всех мероприятиях детского сада, формируя практические навыки. Провести утреннюю гимнастику, занятие, развлечение, игру, оформить буклеты для родителей - все это требует от студентов не только теоретических знаний, но и практического опыта.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НАСТАВНИЧЕСТВО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8" y="7358082"/>
            <a:ext cx="4071942" cy="183127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sz="17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 окончании практики наставники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проанализировали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результаты своих наставляемых, разобрали их трудности, дали рекомендации по дальнейшему обучению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9700" name="Picture 4" descr="https://sun9-33.userapi.com/impg/2IF0WfpAoL95rXF7xaA6J4Z8MVCCtbfh3UHtlw/D2CnDDYw1zA.jpg?size=609x1080&amp;quality=95&amp;sign=31d61a1e4d56eee20a5840bdcbf588fa&amp;type=album"/>
          <p:cNvPicPr>
            <a:picLocks noChangeAspect="1" noChangeArrowheads="1"/>
          </p:cNvPicPr>
          <p:nvPr/>
        </p:nvPicPr>
        <p:blipFill>
          <a:blip r:embed="rId3"/>
          <a:srcRect l="2422" b="20844"/>
          <a:stretch>
            <a:fillRect/>
          </a:stretch>
        </p:blipFill>
        <p:spPr bwMode="auto">
          <a:xfrm>
            <a:off x="2786058" y="1357290"/>
            <a:ext cx="4071943" cy="58579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85852"/>
            <a:ext cx="2714620" cy="77251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"Встреча с молодым профессионалом"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9 февраля на базе общежития колледжа состоялось комплексное мероприятие с молодым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профессионалом,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методистом МУК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ЦСиРК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Кудриной Ксенией. 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Она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интересно и познавательно рассказала о своей профессии, а также поделилась богатым волонтерским опытом.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Ксения - участник объединения "Волонтеры Победы Пошехонского МР" с 2015 года. За это время она приняла участие во многих региональных и Всероссийских проектах.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рамках Всероссийского проекта "Никто не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забыт - ничто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не забыто", в 2015 году , Ксения взяла интервью у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участника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СОБЫТИЯ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8" y="5429256"/>
            <a:ext cx="4071942" cy="355481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sz="17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Сталинградской битвы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Красивичева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Михаила Александровича. Эти воспоминания смогли посмотреть студенты колледжа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Затем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участники мероприятия познакомились с новыми и устаревшими профессиями в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профориентационной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игре "Путь к профессии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Мероприятие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прошло в очень теплой и дружественной обстановке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1746" name="Picture 2" descr="https://sun9-46.userapi.com/impg/A_yXI8gs79NoZmNvlSzAwRO_upCwCgZ0Rbjbwg/haNzDWdegTI.jpg?size=810x1080&amp;quality=95&amp;sign=f90e74fd748fbb9cd31db803be9633ca&amp;type=album"/>
          <p:cNvPicPr>
            <a:picLocks noChangeAspect="1" noChangeArrowheads="1"/>
          </p:cNvPicPr>
          <p:nvPr/>
        </p:nvPicPr>
        <p:blipFill>
          <a:blip r:embed="rId3" cstate="print"/>
          <a:srcRect t="13125" b="25000"/>
          <a:stretch>
            <a:fillRect/>
          </a:stretch>
        </p:blipFill>
        <p:spPr bwMode="auto">
          <a:xfrm>
            <a:off x="2786058" y="1285852"/>
            <a:ext cx="2857520" cy="23574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1748" name="Picture 4" descr="https://sun9-8.userapi.com/impg/rRcR4cfuTQkpyo5ey_0Tbn0rUEQUkKc7T8yv7Q/5VJ7eQxVOHQ.jpg?size=810x1080&amp;quality=95&amp;sign=7a7b5d8828e94efccc9c9eff9ae2179a&amp;type=album"/>
          <p:cNvPicPr>
            <a:picLocks noChangeAspect="1" noChangeArrowheads="1"/>
          </p:cNvPicPr>
          <p:nvPr/>
        </p:nvPicPr>
        <p:blipFill>
          <a:blip r:embed="rId4"/>
          <a:srcRect t="7692" r="11795" b="43077"/>
          <a:stretch>
            <a:fillRect/>
          </a:stretch>
        </p:blipFill>
        <p:spPr bwMode="auto">
          <a:xfrm>
            <a:off x="3786166" y="3071802"/>
            <a:ext cx="3071834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14972</TotalTime>
  <Words>541</Words>
  <Application>Microsoft Office PowerPoint</Application>
  <PresentationFormat>Экран (4:3)</PresentationFormat>
  <Paragraphs>118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ПРО КОЛЛЕДЖ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ольга</cp:lastModifiedBy>
  <cp:revision>654</cp:revision>
  <dcterms:modified xsi:type="dcterms:W3CDTF">2023-03-03T11:21:43Z</dcterms:modified>
</cp:coreProperties>
</file>