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1" r:id="rId3"/>
    <p:sldId id="295" r:id="rId4"/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500"/>
            <a:ext cx="5486400" cy="34600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88707"/>
            <a:ext cx="5486400" cy="152617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5BE0D-37DC-46BD-8D9C-70E3A25FD08E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9CBE5-4B9C-4A0E-92D7-5F954B604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8B8EF-F9A4-4F1C-AC0E-65989D75C9A3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D1DF-E7AD-4F15-88DB-5ED4426DF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301" y="2435612"/>
            <a:ext cx="1119374" cy="59792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93" y="2435612"/>
            <a:ext cx="3931107" cy="59792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07DA2-27E7-4EE6-BC9C-46EE624F0986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D6137-DA8D-461B-BEF8-7E8304622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2173-60B6-4771-A831-CC61DAD2198A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222D-803A-4225-A74E-B34A2E5F1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0096"/>
            <a:ext cx="5486400" cy="1724789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53464"/>
            <a:ext cx="5486400" cy="14645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3A0A8-1C0F-49AF-812D-F70BDDA3758D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EF92-2C4D-49ED-8338-2933AB3EF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1C78-6550-4845-9D47-7F069474C725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0AEC-229C-47B6-8CE9-44E4BB100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3657600"/>
            <a:ext cx="2674620" cy="4791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11296" y="3657601"/>
            <a:ext cx="2674620" cy="47942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261" y="3657600"/>
            <a:ext cx="2523744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858" y="3657600"/>
            <a:ext cx="2521547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7FDA-DD9D-43D5-83C9-6ED7BCC7F0B7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7660-96AF-40B6-A71A-3DBA629C5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11295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569F0-5A7E-4FEC-A874-1C2C5D32E1F1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FDDA2-7874-4956-9DE8-AEAC42733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902F5-64F8-48C3-AC21-2C8E6C41C6B2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44111-9957-4FBE-B25E-9E76ED036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3817"/>
            <a:ext cx="2213202" cy="28973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14" y="2435612"/>
            <a:ext cx="3155886" cy="5968819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4794"/>
            <a:ext cx="2213202" cy="2993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570C1-F92E-4D0C-ADD7-C5CD16752174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711F4-CDEA-4CCB-A3E3-72DADF334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2215134" cy="290169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3250" y="3048000"/>
            <a:ext cx="3028950" cy="44704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3248"/>
            <a:ext cx="2215134" cy="2999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9531-23E1-48F9-84E3-B7D5A01D0F85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5086-F96E-4A14-8597-A261A26E6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6451" y="765076"/>
            <a:ext cx="64677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7064" y="765076"/>
            <a:ext cx="432054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93112"/>
            <a:ext cx="5486400" cy="471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768" y="731729"/>
            <a:ext cx="891849" cy="397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5812" y="731729"/>
            <a:ext cx="705902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F90A9E-99CD-4280-B28E-5BB993953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6516" y="1141275"/>
            <a:ext cx="1684867" cy="401636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5264" y="-89297"/>
            <a:ext cx="1050593" cy="9233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Ш   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>
              <a:ln w="0"/>
              <a:solidFill>
                <a:schemeClr val="tx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372" y="835178"/>
            <a:ext cx="323943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ВЫПУСК №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21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30.11.2022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1171"/>
            <a:ext cx="6110485" cy="906773"/>
          </a:xfr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ln>
                  <a:solidFill>
                    <a:schemeClr val="bg2"/>
                  </a:solidFill>
                </a:ln>
                <a:latin typeface="Bookman Old Style" pitchFamily="18" charset="0"/>
              </a:rPr>
              <a:t>PRO COLLEG</a:t>
            </a:r>
            <a:r>
              <a:rPr lang="ru-RU" sz="5000" b="1" dirty="0" smtClean="0">
                <a:ln>
                  <a:solidFill>
                    <a:schemeClr val="bg2"/>
                  </a:solidFill>
                </a:ln>
                <a:latin typeface="Bookman Old Style" pitchFamily="18" charset="0"/>
              </a:rPr>
              <a:t>Е</a:t>
            </a:r>
            <a:endParaRPr lang="ru-RU" sz="4800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1026" name="Picture 2" descr="H:\Магн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4293"/>
            <a:ext cx="1511882" cy="1511882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MmmXZx0ah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2786050"/>
            <a:ext cx="1714536" cy="1446619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ьга\Desktop\-0A67UvIwQ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40" y="3071802"/>
            <a:ext cx="1905013" cy="142876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s://sun9-21.userapi.com/impg/ou1POZ_VUcntK3Z3xKmD61iCZqgOm8E-8yIg1A/Laoc9U6aTUg.jpg?size=1080x863&amp;quality=95&amp;sign=0a86fa4939289fe645bc0bb56867b0a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5" y="2786050"/>
            <a:ext cx="1643074" cy="142876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ольга\Desktop\5d56HKmnhy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90" y="4643438"/>
            <a:ext cx="2656226" cy="198594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ольга\Desktop\V7dSlYZ1e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90" y="7000892"/>
            <a:ext cx="1785950" cy="179552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ольга\Desktop\SOPwstVblJ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8" y="6786578"/>
            <a:ext cx="1785950" cy="1339463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s://sun9-60.userapi.com/impg/2mY-1zx88MicFmemNLH_shrjQGu4bs8v6w5raQ/5czDI728hiQ.jpg?size=1280x960&amp;quality=95&amp;sign=6f181e3782c1424553be591bb7bc2d02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72" y="4643437"/>
            <a:ext cx="2643206" cy="1982405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s://sun9-72.userapi.com/impg/ysGojfWKNxEtU2z6JnoEuSYz5cX7fwwGiBCUiw/pe_XaACN95I.jpg?size=1280x960&amp;quality=95&amp;sign=4295938b9592a102b8c03b3d293e395c&amp;type=album"/>
          <p:cNvPicPr>
            <a:picLocks noChangeAspect="1" noChangeArrowheads="1"/>
          </p:cNvPicPr>
          <p:nvPr/>
        </p:nvPicPr>
        <p:blipFill>
          <a:blip r:embed="rId11" cstate="print"/>
          <a:srcRect l="12500" r="9375"/>
          <a:stretch>
            <a:fillRect/>
          </a:stretch>
        </p:blipFill>
        <p:spPr bwMode="auto">
          <a:xfrm>
            <a:off x="3929066" y="7072330"/>
            <a:ext cx="1714512" cy="178309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428868" y="3714744"/>
            <a:ext cx="4429132" cy="30469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ЕДИНЫЙ ДЕНЬ АНТИТЕРРОРИСТИЧЕСКОЙ БЕЗОПАСНОСТИ</a:t>
            </a:r>
          </a:p>
          <a:p>
            <a:endParaRPr lang="ru-RU" sz="1600" b="1" dirty="0" smtClean="0"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28 ноября студенты и сотрудники колледжа отрабатывали алгоритм действий при вооружённом нападении на учебное заведение.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Подобная тренировка в этом учебном году проводится повторно, с целью осуществления проверки знаний и требований антитеррористической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52"/>
            <a:ext cx="2336279" cy="79714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ЕДИНЫЙ ДЕНЬ ПОЖАРНОЙ БЕЗОПАСНОСТИ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23 ноября Пошехонским аграрно-политехническим колледжем совместно с пожарной частью города Пошехонье была проведена объектовая тренировка по эвакуации людей и тушению условного пожара.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По легенде, задымление произошло в 25 кабинете, горел автомобиль "Москвич". Персонал и студенты своевременно и в полном составе эвакуированы на автодром. Замечаний по тренировке не выявлено.</a:t>
            </a:r>
            <a:endParaRPr lang="ru-RU" sz="16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БЕЗОПАСНОСТЬ</a:t>
            </a:r>
          </a:p>
        </p:txBody>
      </p:sp>
      <p:pic>
        <p:nvPicPr>
          <p:cNvPr id="2050" name="Picture 2" descr="https://sun9-57.userapi.com/impg/iSHGUcnK__qHwbQVCJt37zM56Og6Pi_00K0-IA/92WPIOjJgws.jpg?size=1280x960&amp;quality=95&amp;sign=389231f95fd06f35dcf9dbbdb3e2bf82&amp;type=album"/>
          <p:cNvPicPr>
            <a:picLocks noChangeAspect="1" noChangeArrowheads="1"/>
          </p:cNvPicPr>
          <p:nvPr/>
        </p:nvPicPr>
        <p:blipFill>
          <a:blip r:embed="rId3"/>
          <a:srcRect l="6897" t="29805" r="18965" b="12247"/>
          <a:stretch>
            <a:fillRect/>
          </a:stretch>
        </p:blipFill>
        <p:spPr bwMode="auto">
          <a:xfrm>
            <a:off x="2500306" y="1214414"/>
            <a:ext cx="4143404" cy="24288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2" name="Picture 4" descr="https://sun9-30.userapi.com/impg/kNOelhIcFeCzj8-XbKZuZJPIJMk8f64NqgU8Pg/-F1G27NIXHg.jpg?size=1280x960&amp;quality=95&amp;sign=962cdad40bcca6e63ce7fcacbb85708d&amp;type=album"/>
          <p:cNvPicPr>
            <a:picLocks noChangeAspect="1" noChangeArrowheads="1"/>
          </p:cNvPicPr>
          <p:nvPr/>
        </p:nvPicPr>
        <p:blipFill>
          <a:blip r:embed="rId4" cstate="print"/>
          <a:srcRect t="8744" r="4918" b="19125"/>
          <a:stretch>
            <a:fillRect/>
          </a:stretch>
        </p:blipFill>
        <p:spPr bwMode="auto">
          <a:xfrm>
            <a:off x="2500306" y="6786578"/>
            <a:ext cx="4143404" cy="23574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552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56"/>
            <a:ext cx="2336279" cy="704808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ДОБРО ПОЖАЛОВАТЬ В СЕМЬЮ!</a:t>
            </a:r>
            <a:endParaRPr lang="ru-RU" sz="17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ru-RU" sz="17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15 ноября в актовом зале Пошехонского аграрно-политехнического колледжа прошло посвящение первокурсников в студенты.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Команды представили свои группы в формате видео и презентаций;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Выполнили ряд конкурсных испытаний, доказывая чья группа лучшая;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С нетерпением ждали вердикта жюри.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Творческий подарок представила студентка группы ДО-11 </a:t>
            </a:r>
            <a:r>
              <a:rPr lang="ru-RU" sz="1600" b="1" dirty="0" err="1" smtClean="0">
                <a:latin typeface="Cambria" pitchFamily="18" charset="0"/>
              </a:rPr>
              <a:t>Снежана</a:t>
            </a:r>
            <a:r>
              <a:rPr lang="ru-RU" sz="1600" b="1" dirty="0" smtClean="0">
                <a:latin typeface="Cambria" pitchFamily="18" charset="0"/>
              </a:rPr>
              <a:t> Тимофеева.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306" y="6143636"/>
            <a:ext cx="4143404" cy="280076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По выполнению всех заданий места распределились так: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группы МР-11, СП-11, ДО-11;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группа РЗС-12;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звание лучшей группы Пошехонского аграрно-политехнического колледжа получили студенты специальности Ихтиологии и рыбоводства!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i="1" dirty="0" smtClean="0">
                <a:latin typeface="Cambria" pitchFamily="18" charset="0"/>
              </a:rPr>
              <a:t>Корреспондент: Судакова Варвара, 3 курс</a:t>
            </a:r>
            <a:endParaRPr lang="ru-RU" sz="2000" b="1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ПРО СОБЫТИЯ</a:t>
            </a:r>
          </a:p>
        </p:txBody>
      </p:sp>
      <p:pic>
        <p:nvPicPr>
          <p:cNvPr id="19458" name="Picture 2" descr="https://sun9-46.userapi.com/impg/goZZHQWOZAvh6N33LBrq3JMA7GEkCNBtRwHizg/YvnjegSbbFM.jpg?size=1280x957&amp;quality=95&amp;sign=de07a1a2fbbb12524343c0f6b63a6625&amp;type=album"/>
          <p:cNvPicPr>
            <a:picLocks noChangeAspect="1" noChangeArrowheads="1"/>
          </p:cNvPicPr>
          <p:nvPr/>
        </p:nvPicPr>
        <p:blipFill>
          <a:blip r:embed="rId3" cstate="print"/>
          <a:srcRect l="15293"/>
          <a:stretch>
            <a:fillRect/>
          </a:stretch>
        </p:blipFill>
        <p:spPr bwMode="auto">
          <a:xfrm>
            <a:off x="2643182" y="1928794"/>
            <a:ext cx="4000528" cy="3830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29190"/>
            <a:ext cx="4286256" cy="403187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ПРОФПРОБЫ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25 октября в Пошехонском аграрно-политехническом колледже положено начало реализации Всероссийского проекта "Билет в будущее". Первая профессиональная проба организована мастером производственного обучения Татьяной Борисовной </a:t>
            </a:r>
            <a:r>
              <a:rPr lang="ru-RU" sz="1600" b="1" dirty="0" err="1" smtClean="0">
                <a:latin typeface="Cambria" pitchFamily="18" charset="0"/>
              </a:rPr>
              <a:t>Круду</a:t>
            </a:r>
            <a:r>
              <a:rPr lang="ru-RU" sz="1600" b="1" dirty="0" smtClean="0">
                <a:latin typeface="Cambria" pitchFamily="18" charset="0"/>
              </a:rPr>
              <a:t>. Она познакомила учащихся школы № 2 с профессией "Агроном".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В рамках пробы ребята научились различать тип почвы методом лепки из неё различных форм, определять культуры по семенам и даже познакомились с продукцией изо льна. </a:t>
            </a:r>
            <a:endParaRPr lang="ru-RU" sz="17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70" y="1571604"/>
            <a:ext cx="2357430" cy="47705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В конце мероприятия абитуриенты угостились репой, помидорами, ржаным хлебом и пирожками с чаем. По окончанию пробы ребята делились впечатлениями, задавали вопросы о профессии и поблагодарили преподавателя за организованную встречу. </a:t>
            </a: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r>
              <a:rPr lang="ru-RU" sz="1600" b="1" i="1" dirty="0" smtClean="0">
                <a:latin typeface="Cambria" pitchFamily="18" charset="0"/>
              </a:rPr>
              <a:t>Корреспондент: Судакова Варвара, </a:t>
            </a:r>
          </a:p>
          <a:p>
            <a:pPr algn="just"/>
            <a:r>
              <a:rPr lang="ru-RU" sz="1600" b="1" i="1" dirty="0" smtClean="0">
                <a:latin typeface="Cambria" pitchFamily="18" charset="0"/>
              </a:rPr>
              <a:t>3-й курс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СОБЫТИЯ</a:t>
            </a:r>
          </a:p>
        </p:txBody>
      </p:sp>
      <p:pic>
        <p:nvPicPr>
          <p:cNvPr id="17410" name="Picture 2" descr="https://sun9-73.userapi.com/impg/fFd5KIDAw1p1-J-eMVE67I8Op48P66gjeBYMVg/NwmyPOAYh2s.jpg?size=1280x708&amp;quality=95&amp;sign=46e4b6922f9bbba3a1683d920ac88fee&amp;type=album"/>
          <p:cNvPicPr>
            <a:picLocks noChangeAspect="1" noChangeArrowheads="1"/>
          </p:cNvPicPr>
          <p:nvPr/>
        </p:nvPicPr>
        <p:blipFill>
          <a:blip r:embed="rId3" cstate="print"/>
          <a:srcRect l="6849" r="5495"/>
          <a:stretch>
            <a:fillRect/>
          </a:stretch>
        </p:blipFill>
        <p:spPr bwMode="auto">
          <a:xfrm>
            <a:off x="142852" y="1571604"/>
            <a:ext cx="416560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s://sun9-66.userapi.com/impg/WueHS3Fc7GLjx5QX23X20SbaabgZs3s-i2mUlw/s0iK9fjcS08.jpg?size=1280x960&amp;quality=95&amp;sign=98b89698fcfbe7b0d7a8e30099ede12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7072330"/>
            <a:ext cx="2214578" cy="1660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6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chemeClr val="bg2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Bookman Old Style" pitchFamily="18" charset="0"/>
              </a:rPr>
              <a:t>ПРО СОБЫТИЯ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95698"/>
            <a:ext cx="3714752" cy="78483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mbria" pitchFamily="18" charset="0"/>
              </a:rPr>
              <a:t>+</a:t>
            </a:r>
            <a:r>
              <a:rPr lang="ru-RU" sz="1600" b="1" dirty="0" smtClean="0">
                <a:latin typeface="Cambria" pitchFamily="18" charset="0"/>
              </a:rPr>
              <a:t> В КОПИЛКУ ПРОФЕССИОНАЛОВ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8 ноября в библиотеке Пошехонского аграрно-политехнического колледжа в рамках фестиваля прошла </a:t>
            </a:r>
            <a:r>
              <a:rPr lang="ru-RU" sz="1600" b="1" dirty="0" err="1" smtClean="0">
                <a:latin typeface="Cambria" pitchFamily="18" charset="0"/>
              </a:rPr>
              <a:t>медиаигра</a:t>
            </a:r>
            <a:r>
              <a:rPr lang="ru-RU" sz="1600" b="1" dirty="0" smtClean="0">
                <a:latin typeface="Cambria" pitchFamily="18" charset="0"/>
              </a:rPr>
              <a:t> ПРО ДОБРО.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После мастер-классов эксперты провели игру, в которой команды пробовали себя в качестве фото- и </a:t>
            </a:r>
            <a:r>
              <a:rPr lang="ru-RU" sz="1600" b="1" dirty="0" err="1" smtClean="0">
                <a:latin typeface="Cambria" pitchFamily="18" charset="0"/>
              </a:rPr>
              <a:t>видеооператора</a:t>
            </a:r>
            <a:r>
              <a:rPr lang="ru-RU" sz="1600" b="1" dirty="0" smtClean="0">
                <a:latin typeface="Cambria" pitchFamily="18" charset="0"/>
              </a:rPr>
              <a:t>, публициста, редактора и корреспондента. Участники писали стихи, исправляли ошибки в тексте и обучались навыкам монтажа. По итогам игры все посмотрели видеоролики, </a:t>
            </a:r>
            <a:endParaRPr lang="ru-RU" sz="1600" b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снятые операторами о проведении мероприятия. Также объединение встретило новых участников, желающих стать </a:t>
            </a:r>
            <a:r>
              <a:rPr lang="ru-RU" sz="1600" b="1" dirty="0" err="1" smtClean="0">
                <a:latin typeface="Cambria" pitchFamily="18" charset="0"/>
              </a:rPr>
              <a:t>медиаволонтёрами</a:t>
            </a:r>
            <a:r>
              <a:rPr lang="ru-RU" sz="1600" b="1" dirty="0" smtClean="0"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Каковы же были итоги?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Первое место забирает команда "Камыши"!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Также благодарственными письмами награждаются "Пионеры" и "Малинник".</a:t>
            </a:r>
          </a:p>
          <a:p>
            <a:pPr algn="just"/>
            <a:endParaRPr lang="ru-RU" sz="1600" b="1" i="1" dirty="0" smtClean="0">
              <a:latin typeface="Cambria" pitchFamily="18" charset="0"/>
            </a:endParaRPr>
          </a:p>
          <a:p>
            <a:pPr algn="just"/>
            <a:r>
              <a:rPr lang="ru-RU" sz="1600" b="1" i="1" dirty="0" smtClean="0">
                <a:latin typeface="Cambria" pitchFamily="18" charset="0"/>
              </a:rPr>
              <a:t>Корреспондент: Судакова Варвара, 3-й курс</a:t>
            </a:r>
            <a:endParaRPr lang="ru-RU" sz="1600" b="1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90" y="4143372"/>
            <a:ext cx="3071810" cy="47705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Волонтёрам мы скажем - спасибо!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Пусть живут волонтёры во имя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Развития нашего мира.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И пусть не видят миллионы,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Как руки помогают жить,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Со всей душою волонтёры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Стараются исправить мир.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Спасибо добрым людям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За то, что они есть,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Хотя, теперь их можно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На пальцах перечесть.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Все ваш безвозмездный труд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Скромно подвигом зовут.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Будьте счастливы, успешны,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И талантливы, конечно!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</a:rPr>
              <a:t>"Пионеры"</a:t>
            </a:r>
            <a:endParaRPr lang="ru-RU" dirty="0"/>
          </a:p>
        </p:txBody>
      </p:sp>
      <p:pic>
        <p:nvPicPr>
          <p:cNvPr id="15362" name="Picture 2" descr="https://sun9-46.userapi.com/impg/bYf0tDs7pPTGjd-Lu612Fny-MFtHUMXBKW8KPA/aIEEyk7bRgM.jpg?size=1280x852&amp;quality=95&amp;sign=31763c939a6f206a5da7d4a3f1d22c5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7" y="1643042"/>
            <a:ext cx="2897767" cy="1928826"/>
          </a:xfrm>
          <a:prstGeom prst="roundRect">
            <a:avLst>
              <a:gd name="adj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77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87976"/>
            <a:ext cx="2643182" cy="79560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Cambria" pitchFamily="18" charset="0"/>
              </a:rPr>
              <a:t>ПРАВОВОЙ ВОПРОС</a:t>
            </a:r>
          </a:p>
          <a:p>
            <a:endParaRPr lang="ru-RU" sz="1500" b="1" dirty="0" smtClean="0"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latin typeface="Cambria" pitchFamily="18" charset="0"/>
              </a:rPr>
              <a:t>17 ноября в библиотеке колледжа состоялся круглый стол по вопросам правового просвещения детей сирот и детей с ограниченными возможностями здоровья. В мероприятии приняли участие ведущие специалисты Пошехонского района: мировой судья судебного участка № 1 г. Пошехонье - Дмитрий Михайлович Стародубцев, управляющий делами администрации Пошехонского муниципального района - Светлана Юрьевна Комарова, </a:t>
            </a:r>
            <a:endParaRPr lang="ru-RU" sz="15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Cambria" pitchFamily="18" charset="0"/>
              </a:rPr>
              <a:t>специалист КДН и ЗП - Андрей Юрьевич Колесов, инспектор ГИБДД МУ МВД России "Рыбинское" - Евгений Борисович Смирнов, председатель территориальной избирательной комиссии - Валентина Николаевна Соколова, </a:t>
            </a:r>
            <a:endParaRPr lang="ru-RU" sz="15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42.userapi.com/impg/O4W8V1ngCRMEzFOr427mAFYILcwfythmOFlJ6Q/MkYk7E-u4W8.jpg?size=1280x811&amp;quality=95&amp;sign=b89f9190b445ec078aeb2d3293804e6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1500166"/>
            <a:ext cx="3714776" cy="2353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14620" y="3973354"/>
            <a:ext cx="4143380" cy="51706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Cambria" pitchFamily="18" charset="0"/>
              </a:rPr>
              <a:t>заведующая отделом ЗАГС - Валентина Юрьевна </a:t>
            </a:r>
            <a:r>
              <a:rPr lang="ru-RU" sz="1500" b="1" dirty="0" err="1" smtClean="0">
                <a:latin typeface="Cambria" pitchFamily="18" charset="0"/>
              </a:rPr>
              <a:t>Лепакова</a:t>
            </a:r>
            <a:r>
              <a:rPr lang="ru-RU" sz="1500" b="1" dirty="0" smtClean="0">
                <a:latin typeface="Cambria" pitchFamily="18" charset="0"/>
              </a:rPr>
              <a:t>.</a:t>
            </a:r>
          </a:p>
          <a:p>
            <a:pPr algn="just"/>
            <a:r>
              <a:rPr lang="ru-RU" sz="1500" b="1" dirty="0" smtClean="0">
                <a:latin typeface="Cambria" pitchFamily="18" charset="0"/>
              </a:rPr>
              <a:t>В рамках мероприятия были охвачены следующие темы:</a:t>
            </a:r>
            <a:br>
              <a:rPr lang="ru-RU" sz="1500" b="1" dirty="0" smtClean="0">
                <a:latin typeface="Cambria" pitchFamily="18" charset="0"/>
              </a:rPr>
            </a:br>
            <a:r>
              <a:rPr lang="ru-RU" sz="1500" b="1" dirty="0" smtClean="0">
                <a:latin typeface="Cambria" pitchFamily="18" charset="0"/>
              </a:rPr>
              <a:t>Административная и уголовная ответственность;</a:t>
            </a:r>
          </a:p>
          <a:p>
            <a:pPr algn="just"/>
            <a:r>
              <a:rPr lang="ru-RU" sz="1500" b="1" dirty="0" smtClean="0">
                <a:latin typeface="Cambria" pitchFamily="18" charset="0"/>
              </a:rPr>
              <a:t/>
            </a:r>
            <a:br>
              <a:rPr lang="ru-RU" sz="1500" b="1" dirty="0" smtClean="0">
                <a:latin typeface="Cambria" pitchFamily="18" charset="0"/>
              </a:rPr>
            </a:br>
            <a:r>
              <a:rPr lang="ru-RU" sz="1500" b="1" dirty="0" smtClean="0">
                <a:latin typeface="Cambria" pitchFamily="18" charset="0"/>
              </a:rPr>
              <a:t>Права и обязанности студента в образовательном учреждении;</a:t>
            </a:r>
          </a:p>
          <a:p>
            <a:pPr algn="just"/>
            <a:endParaRPr lang="ru-RU" sz="1500" b="1" dirty="0" smtClean="0"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latin typeface="Cambria" pitchFamily="18" charset="0"/>
              </a:rPr>
              <a:t>Семейное, трудовое и избирательное право;</a:t>
            </a:r>
          </a:p>
          <a:p>
            <a:pPr algn="just"/>
            <a:endParaRPr lang="ru-RU" sz="1500" b="1" dirty="0" smtClean="0"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latin typeface="Cambria" pitchFamily="18" charset="0"/>
              </a:rPr>
              <a:t>Безопасность и соблюдение правил дорожного движения;</a:t>
            </a:r>
          </a:p>
          <a:p>
            <a:pPr algn="just"/>
            <a:endParaRPr lang="ru-RU" sz="1500" b="1" dirty="0" smtClean="0"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latin typeface="Cambria" pitchFamily="18" charset="0"/>
              </a:rPr>
              <a:t>Средства и методы борьбы с коррупцией.</a:t>
            </a:r>
          </a:p>
          <a:p>
            <a:pPr algn="just"/>
            <a:r>
              <a:rPr lang="ru-RU" sz="1500" b="1" dirty="0" smtClean="0">
                <a:latin typeface="Cambria" pitchFamily="18" charset="0"/>
              </a:rPr>
              <a:t>Руководство Пошехонского аграрно-политехнического колледжа выражает огромную благодарность выступающим за плодотворную работу со студентами! Надеемся на дальнейшее сотрудничество!</a:t>
            </a:r>
            <a:endParaRPr lang="ru-RU" sz="15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9351" y="1024552"/>
            <a:ext cx="2237521" cy="821763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МЫ – ДОБРАЯ КОМАНДА!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23 ноября наша команда </a:t>
            </a:r>
            <a:r>
              <a:rPr lang="ru-RU" sz="1600" b="1" dirty="0" err="1" smtClean="0">
                <a:latin typeface="Cambria" pitchFamily="18" charset="0"/>
              </a:rPr>
              <a:t>медиаволонтеров</a:t>
            </a:r>
            <a:r>
              <a:rPr lang="ru-RU" sz="1600" b="1" dirty="0" smtClean="0">
                <a:latin typeface="Cambria" pitchFamily="18" charset="0"/>
              </a:rPr>
              <a:t> PRO COLLEGE получила добрую весть о победе  ребят во Всероссийском конкурсе социально значимых инициатив и проектов молодежных добровольческих (волонтерских) объединений «Округ лидеров 2022» 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Данный конкурс проводится ежегодно в соответствии с Указом Президента Российской Федерации В.В. Путина от 21 июля 2020 г. № 204 «О национальных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УСПЕХИ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92" y="4604296"/>
            <a:ext cx="4572008" cy="45397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целях развития Российской Федерации на период до 2030 года». </a:t>
            </a:r>
            <a:r>
              <a:rPr lang="ru-RU" sz="1600" b="1" dirty="0" err="1" smtClean="0">
                <a:latin typeface="Cambria" pitchFamily="18" charset="0"/>
              </a:rPr>
              <a:t>Профориентационный</a:t>
            </a:r>
            <a:r>
              <a:rPr lang="ru-RU" sz="1600" b="1" dirty="0" smtClean="0">
                <a:latin typeface="Cambria" pitchFamily="18" charset="0"/>
              </a:rPr>
              <a:t> проект объединения "Выбор за вами!" получил высокую оценку экспертов конкурса. Среди участников номинации "Мы - добрая команда" по направлению "</a:t>
            </a:r>
            <a:r>
              <a:rPr lang="ru-RU" sz="1600" b="1" dirty="0" err="1" smtClean="0">
                <a:latin typeface="Cambria" pitchFamily="18" charset="0"/>
              </a:rPr>
              <a:t>Навыковое</a:t>
            </a:r>
            <a:r>
              <a:rPr lang="ru-RU" sz="1600" b="1" dirty="0" smtClean="0">
                <a:latin typeface="Cambria" pitchFamily="18" charset="0"/>
              </a:rPr>
              <a:t> добровольчество" представлены объединения Московской, Белгородской, Липецкой, Орловской, Костромской и Ярославской областей. Среди 12 волонтерских отрядов, прошедших отбор, лишь 2 одержали победу: Белгородская команда "Волонтеры финансовой культуры" и Пошехонские </a:t>
            </a:r>
            <a:r>
              <a:rPr lang="ru-RU" sz="1600" b="1" dirty="0" err="1" smtClean="0">
                <a:latin typeface="Cambria" pitchFamily="18" charset="0"/>
              </a:rPr>
              <a:t>медиаволонтеры</a:t>
            </a:r>
            <a:r>
              <a:rPr lang="ru-RU" sz="1600" b="1" dirty="0" smtClean="0">
                <a:latin typeface="Cambria" pitchFamily="18" charset="0"/>
              </a:rPr>
              <a:t> PRO COLLEGE.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Троекратное УРА нашим звездочкам!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85.userapi.com/impg/KwFZ71LW61uBEOtay7hdPY64mhRSCB1jjnrXKw/K5h9oUtpjL8.jpg?size=864x1080&amp;quality=95&amp;sign=e8dbe6a8ec18df7c8cf2a9d5aaa1d6f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8" y="2357422"/>
            <a:ext cx="1314459" cy="164307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1268" name="Picture 4" descr="https://sun9-87.userapi.com/impg/2zZeuxRynLm-ceSkTXCktB_XEsoFkjYJeFaOhw/8tpOJRQNrZQ.jpg?size=864x1080&amp;quality=95&amp;sign=4a1dbbcdee028b8511fe43549913d6a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06" y="1428728"/>
            <a:ext cx="1285884" cy="160735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1270" name="Picture 6" descr="https://sun9-85.userapi.com/impg/z0wA2MY4EteSU3cSO1sYu8CU5fDN9-LHIuOtqw/wVKvgUhiK9A.jpg?size=864x1080&amp;quality=95&amp;sign=697ee2ff27555ef9ed662aca73afb38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8" y="1285852"/>
            <a:ext cx="1328748" cy="166093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1272" name="Picture 8" descr="https://sun9-51.userapi.com/impg/E8Eu_JWT9GBWuBbBbbHU52aXegwVnw1Av7bhLQ/Ab_c9RbZtdY.jpg?size=1280x1280&amp;quality=95&amp;sign=ef97991954f8aea17f130060143f70c5&amp;type=album"/>
          <p:cNvPicPr>
            <a:picLocks noChangeAspect="1" noChangeArrowheads="1"/>
          </p:cNvPicPr>
          <p:nvPr/>
        </p:nvPicPr>
        <p:blipFill>
          <a:blip r:embed="rId6" cstate="print"/>
          <a:srcRect l="3598"/>
          <a:stretch>
            <a:fillRect/>
          </a:stretch>
        </p:blipFill>
        <p:spPr bwMode="auto">
          <a:xfrm>
            <a:off x="2428868" y="3143240"/>
            <a:ext cx="1350931" cy="164307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1274" name="Picture 10" descr="https://sun9-78.userapi.com/impg/BPzrfJaNwuOHqE3q-PFq8CPaPQaJGAYYu1bV6A/miIejCb_iqU.jpg?size=864x1080&amp;quality=95&amp;sign=4f169a982c81aaec469e9d7e018fb96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9" y="3071802"/>
            <a:ext cx="1357321" cy="169665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" y="1024552"/>
            <a:ext cx="2378424" cy="826380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9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ЗВЕЗДА НА </a:t>
            </a:r>
            <a:r>
              <a:rPr lang="ru-RU" sz="1600" b="1" dirty="0" err="1" smtClean="0">
                <a:latin typeface="Cambria" pitchFamily="18" charset="0"/>
              </a:rPr>
              <a:t>М.АРТе</a:t>
            </a: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Месяц ноябрь вновь радует нас открытиями. На молодёжном творческом фестивале М.АРТ загорелась звёздочка "Театрального направления", наша замечательная поэтесса Надежда Макарычева. По горячим следам сообщаем о последней весточке оргкомитета конкурса: - Надежда заняла </a:t>
            </a:r>
            <a:r>
              <a:rPr lang="ru-RU" sz="1600" b="1" dirty="0" err="1" smtClean="0">
                <a:latin typeface="Cambria" pitchFamily="18" charset="0"/>
              </a:rPr>
              <a:t>N-ое</a:t>
            </a:r>
            <a:r>
              <a:rPr lang="ru-RU" sz="1600" b="1" dirty="0" smtClean="0">
                <a:latin typeface="Cambria" pitchFamily="18" charset="0"/>
              </a:rPr>
              <a:t> призовое место и приглашается на Гала-концерт фестиваля, который пройдёт 4 декабря в 17.00 ч. во Дворце молодёжи.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Мы поздравляем нашу победительницу и желаем ей творческих успехов и вдохновения! </a:t>
            </a:r>
            <a:endParaRPr lang="ru-RU" sz="17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УСПЕХИ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306" y="1285852"/>
            <a:ext cx="2357454" cy="181588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Так держать!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С большим удовольствием и радостью публикуем ТО САМОЕ произведение Надежды.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0306" y="3142357"/>
            <a:ext cx="4357694" cy="600164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Когда кричит душа: её никто не слышит.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Когда кричит душа в ответ лишь тишина...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И даже тот, кто рядом с нами дышит...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Не слышит... как орет внутри душа!..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Ты внешне, как всегда спокоен,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Смеёшься... хоть в глазах твоих тоска...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Никто не понимает, что ты болен.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И нет способного помочь врача.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Да и лекарства нет, нет панацеи...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Души страдания вылечить нельзя.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Ты так давно закрыл, от сердца двери,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Что не пройдут туда твои друзья...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Душа кричит: ей больно, ей тоскливо,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Она не может быть всегда одной.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Устала сильной быть, все опостыло...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Ей нужен дом, уют, покой...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Когда кричит душа, никто ее не слышит,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Она безмолвна словно тишина.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Увы и ах... но тот кто рядом дышит...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Не слышит, как кричит твоя душа</a:t>
            </a:r>
            <a:r>
              <a:rPr lang="ru-RU" sz="1600" dirty="0" smtClean="0"/>
              <a:t>!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83.userapi.com/impg/PdvdcmzpW0PKnglgdfpmZfHJp3BugtlYmFpnPQ/tDSetB11dDs.jpg?size=810x1080&amp;quality=95&amp;sign=63d6ee532a62fa5ef0447e1e3c24b148&amp;type=album"/>
          <p:cNvPicPr>
            <a:picLocks noChangeAspect="1" noChangeArrowheads="1"/>
          </p:cNvPicPr>
          <p:nvPr/>
        </p:nvPicPr>
        <p:blipFill>
          <a:blip r:embed="rId3" cstate="print"/>
          <a:srcRect b="9677"/>
          <a:stretch>
            <a:fillRect/>
          </a:stretch>
        </p:blipFill>
        <p:spPr bwMode="auto">
          <a:xfrm>
            <a:off x="4982752" y="1142944"/>
            <a:ext cx="1660958" cy="2000296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84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3881021"/>
            <a:ext cx="2285992" cy="526297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МОЙ ВЫБОР</a:t>
            </a:r>
          </a:p>
          <a:p>
            <a:pPr algn="ctr"/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Подведены итоги областного фестиваля художественного творчества «Мой выбор», организованного департаментом образования Ярославской области совместно с Ярославским педагогическим колледжем.</a:t>
            </a:r>
          </a:p>
          <a:p>
            <a:pPr algn="just"/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Студенты Пошехонского аграрно-политехнического  колледжа 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УСПЕХИ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2" y="4127242"/>
            <a:ext cx="2214578" cy="501675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представили на суд жюри творческие номера в 3-х номинациях: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«Хореографическое искусство» - студия танца ТЕСТ (руководитель Вера Юрьевна </a:t>
            </a:r>
            <a:r>
              <a:rPr lang="ru-RU" sz="1600" b="1" dirty="0" err="1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Мосулина</a:t>
            </a: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«Вокальное искусство» - </a:t>
            </a:r>
            <a:r>
              <a:rPr lang="ru-RU" sz="1600" b="1" dirty="0" err="1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Снежана</a:t>
            </a: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Тимофеева, студия «Хорошее настроение» (руководитель Ирина Вадимовна Воронова);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8427" y="1500166"/>
            <a:ext cx="2299573" cy="7417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«Авторское творчество» - Надежда Макарычева , </a:t>
            </a:r>
            <a:r>
              <a:rPr lang="ru-RU" sz="1700" b="1" dirty="0" err="1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медиаволонтеры</a:t>
            </a:r>
            <a:r>
              <a:rPr lang="ru-RU" sz="17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PRO COLLEGE</a:t>
            </a:r>
            <a:r>
              <a:rPr lang="ru-RU" sz="17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 сегодня мы с радостью сообщаем о том, что танцевальный коллектив ТЕСТ с творческим номером «Сон» стал победителем фестиваля. Наши девушки посвятили это выступление мамам, и у них это замечательно получилось! Поздравляем вас с заслуженной наградой!</a:t>
            </a:r>
          </a:p>
          <a:p>
            <a:pPr algn="just"/>
            <a:r>
              <a:rPr lang="ru-RU" sz="1700" b="1" dirty="0" smtClean="0">
                <a:solidFill>
                  <a:prstClr val="white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Гала-концерт фестиваля и награждение пройдет 16 декабря в ДК Нефтяник.</a:t>
            </a:r>
          </a:p>
        </p:txBody>
      </p:sp>
      <p:pic>
        <p:nvPicPr>
          <p:cNvPr id="7169" name="Picture 1" descr="C:\Users\ольга\Desktop\DMSWW2jc1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1428728"/>
            <a:ext cx="378621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488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142976"/>
            <a:ext cx="2318079" cy="815607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Cambria" pitchFamily="18" charset="0"/>
              </a:rPr>
              <a:t>КИБЕРБЕЗОПАСНОСТЬ</a:t>
            </a: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/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16 ноября в библиотеке колледжа состоялся взрослый разговор со студентами по вопросам </a:t>
            </a:r>
            <a:r>
              <a:rPr lang="ru-RU" sz="1600" b="1" dirty="0" err="1" smtClean="0">
                <a:latin typeface="Cambria" pitchFamily="18" charset="0"/>
              </a:rPr>
              <a:t>кибербезопасности</a:t>
            </a:r>
            <a:r>
              <a:rPr lang="ru-RU" sz="1600" b="1" dirty="0" smtClean="0">
                <a:latin typeface="Cambria" pitchFamily="18" charset="0"/>
              </a:rPr>
              <a:t> детей и молодёжи. Заместитель директора по воспитательной работе Екатерина Павловна Винниченко провела классный час для обучающихся 1х и 2х курсов в рамках недели безопасности в сети Интернет. Ребята увлеченно просмотрели Цикл познавательных видеороликов «</a:t>
            </a:r>
            <a:r>
              <a:rPr lang="ru-RU" sz="1600" b="1" dirty="0" err="1" smtClean="0">
                <a:latin typeface="Cambria" pitchFamily="18" charset="0"/>
              </a:rPr>
              <a:t>Кибербезопасность</a:t>
            </a:r>
            <a:r>
              <a:rPr lang="ru-RU" sz="1600" b="1" dirty="0" smtClean="0">
                <a:latin typeface="Cambria" pitchFamily="18" charset="0"/>
              </a:rPr>
              <a:t> для детей и взрослых». Это несколько мини-фильмов, каждый из которых посвящен</a:t>
            </a:r>
            <a:endParaRPr lang="ru-RU" sz="17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430" y="1285852"/>
            <a:ext cx="2214578" cy="82330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 одной из распространенных виртуальных угроз, сняты режиссером Даниилом </a:t>
            </a:r>
            <a:r>
              <a:rPr lang="ru-RU" sz="1600" b="1" dirty="0" err="1" smtClean="0">
                <a:latin typeface="Cambria" pitchFamily="18" charset="0"/>
              </a:rPr>
              <a:t>Бергером</a:t>
            </a:r>
            <a:r>
              <a:rPr lang="ru-RU" sz="1600" b="1" dirty="0" smtClean="0">
                <a:latin typeface="Cambria" pitchFamily="18" charset="0"/>
              </a:rPr>
              <a:t> и творческим объединением «Группа товарищей». </a:t>
            </a:r>
          </a:p>
          <a:p>
            <a:pPr algn="just"/>
            <a:r>
              <a:rPr lang="ru-RU" sz="1600" b="1" dirty="0" smtClean="0">
                <a:latin typeface="Cambria" pitchFamily="18" charset="0"/>
              </a:rPr>
              <a:t>«Сегодня наибольшую угрозу для безопасности детей представляют не леса, болота или дикие звери, а ставшая уже привычной цифровая среда. Технологический разрыв между поколением современных детей и родителей привел к тому, что взрослые зачастую не только не могут проконтролировать поведение ребенка в сети, но даже не считают это нужным., — отметил Даниил </a:t>
            </a:r>
            <a:r>
              <a:rPr lang="ru-RU" sz="1600" b="1" dirty="0" err="1" smtClean="0">
                <a:latin typeface="Cambria" pitchFamily="18" charset="0"/>
              </a:rPr>
              <a:t>Бергер</a:t>
            </a:r>
            <a:r>
              <a:rPr lang="ru-RU" sz="1600" b="1" dirty="0" smtClean="0">
                <a:latin typeface="Cambria" pitchFamily="18" charset="0"/>
              </a:rPr>
              <a:t>.</a:t>
            </a:r>
            <a:endParaRPr lang="ru-RU" sz="17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8" y="2403693"/>
            <a:ext cx="2285992" cy="698652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000" b="1" dirty="0" smtClean="0"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После просмотра каждого мини-ролика студентам предлагалось провести анализ событий, рассматриваемых в конкретном сюжете. Ребята совместно с преподавателем обсуждали ситуации и предлагали собственные решения, как не попасть на удочку </a:t>
            </a:r>
            <a:r>
              <a:rPr lang="ru-RU" sz="1600" b="1" dirty="0" err="1" smtClean="0">
                <a:latin typeface="Cambria" pitchFamily="18" charset="0"/>
              </a:rPr>
              <a:t>кибермошенников</a:t>
            </a:r>
            <a:r>
              <a:rPr lang="ru-RU" sz="1600" b="1" dirty="0" smtClean="0">
                <a:latin typeface="Cambria" pitchFamily="18" charset="0"/>
              </a:rPr>
              <a:t>. В ходе мероприятия выяснилось, что в адрес наших студентов, также применялись действия </a:t>
            </a:r>
            <a:r>
              <a:rPr lang="ru-RU" sz="1600" b="1" dirty="0" err="1" smtClean="0">
                <a:latin typeface="Cambria" pitchFamily="18" charset="0"/>
              </a:rPr>
              <a:t>киберпреступников</a:t>
            </a:r>
            <a:r>
              <a:rPr lang="ru-RU" sz="1600" b="1" dirty="0" smtClean="0">
                <a:latin typeface="Cambria" pitchFamily="18" charset="0"/>
              </a:rPr>
              <a:t>.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Благодарим ребят за открытость и слаженную работу на уроке!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28.userapi.com/impg/fNqZtinuRzifBKivj_WvLjpnguRlVkikyPKmcw/r8OQK8GuL_Y.jpg?size=1280x842&amp;quality=95&amp;sign=2d5217bcd83520ba140bc030d09e450b&amp;type=album"/>
          <p:cNvPicPr>
            <a:picLocks noChangeAspect="1" noChangeArrowheads="1"/>
          </p:cNvPicPr>
          <p:nvPr/>
        </p:nvPicPr>
        <p:blipFill>
          <a:blip r:embed="rId3" cstate="print"/>
          <a:srcRect r="-1962" b="4998"/>
          <a:stretch>
            <a:fillRect/>
          </a:stretch>
        </p:blipFill>
        <p:spPr bwMode="auto">
          <a:xfrm>
            <a:off x="4643446" y="1214414"/>
            <a:ext cx="2214554" cy="135732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816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14599</TotalTime>
  <Words>677</Words>
  <Application>Microsoft Office PowerPoint</Application>
  <PresentationFormat>Экран (4:3)</PresentationFormat>
  <Paragraphs>126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PRO COLLEGЕ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ольга</cp:lastModifiedBy>
  <cp:revision>617</cp:revision>
  <dcterms:modified xsi:type="dcterms:W3CDTF">2022-11-29T11:22:31Z</dcterms:modified>
</cp:coreProperties>
</file>