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9" r:id="rId4"/>
    <p:sldId id="261" r:id="rId5"/>
    <p:sldId id="278" r:id="rId6"/>
    <p:sldId id="277" r:id="rId7"/>
    <p:sldId id="262" r:id="rId8"/>
    <p:sldId id="258" r:id="rId9"/>
    <p:sldId id="263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0" r:id="rId18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AB5534-09C4-4714-9E86-CD9DCC9B6DC0}">
          <p14:sldIdLst>
            <p14:sldId id="256"/>
            <p14:sldId id="257"/>
            <p14:sldId id="279"/>
            <p14:sldId id="261"/>
            <p14:sldId id="278"/>
            <p14:sldId id="277"/>
            <p14:sldId id="262"/>
            <p14:sldId id="258"/>
            <p14:sldId id="263"/>
            <p14:sldId id="280"/>
            <p14:sldId id="281"/>
          </p14:sldIdLst>
        </p14:section>
        <p14:section name="Раздел без заголовка" id="{14DC4450-113B-41B5-8536-E8768C4CB401}">
          <p14:sldIdLst>
            <p14:sldId id="282"/>
            <p14:sldId id="283"/>
            <p14:sldId id="284"/>
            <p14:sldId id="285"/>
            <p14:sldId id="286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1974" y="-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9E763FDE-7DD8-4CA0-926A-CD25DB1830B2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92AB7A0D-357E-48DF-9A0E-8D4CB0BF77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3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A926F7F3-4D93-454C-B2A3-2A00646359C2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39" y="4861156"/>
            <a:ext cx="5683588" cy="4605821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CBEA9A5D-1F7B-42D5-B4A7-04CE0207D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1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83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00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67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949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91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50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44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6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3" Type="http://schemas.openxmlformats.org/officeDocument/2006/relationships/hyperlink" Target="https://ru.wikipedia.org/wiki/%D0%A0%D0%B5%D0%B0%D0%BB%D0%B8%D0%B7%D0%BC" TargetMode="External"/><Relationship Id="rId18" Type="http://schemas.openxmlformats.org/officeDocument/2006/relationships/hyperlink" Target="https://commons.wikimedia.org/wiki/File:Flag_of_the_Soviet_Union.svg?uselang=ru" TargetMode="External"/><Relationship Id="rId3" Type="http://schemas.openxmlformats.org/officeDocument/2006/relationships/hyperlink" Target="https://ru.wikipedia.org/wiki/28_%D1%84%D0%B5%D0%B2%D1%80%D0%B0%D0%BB%D1%8F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ru.wikipedia.org/wiki/%D0%A0%D0%BE%D1%81%D1%81%D0%B8%D1%8F" TargetMode="External"/><Relationship Id="rId12" Type="http://schemas.openxmlformats.org/officeDocument/2006/relationships/hyperlink" Target="https://ru.wikipedia.org/wiki/%D0%A0%D0%BE%D0%BC%D0%B0%D0%BD%D1%82%D0%B8%D0%B7%D0%BC" TargetMode="External"/><Relationship Id="rId1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6" Type="http://schemas.openxmlformats.org/officeDocument/2006/relationships/hyperlink" Target="https://commons.wikimedia.org/wiki/File:%D0%9C%D0%B0%D1%80%D0%B8%D0%BD%D0%B0_%D0%A0%D0%B0%D0%B7%D0%B8%D0%BD%D0%B0..JPG?uselang=ru" TargetMode="External"/><Relationship Id="rId20" Type="http://schemas.openxmlformats.org/officeDocument/2006/relationships/hyperlink" Target="https://commons.wikimedia.org/wiki/File:Flag_of_Russia.sv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F%D1%80%D0%BE%D1%81%D0%BB%D0%B0%D0%B2%D1%81%D0%BA%D0%B0%D1%8F_%D0%BE%D0%B1%D0%BB%D0%B0%D1%81%D1%82%D1%8C" TargetMode="External"/><Relationship Id="rId11" Type="http://schemas.openxmlformats.org/officeDocument/2006/relationships/hyperlink" Target="https://ru.wikipedia.org/wiki/%D0%9F%D0%BE%D1%80%D1%82%D1%80%D0%B5%D1%82" TargetMode="External"/><Relationship Id="rId5" Type="http://schemas.openxmlformats.org/officeDocument/2006/relationships/hyperlink" Target="https://ru.wikipedia.org/wiki/%D0%A0%D1%8B%D0%B1%D0%B8%D0%BD%D1%81%D0%BA" TargetMode="External"/><Relationship Id="rId15" Type="http://schemas.openxmlformats.org/officeDocument/2006/relationships/hyperlink" Target="https://ru.wikipedia.org/wiki/%D0%A4%D1%8D%D0%BD%D1%82%D0%B5%D0%B7%D0%B8" TargetMode="External"/><Relationship Id="rId10" Type="http://schemas.openxmlformats.org/officeDocument/2006/relationships/hyperlink" Target="https://ru.wikipedia.org/wiki/%D0%9D%D0%B0%D1%82%D1%8E%D1%80%D0%BC%D0%BE%D1%80%D1%82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ru.wikipedia.org/wiki/1966_%D0%B3%D0%BE%D0%B4" TargetMode="External"/><Relationship Id="rId9" Type="http://schemas.openxmlformats.org/officeDocument/2006/relationships/hyperlink" Target="https://ru.wikipedia.org/wiki/%D0%9F%D0%B5%D0%B9%D0%B7%D0%B0%D0%B6" TargetMode="External"/><Relationship Id="rId14" Type="http://schemas.openxmlformats.org/officeDocument/2006/relationships/hyperlink" Target="https://ru.wikipedia.org/wiki/%D0%98%D0%BC%D0%BF%D1%80%D0%B5%D1%81%D1%81%D0%B8%D0%BE%D0%BD%D0%B8%D0%B7%D0%BC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D0%9E%D0%B3%D0%BD%D0%B8_%D0%9F%D0%B0%D1%80%D0%B8%D0%B6%D0%B0_2008%D0%B3.jpg?uselang=r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commons.wikimedia.org/wiki/File:%D0%AE%D0%BD%D0%B0%D1%8F_%D1%85%D1%83%D0%B4%D0%BE%D0%B6%D0%BD%D0%B8%D1%86%D0%B0.JPG?uselang=ru" TargetMode="Externa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dirty="0" smtClean="0"/>
              <a:t>Информационное</a:t>
            </a:r>
            <a:br>
              <a:rPr lang="ru-RU" sz="4000" dirty="0" smtClean="0"/>
            </a:br>
            <a:r>
              <a:rPr lang="ru-RU" sz="4000" dirty="0" smtClean="0"/>
              <a:t>издание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 ПОЗИТИВ</a:t>
            </a:r>
            <a:endParaRPr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6712" y="8298089"/>
            <a:ext cx="5328592" cy="857251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Выпуск </a:t>
            </a:r>
            <a:r>
              <a:rPr lang="ru-RU" dirty="0" smtClean="0"/>
              <a:t>№8 </a:t>
            </a:r>
            <a:r>
              <a:rPr lang="ru-RU" dirty="0" smtClean="0"/>
              <a:t>. </a:t>
            </a:r>
            <a:r>
              <a:rPr lang="ru-RU" dirty="0" smtClean="0"/>
              <a:t>январь</a:t>
            </a:r>
            <a:r>
              <a:rPr lang="ru-RU" dirty="0" smtClean="0"/>
              <a:t> 2016 </a:t>
            </a:r>
            <a:r>
              <a:rPr lang="ru-RU" dirty="0" smtClean="0"/>
              <a:t>г.</a:t>
            </a:r>
            <a:endParaRPr dirty="0"/>
          </a:p>
        </p:txBody>
      </p:sp>
      <p:sp>
        <p:nvSpPr>
          <p:cNvPr id="6" name="副标题 2"/>
          <p:cNvSpPr txBox="1">
            <a:spLocks/>
          </p:cNvSpPr>
          <p:nvPr/>
        </p:nvSpPr>
        <p:spPr bwMode="auto">
          <a:xfrm>
            <a:off x="44624" y="5580112"/>
            <a:ext cx="36724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Пошехонский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Аграрно-политехнический колледж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07" y="205757"/>
            <a:ext cx="1419597" cy="1752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240" y="179512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Молодежная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субкультура- </a:t>
            </a:r>
            <a:r>
              <a:rPr lang="ru-RU" altLang="en-US" dirty="0">
                <a:effectLst/>
              </a:rPr>
              <a:t>рэперы.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3240" y="1243047"/>
            <a:ext cx="6025904" cy="760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cs typeface="Arial" panose="020B0604020202020204" pitchFamily="34" charset="0"/>
              </a:rPr>
              <a:t>Рэп (англ. </a:t>
            </a:r>
            <a:r>
              <a:rPr lang="ru-RU" dirty="0" err="1">
                <a:cs typeface="Arial" panose="020B0604020202020204" pitchFamily="34" charset="0"/>
              </a:rPr>
              <a:t>rap</a:t>
            </a:r>
            <a:r>
              <a:rPr lang="ru-RU" dirty="0">
                <a:cs typeface="Arial" panose="020B0604020202020204" pitchFamily="34" charset="0"/>
              </a:rPr>
              <a:t>, </a:t>
            </a:r>
            <a:r>
              <a:rPr lang="ru-RU" dirty="0" err="1">
                <a:cs typeface="Arial" panose="020B0604020202020204" pitchFamily="34" charset="0"/>
              </a:rPr>
              <a:t>rapping</a:t>
            </a:r>
            <a:r>
              <a:rPr lang="ru-RU" dirty="0">
                <a:cs typeface="Arial" panose="020B0604020202020204" pitchFamily="34" charset="0"/>
              </a:rPr>
              <a:t>) — ритмичный речитатив, обычно читающийся под музыку с тяжёлым битом. Исполнитель рэпа называется </a:t>
            </a:r>
            <a:r>
              <a:rPr lang="ru-RU" dirty="0" err="1">
                <a:cs typeface="Arial" panose="020B0604020202020204" pitchFamily="34" charset="0"/>
              </a:rPr>
              <a:t>рэ́пером</a:t>
            </a:r>
            <a:r>
              <a:rPr lang="ru-RU" dirty="0">
                <a:cs typeface="Arial" panose="020B0604020202020204" pitchFamily="34" charset="0"/>
              </a:rPr>
              <a:t> (не путать с </a:t>
            </a:r>
            <a:r>
              <a:rPr lang="ru-RU" dirty="0" err="1">
                <a:cs typeface="Arial" panose="020B0604020202020204" pitchFamily="34" charset="0"/>
              </a:rPr>
              <a:t>репе́ром</a:t>
            </a:r>
            <a:r>
              <a:rPr lang="ru-RU" dirty="0">
                <a:cs typeface="Arial" panose="020B0604020202020204" pitchFamily="34" charset="0"/>
              </a:rPr>
              <a:t>), или более </a:t>
            </a:r>
            <a:r>
              <a:rPr lang="ru-RU" dirty="0" smtClean="0">
                <a:cs typeface="Arial" panose="020B0604020202020204" pitchFamily="34" charset="0"/>
              </a:rPr>
              <a:t>общим термином </a:t>
            </a:r>
            <a:r>
              <a:rPr lang="ru-RU" dirty="0">
                <a:cs typeface="Arial" panose="020B0604020202020204" pitchFamily="34" charset="0"/>
              </a:rPr>
              <a:t>MC.</a:t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/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>Рэп — один из основных элементов стиля хип-хоп-музыки; часто используется как синоним понятия хип-хоп. Однако рэп используется не только в хип-хоп музыке, но и в других жанрах. Многие исполнители драм-н-</a:t>
            </a:r>
            <a:r>
              <a:rPr lang="ru-RU" dirty="0" err="1">
                <a:cs typeface="Arial" panose="020B0604020202020204" pitchFamily="34" charset="0"/>
              </a:rPr>
              <a:t>бэйс</a:t>
            </a:r>
            <a:r>
              <a:rPr lang="ru-RU" dirty="0">
                <a:cs typeface="Arial" panose="020B0604020202020204" pitchFamily="34" charset="0"/>
              </a:rPr>
              <a:t> используют рэп. В </a:t>
            </a:r>
            <a:r>
              <a:rPr lang="ru-RU" u="sng" dirty="0">
                <a:cs typeface="Arial" panose="020B0604020202020204" pitchFamily="34" charset="0"/>
              </a:rPr>
              <a:t>рок-музыке</a:t>
            </a:r>
            <a:r>
              <a:rPr lang="ru-RU" dirty="0">
                <a:cs typeface="Arial" panose="020B0604020202020204" pitchFamily="34" charset="0"/>
              </a:rPr>
              <a:t> он встречается в таких жанрах, как </a:t>
            </a:r>
            <a:r>
              <a:rPr lang="ru-RU" dirty="0" err="1">
                <a:cs typeface="Arial" panose="020B0604020202020204" pitchFamily="34" charset="0"/>
              </a:rPr>
              <a:t>рэпкор</a:t>
            </a:r>
            <a:r>
              <a:rPr lang="ru-RU" dirty="0">
                <a:cs typeface="Arial" panose="020B0604020202020204" pitchFamily="34" charset="0"/>
              </a:rPr>
              <a:t>, ню-метал, альтернатив рок   альтернативный рэп и некоторые другие, например, новые направления </a:t>
            </a:r>
            <a:r>
              <a:rPr lang="ru-RU" dirty="0" err="1">
                <a:cs typeface="Arial" panose="020B0604020202020204" pitchFamily="34" charset="0"/>
              </a:rPr>
              <a:t>хардкор</a:t>
            </a:r>
            <a:r>
              <a:rPr lang="ru-RU" dirty="0">
                <a:cs typeface="Arial" panose="020B0604020202020204" pitchFamily="34" charset="0"/>
              </a:rPr>
              <a:t>-музыки. Поп-музыканты и исполнители современного </a:t>
            </a:r>
            <a:r>
              <a:rPr lang="ru-RU" dirty="0" err="1">
                <a:cs typeface="Arial" panose="020B0604020202020204" pitchFamily="34" charset="0"/>
              </a:rPr>
              <a:t>RnB</a:t>
            </a:r>
            <a:r>
              <a:rPr lang="ru-RU" dirty="0">
                <a:cs typeface="Arial" panose="020B0604020202020204" pitchFamily="34" charset="0"/>
              </a:rPr>
              <a:t> также нередко используют рэп в своих композициях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  <a:r>
              <a:rPr lang="ru-RU" dirty="0">
                <a:cs typeface="Arial" panose="020B0604020202020204" pitchFamily="34" charset="0"/>
              </a:rPr>
              <a:t>                            </a:t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/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>Рэп в его современном виде появился в 1970-х годах среди афроамериканцев района </a:t>
            </a:r>
            <a:r>
              <a:rPr lang="ru-RU" dirty="0" err="1">
                <a:cs typeface="Arial" panose="020B0604020202020204" pitchFamily="34" charset="0"/>
              </a:rPr>
              <a:t>Бронкс</a:t>
            </a:r>
            <a:r>
              <a:rPr lang="ru-RU" dirty="0">
                <a:cs typeface="Arial" panose="020B0604020202020204" pitchFamily="34" charset="0"/>
              </a:rPr>
              <a:t>  куда его «экспортировали» приезжие ямайские ди-джеи. В частности, родоначальником рэпа называют </a:t>
            </a:r>
            <a:r>
              <a:rPr lang="ru-RU" dirty="0" err="1">
                <a:cs typeface="Arial" panose="020B0604020202020204" pitchFamily="34" charset="0"/>
              </a:rPr>
              <a:t>диджея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Kool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Herc</a:t>
            </a:r>
            <a:r>
              <a:rPr lang="ru-RU" dirty="0">
                <a:cs typeface="Arial" panose="020B0604020202020204" pitchFamily="34" charset="0"/>
              </a:rPr>
              <a:t> . Читали рэп изначально не в коммерческих целях, а ради удовольствия и делали это поначалу в основном ди-джеи. Это были незамысловатые рифмованные куплеты, обращённые к аудитории.</a:t>
            </a:r>
            <a:br>
              <a:rPr lang="ru-RU" dirty="0">
                <a:cs typeface="Arial" panose="020B0604020202020204" pitchFamily="34" charset="0"/>
              </a:rPr>
            </a:br>
            <a:endParaRPr lang="ru-R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6672" y="1475656"/>
            <a:ext cx="6025904" cy="704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cs typeface="Arial" panose="020B0604020202020204" pitchFamily="34" charset="0"/>
              </a:rPr>
              <a:t>Распространению рэпа сильно поспособствовало негритянское любительское радио. Слова «рэп» и «рэперы» прочно закрепились за стилем благодаря треку </a:t>
            </a:r>
            <a:r>
              <a:rPr lang="ru-RU" dirty="0" err="1">
                <a:cs typeface="Arial" panose="020B0604020202020204" pitchFamily="34" charset="0"/>
              </a:rPr>
              <a:t>The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Sugarhill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Gang</a:t>
            </a:r>
            <a:r>
              <a:rPr lang="ru-RU" dirty="0">
                <a:cs typeface="Arial" panose="020B0604020202020204" pitchFamily="34" charset="0"/>
              </a:rPr>
              <a:t> «</a:t>
            </a:r>
            <a:r>
              <a:rPr lang="ru-RU" dirty="0" err="1">
                <a:cs typeface="Arial" panose="020B0604020202020204" pitchFamily="34" charset="0"/>
              </a:rPr>
              <a:t>Rapper’s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Delight</a:t>
            </a:r>
            <a:r>
              <a:rPr lang="ru-RU" dirty="0">
                <a:cs typeface="Arial" panose="020B0604020202020204" pitchFamily="34" charset="0"/>
              </a:rPr>
              <a:t>» (1979). Одним из первых людей, которого начали называть «рэпером», был радиоведущий Джек </a:t>
            </a:r>
            <a:r>
              <a:rPr lang="ru-RU" dirty="0" err="1">
                <a:cs typeface="Arial" panose="020B0604020202020204" pitchFamily="34" charset="0"/>
              </a:rPr>
              <a:t>Гибсон</a:t>
            </a:r>
            <a:r>
              <a:rPr lang="ru-RU" dirty="0">
                <a:cs typeface="Arial" panose="020B0604020202020204" pitchFamily="34" charset="0"/>
              </a:rPr>
              <a:t> по прозвищу Джек-Рэпер. Он организовал один из первых конвентов, посвящённых </a:t>
            </a:r>
            <a:r>
              <a:rPr lang="ru-RU" dirty="0" smtClean="0">
                <a:cs typeface="Arial" panose="020B0604020202020204" pitchFamily="34" charset="0"/>
              </a:rPr>
              <a:t>рэпу.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smtClean="0">
                <a:cs typeface="Arial" panose="020B0604020202020204" pitchFamily="34" charset="0"/>
              </a:rPr>
              <a:t>Исполнение </a:t>
            </a:r>
            <a:r>
              <a:rPr lang="ru-RU" dirty="0">
                <a:cs typeface="Arial" panose="020B0604020202020204" pitchFamily="34" charset="0"/>
              </a:rPr>
              <a:t>рифмованных </a:t>
            </a:r>
            <a:r>
              <a:rPr lang="ru-RU" dirty="0" err="1">
                <a:cs typeface="Arial" panose="020B0604020202020204" pitchFamily="34" charset="0"/>
              </a:rPr>
              <a:t>речёвок</a:t>
            </a:r>
            <a:r>
              <a:rPr lang="ru-RU" dirty="0">
                <a:cs typeface="Arial" panose="020B0604020202020204" pitchFamily="34" charset="0"/>
              </a:rPr>
              <a:t> прямо на улицах по сей день остается традицией чёрных кварталов. Кроме того, устраивались т. н. «</a:t>
            </a:r>
            <a:r>
              <a:rPr lang="ru-RU" dirty="0" err="1">
                <a:cs typeface="Arial" panose="020B0604020202020204" pitchFamily="34" charset="0"/>
              </a:rPr>
              <a:t>баттлы</a:t>
            </a:r>
            <a:r>
              <a:rPr lang="ru-RU" dirty="0">
                <a:cs typeface="Arial" panose="020B0604020202020204" pitchFamily="34" charset="0"/>
              </a:rPr>
              <a:t>» — словесные поединки, в которых два рэпера переругивались, сохраняя рифму и ритм. </a:t>
            </a:r>
            <a:r>
              <a:rPr lang="ru-RU" dirty="0" err="1">
                <a:cs typeface="Arial" panose="020B0604020202020204" pitchFamily="34" charset="0"/>
              </a:rPr>
              <a:t>Баттлы</a:t>
            </a:r>
            <a:r>
              <a:rPr lang="ru-RU" dirty="0">
                <a:cs typeface="Arial" panose="020B0604020202020204" pitchFamily="34" charset="0"/>
              </a:rPr>
              <a:t> могут быть и не только руганью, это может быть подача зарифмованного текста на определённую </a:t>
            </a:r>
            <a:r>
              <a:rPr lang="ru-RU" dirty="0" smtClean="0">
                <a:cs typeface="Arial" panose="020B0604020202020204" pitchFamily="34" charset="0"/>
              </a:rPr>
              <a:t>тему. Термин </a:t>
            </a:r>
            <a:r>
              <a:rPr lang="ru-RU" dirty="0">
                <a:cs typeface="Arial" panose="020B0604020202020204" pitchFamily="34" charset="0"/>
              </a:rPr>
              <a:t>«хип-хоп» для описания жанра появился в 80-е. Его введение приписывают то Африке </a:t>
            </a:r>
            <a:r>
              <a:rPr lang="ru-RU" dirty="0" err="1">
                <a:cs typeface="Arial" panose="020B0604020202020204" pitchFamily="34" charset="0"/>
              </a:rPr>
              <a:t>Бамбате</a:t>
            </a:r>
            <a:r>
              <a:rPr lang="ru-RU" dirty="0">
                <a:cs typeface="Arial" panose="020B0604020202020204" pitchFamily="34" charset="0"/>
              </a:rPr>
              <a:t>, то </a:t>
            </a:r>
            <a:r>
              <a:rPr lang="ru-RU" dirty="0" err="1">
                <a:cs typeface="Arial" panose="020B0604020202020204" pitchFamily="34" charset="0"/>
              </a:rPr>
              <a:t>Грэндмастеру</a:t>
            </a:r>
            <a:r>
              <a:rPr lang="ru-RU" dirty="0">
                <a:cs typeface="Arial" panose="020B0604020202020204" pitchFamily="34" charset="0"/>
              </a:rPr>
              <a:t> Флэшу. Жанр и культура хип-хоп достигли пика популярности в 1990-х годах. Также «хип-хоп» оказал серьёзное влияние на </a:t>
            </a:r>
            <a:r>
              <a:rPr lang="ru-RU" dirty="0" err="1">
                <a:cs typeface="Arial" panose="020B0604020202020204" pitchFamily="34" charset="0"/>
              </a:rPr>
              <a:t>R’n’B</a:t>
            </a:r>
            <a:r>
              <a:rPr lang="ru-RU" dirty="0">
                <a:cs typeface="Arial" panose="020B0604020202020204" pitchFamily="34" charset="0"/>
              </a:rPr>
              <a:t>-    музыку.  </a:t>
            </a:r>
            <a:r>
              <a:rPr lang="ru-RU" dirty="0"/>
              <a:t>Подростки – студенты и школьники – основные представители «рэп»-культуры или «рэп»-субкультуры, как называют ее знатоки. К вступлению в ее ряды никаких требований не предъявляется: слушай рэп, одевайся и говори, как рэпер! </a:t>
            </a:r>
            <a:br>
              <a:rPr lang="ru-RU" dirty="0"/>
            </a:br>
            <a:endParaRPr lang="ru-R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9536" y="1547664"/>
            <a:ext cx="6025904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/>
              <a:t>Музыка хип-хоп достаточно разнообразна. Она может быть проста, но в то же время интересна и мелодична. Её основу составляет бит — ритм песни. Обычно на каждом втором такте ставится акцент (</a:t>
            </a:r>
            <a:r>
              <a:rPr lang="ru-RU" dirty="0" err="1"/>
              <a:t>backbeat</a:t>
            </a:r>
            <a:r>
              <a:rPr lang="ru-RU" dirty="0" smtClean="0"/>
              <a:t>):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ü    </a:t>
            </a:r>
            <a:r>
              <a:rPr lang="ru-RU" dirty="0" err="1"/>
              <a:t>Клэп</a:t>
            </a:r>
            <a:r>
              <a:rPr lang="ru-RU" dirty="0"/>
              <a:t> (</a:t>
            </a:r>
            <a:r>
              <a:rPr lang="ru-RU" dirty="0" err="1"/>
              <a:t>clap</a:t>
            </a:r>
            <a:r>
              <a:rPr lang="ru-RU" dirty="0"/>
              <a:t>) — однократный звук, похожий на хлопок.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ü    </a:t>
            </a:r>
            <a:r>
              <a:rPr lang="ru-RU" dirty="0" err="1"/>
              <a:t>Снэр</a:t>
            </a:r>
            <a:r>
              <a:rPr lang="ru-RU" dirty="0"/>
              <a:t>, </a:t>
            </a:r>
            <a:r>
              <a:rPr lang="ru-RU" dirty="0" err="1"/>
              <a:t>снейр</a:t>
            </a:r>
            <a:r>
              <a:rPr lang="ru-RU" dirty="0"/>
              <a:t> (англ. </a:t>
            </a:r>
            <a:r>
              <a:rPr lang="ru-RU" dirty="0" err="1"/>
              <a:t>snare</a:t>
            </a:r>
            <a:r>
              <a:rPr lang="ru-RU" dirty="0"/>
              <a:t>) — звук ведущего барабана, чёткий и короткий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Также для </a:t>
            </a:r>
            <a:r>
              <a:rPr lang="ru-RU" dirty="0" err="1"/>
              <a:t>бэкбита</a:t>
            </a:r>
            <a:r>
              <a:rPr lang="ru-RU" dirty="0"/>
              <a:t> могут использоваться перкуссии (типа свистков и цепей).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Также важным элементом является бас-барабан (не путать с басом) — </a:t>
            </a:r>
            <a:r>
              <a:rPr lang="ru-RU" dirty="0" err="1"/>
              <a:t>kick</a:t>
            </a:r>
            <a:r>
              <a:rPr lang="ru-RU" dirty="0"/>
              <a:t> </a:t>
            </a:r>
            <a:r>
              <a:rPr lang="ru-RU" dirty="0" err="1"/>
              <a:t>drum</a:t>
            </a:r>
            <a:r>
              <a:rPr lang="ru-RU" dirty="0"/>
              <a:t>. Партия музыкальных инструментов в хип-хоп-музыке довольно разнообразна. Она может состоять и из мелодий клавишных, духовых и из многочисленных компьютерных звуков (бас, эффекты).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58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2656" y="1387098"/>
            <a:ext cx="6192688" cy="787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cs typeface="Arial" panose="020B0604020202020204" pitchFamily="34" charset="0"/>
              </a:rPr>
              <a:t>Основной способ воздействия молодежной рэп-субкультуры на общество  — РЭП  (или речитатив). Смысл текста в рэпе имеет решающее значение, так как он  изначально формировался как субкультура протеста, поэтому рэп принимал лозунговые формы. Фактически, рэп можно назвать мелодекламацией. Главное в рэпе ритм слов и текст. При умелом подборе звуков в рэпе достигается эффект мелодичности простого произнесения (</a:t>
            </a:r>
            <a:r>
              <a:rPr lang="ru-RU" dirty="0" err="1">
                <a:cs typeface="Arial" panose="020B0604020202020204" pitchFamily="34" charset="0"/>
              </a:rPr>
              <a:t>начитывания</a:t>
            </a:r>
            <a:r>
              <a:rPr lang="ru-RU" dirty="0">
                <a:cs typeface="Arial" panose="020B0604020202020204" pitchFamily="34" charset="0"/>
              </a:rPr>
              <a:t>) текстов. При кажущейся незамысловатости подхода стать мастером очень непросто, поскольку чтение текстов должно быть не монотонным, а запоминающимся, поэтому громадное значение имеет правильный подбор рифм, интонаций, принцип аллитерации. Естественно, существует не только англоязычный рэп. Широко известны и французские, немецкие, испанские </a:t>
            </a:r>
            <a:r>
              <a:rPr lang="ru-RU" dirty="0" smtClean="0">
                <a:cs typeface="Arial" panose="020B0604020202020204" pitchFamily="34" charset="0"/>
              </a:rPr>
              <a:t>исполнители. </a:t>
            </a:r>
            <a:r>
              <a:rPr lang="ru-RU" dirty="0">
                <a:cs typeface="Arial" panose="020B0604020202020204" pitchFamily="34" charset="0"/>
              </a:rPr>
              <a:t>Таким образом, делаем вывод — субкультура есть ни что иное как попытка молодёжи самоутвердиться за счет неких ценностей, которые в данном случае принимаются за константу и основной принцип жизнедеятельности.</a:t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>          </a:t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dirty="0">
                <a:cs typeface="Arial" panose="020B0604020202020204" pitchFamily="34" charset="0"/>
              </a:rPr>
              <a:t>Подводя итог, следует также заметить, что рэп является одним их видов тех субкультур, которые не навязываются молодежи , а вырастают из ее потребности в самовыражении.</a:t>
            </a:r>
          </a:p>
          <a:p>
            <a:pPr algn="r"/>
            <a:r>
              <a:rPr lang="ru-RU" dirty="0">
                <a:cs typeface="Arial" panose="020B0604020202020204" pitchFamily="34" charset="0"/>
              </a:rPr>
              <a:t>Назаров Семен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86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240" y="179512"/>
            <a:ext cx="6172200" cy="1062567"/>
          </a:xfrm>
        </p:spPr>
        <p:txBody>
          <a:bodyPr>
            <a:normAutofit/>
          </a:bodyPr>
          <a:lstStyle/>
          <a:p>
            <a:pPr algn="ctr"/>
            <a:r>
              <a:rPr lang="ru-RU" altLang="en-US" dirty="0">
                <a:effectLst/>
              </a:rPr>
              <a:t>Знай наших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95641"/>
              </p:ext>
            </p:extLst>
          </p:nvPr>
        </p:nvGraphicFramePr>
        <p:xfrm>
          <a:off x="548677" y="1242080"/>
          <a:ext cx="5760642" cy="6869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1">
                  <a:extLst>
                    <a:ext uri="{9D8B030D-6E8A-4147-A177-3AD203B41FA5}">
                      <a16:colId xmlns:a16="http://schemas.microsoft.com/office/drawing/2014/main" val="313463436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1967764770"/>
                    </a:ext>
                  </a:extLst>
                </a:gridCol>
              </a:tblGrid>
              <a:tr h="5644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Мари́на Дми́триевна Ра́зина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480569"/>
                  </a:ext>
                </a:extLst>
              </a:tr>
              <a:tr h="9568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Марина Разина. В мастерской художника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08558"/>
                  </a:ext>
                </a:extLst>
              </a:tr>
              <a:tr h="56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Дата рождения: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effectLst/>
                          <a:hlinkClick r:id="rId3" tooltip="28 февраля"/>
                        </a:rPr>
                        <a:t>28 февраля</a:t>
                      </a:r>
                      <a:r>
                        <a:rPr lang="ru-RU" sz="1400">
                          <a:effectLst/>
                        </a:rPr>
                        <a:t> </a:t>
                      </a:r>
                      <a:r>
                        <a:rPr lang="ru-RU" sz="1400" u="sng">
                          <a:effectLst/>
                          <a:hlinkClick r:id="rId4" tooltip="1966 год"/>
                        </a:rPr>
                        <a:t>1966</a:t>
                      </a:r>
                      <a:r>
                        <a:rPr lang="ru-RU" sz="1400">
                          <a:effectLst/>
                        </a:rPr>
                        <a:t> (49 лет)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2035861963"/>
                  </a:ext>
                </a:extLst>
              </a:tr>
              <a:tr h="956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Место рождения: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effectLst/>
                          <a:hlinkClick r:id="rId5" tooltip="Рыбинск"/>
                        </a:rPr>
                        <a:t>Рыбинск</a:t>
                      </a:r>
                      <a:r>
                        <a:rPr lang="ru-RU" sz="1400">
                          <a:effectLst/>
                        </a:rPr>
                        <a:t>, </a:t>
                      </a:r>
                      <a:r>
                        <a:rPr lang="ru-RU" sz="1400" u="sng">
                          <a:effectLst/>
                          <a:hlinkClick r:id="rId6" tooltip="Ярославская область"/>
                        </a:rPr>
                        <a:t>Ярославская область</a:t>
                      </a:r>
                      <a:r>
                        <a:rPr lang="ru-RU" sz="1400">
                          <a:effectLst/>
                        </a:rPr>
                        <a:t>, </a:t>
                      </a:r>
                      <a:r>
                        <a:rPr lang="ru-RU" sz="1400" u="sng">
                          <a:effectLst/>
                          <a:hlinkClick r:id="rId7" tooltip="Россия"/>
                        </a:rPr>
                        <a:t>Россия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002093788"/>
                  </a:ext>
                </a:extLst>
              </a:tr>
              <a:tr h="56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Происхождение: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Русская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3157346826"/>
                  </a:ext>
                </a:extLst>
              </a:tr>
              <a:tr h="956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Страна: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r>
                        <a:rPr lang="ru-RU" sz="1400" u="sng">
                          <a:effectLst/>
                          <a:hlinkClick r:id="rId8" tooltip="Союз Советских Социалистических Республик"/>
                        </a:rPr>
                        <a:t>СССР</a:t>
                      </a:r>
                      <a:r>
                        <a:rPr lang="ru-RU" sz="1400">
                          <a:effectLst/>
                        </a:rPr>
                        <a:t/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 </a:t>
                      </a:r>
                      <a:r>
                        <a:rPr lang="ru-RU" sz="1400" u="sng">
                          <a:effectLst/>
                          <a:hlinkClick r:id="rId7" tooltip="Россия"/>
                        </a:rPr>
                        <a:t>Россия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3388930928"/>
                  </a:ext>
                </a:extLst>
              </a:tr>
              <a:tr h="134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Жанр: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effectLst/>
                          <a:hlinkClick r:id="rId9" tooltip="Пейзаж"/>
                        </a:rPr>
                        <a:t>пейзаж</a:t>
                      </a:r>
                      <a:r>
                        <a:rPr lang="ru-RU" sz="1400">
                          <a:effectLst/>
                        </a:rPr>
                        <a:t/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 u="sng">
                          <a:effectLst/>
                          <a:hlinkClick r:id="rId10" tooltip="Натюрморт"/>
                        </a:rPr>
                        <a:t>натюрморт</a:t>
                      </a:r>
                      <a:r>
                        <a:rPr lang="ru-RU" sz="1400">
                          <a:effectLst/>
                        </a:rPr>
                        <a:t/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 u="sng">
                          <a:effectLst/>
                          <a:hlinkClick r:id="rId11" tooltip="Портрет"/>
                        </a:rPr>
                        <a:t>портрет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282171928"/>
                  </a:ext>
                </a:extLst>
              </a:tr>
              <a:tr h="956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Стиль: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effectLst/>
                          <a:hlinkClick r:id="rId12" tooltip="Романтизм"/>
                        </a:rPr>
                        <a:t>романтизм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r>
                        <a:rPr lang="ru-RU" sz="1400" u="sng" dirty="0" err="1">
                          <a:effectLst/>
                          <a:hlinkClick r:id="rId13" tooltip="Реализм"/>
                        </a:rPr>
                        <a:t>реализм</a:t>
                      </a:r>
                      <a:r>
                        <a:rPr lang="ru-RU" sz="1400" dirty="0" err="1">
                          <a:effectLst/>
                        </a:rPr>
                        <a:t>,</a:t>
                      </a:r>
                      <a:r>
                        <a:rPr lang="ru-RU" sz="1400" u="sng" dirty="0" err="1">
                          <a:effectLst/>
                          <a:hlinkClick r:id="rId14" tooltip="Импрессионизм"/>
                        </a:rPr>
                        <a:t>импрессионизм</a:t>
                      </a:r>
                      <a:r>
                        <a:rPr lang="ru-RU" sz="1400" dirty="0">
                          <a:effectLst/>
                        </a:rPr>
                        <a:t>, </a:t>
                      </a:r>
                      <a:r>
                        <a:rPr lang="ru-RU" sz="1400" u="sng" dirty="0" err="1">
                          <a:effectLst/>
                          <a:hlinkClick r:id="rId15" tooltip="Фэнтези"/>
                        </a:rPr>
                        <a:t>фэнтези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4260527018"/>
                  </a:ext>
                </a:extLst>
              </a:tr>
            </a:tbl>
          </a:graphicData>
        </a:graphic>
      </p:graphicFrame>
      <p:pic>
        <p:nvPicPr>
          <p:cNvPr id="2052" name="Рисунок 29" descr="Марина Разина..JPG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1242079"/>
            <a:ext cx="2232247" cy="152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28" descr="Flag of the Soviet Union.svg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96" y="2467429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27" descr="Flag of Russia.svg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467429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0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02" y="1242079"/>
            <a:ext cx="6025904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err="1"/>
              <a:t>Мари́на</a:t>
            </a:r>
            <a:r>
              <a:rPr lang="ru-RU" dirty="0"/>
              <a:t> </a:t>
            </a:r>
            <a:r>
              <a:rPr lang="ru-RU" dirty="0" err="1"/>
              <a:t>Дми́триевна</a:t>
            </a:r>
            <a:r>
              <a:rPr lang="ru-RU" dirty="0"/>
              <a:t> </a:t>
            </a:r>
            <a:r>
              <a:rPr lang="ru-RU" dirty="0" err="1"/>
              <a:t>Ра́зина</a:t>
            </a:r>
            <a:r>
              <a:rPr lang="ru-RU" dirty="0"/>
              <a:t>, российская художница. Работает в жанрах: </a:t>
            </a:r>
            <a:r>
              <a:rPr lang="ru-RU" u="sng" dirty="0"/>
              <a:t>пейзаж</a:t>
            </a:r>
            <a:r>
              <a:rPr lang="ru-RU" dirty="0"/>
              <a:t>, </a:t>
            </a:r>
            <a:r>
              <a:rPr lang="ru-RU" u="sng" dirty="0"/>
              <a:t>деревенский интерьер</a:t>
            </a:r>
            <a:r>
              <a:rPr lang="ru-RU" dirty="0"/>
              <a:t>, </a:t>
            </a:r>
            <a:r>
              <a:rPr lang="ru-RU" u="sng" dirty="0"/>
              <a:t>городской пейзаж</a:t>
            </a:r>
            <a:r>
              <a:rPr lang="ru-RU" dirty="0"/>
              <a:t>, </a:t>
            </a:r>
            <a:r>
              <a:rPr lang="ru-RU" u="sng" dirty="0"/>
              <a:t>натюрморт</a:t>
            </a:r>
            <a:r>
              <a:rPr lang="ru-RU" dirty="0"/>
              <a:t>, </a:t>
            </a:r>
            <a:r>
              <a:rPr lang="ru-RU" u="sng" dirty="0"/>
              <a:t>портрет</a:t>
            </a:r>
            <a:r>
              <a:rPr lang="ru-RU" dirty="0"/>
              <a:t>. Во многих работах чувствуется влияние </a:t>
            </a:r>
            <a:r>
              <a:rPr lang="ru-RU" u="sng" dirty="0"/>
              <a:t>импрессионизма</a:t>
            </a:r>
            <a:r>
              <a:rPr lang="ru-RU" dirty="0"/>
              <a:t> и</a:t>
            </a:r>
            <a:r>
              <a:rPr lang="ru-RU" u="sng" dirty="0"/>
              <a:t> неоромантизма</a:t>
            </a:r>
            <a:r>
              <a:rPr lang="ru-RU" dirty="0"/>
              <a:t>. Известна не только в России, но и в Германии , других странах. Наиболее известная картина художницы - "</a:t>
            </a:r>
            <a:r>
              <a:rPr lang="ru-RU" u="sng" dirty="0"/>
              <a:t>Яблочный спас</a:t>
            </a:r>
            <a:r>
              <a:rPr lang="ru-RU" dirty="0"/>
              <a:t>" (1997), выполненная в жанре "деревенский интерьер". На некоторых ресурсах являет собой своеобразную визитную карточку праздника </a:t>
            </a:r>
            <a:r>
              <a:rPr lang="ru-RU" u="sng" dirty="0"/>
              <a:t>Преображения Господня</a:t>
            </a:r>
            <a:endParaRPr lang="ru-RU" dirty="0"/>
          </a:p>
          <a:p>
            <a:r>
              <a:rPr lang="ru-RU" dirty="0"/>
              <a:t>Родилась в 1966 году в городе </a:t>
            </a:r>
            <a:r>
              <a:rPr lang="ru-RU" u="sng" dirty="0"/>
              <a:t>Рыбинске</a:t>
            </a:r>
            <a:r>
              <a:rPr lang="ru-RU" dirty="0"/>
              <a:t>.</a:t>
            </a:r>
            <a:r>
              <a:rPr lang="ru-RU" baseline="30000" dirty="0"/>
              <a:t>. </a:t>
            </a:r>
            <a:r>
              <a:rPr lang="ru-RU" dirty="0"/>
              <a:t>С ранних лет испытывала интерес к искусству. С 12 лет училась в художественной школе. С 2010 года живёт и работает в научном посёлке </a:t>
            </a:r>
            <a:r>
              <a:rPr lang="ru-RU" u="sng" dirty="0"/>
              <a:t>Борок</a:t>
            </a:r>
            <a:r>
              <a:rPr lang="ru-RU" dirty="0"/>
              <a:t>. Наиболее удачной своей выставкой Марина Разина считает выставку в Париже, 1996 год. В 2010 основала студию "Возрождение", где в частности обучение мастерству живописи даётся как детям, так и взрослым. Картины Марины Разиной находятся во многих частных собраниях в России и за рубежом. Также участвовала в оформлении поэтических сборников, вышедших в Германии.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909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4664" y="426889"/>
            <a:ext cx="6048672" cy="800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Наиболее значимые выставки художницы:</a:t>
            </a:r>
          </a:p>
          <a:p>
            <a:pPr lvl="0"/>
            <a:r>
              <a:rPr lang="ru-RU" dirty="0"/>
              <a:t>Выставка в Париже, 1996 год;</a:t>
            </a:r>
          </a:p>
          <a:p>
            <a:pPr lvl="0"/>
            <a:r>
              <a:rPr lang="ru-RU" dirty="0"/>
              <a:t>Выставка "Рыбинск-Париж-Пошехонье", 2003 год.</a:t>
            </a:r>
          </a:p>
          <a:p>
            <a:pPr lvl="0"/>
            <a:r>
              <a:rPr lang="ru-RU" dirty="0"/>
              <a:t>Выставка в Рыбинском музее-заповеднике, "Пошехонская Русь"; 2004 год </a:t>
            </a:r>
          </a:p>
          <a:p>
            <a:pPr lvl="0"/>
            <a:r>
              <a:rPr lang="ru-RU" dirty="0"/>
              <a:t>Выставка в </a:t>
            </a:r>
            <a:r>
              <a:rPr lang="ru-RU" dirty="0" err="1"/>
              <a:t>Биберахе</a:t>
            </a:r>
            <a:r>
              <a:rPr lang="ru-RU" dirty="0"/>
              <a:t> (</a:t>
            </a:r>
            <a:r>
              <a:rPr lang="ru-RU" dirty="0" err="1"/>
              <a:t>Biberah</a:t>
            </a:r>
            <a:r>
              <a:rPr lang="ru-RU" dirty="0"/>
              <a:t>), Германия, 2011 год.</a:t>
            </a:r>
          </a:p>
          <a:p>
            <a:pPr lvl="0"/>
            <a:r>
              <a:rPr lang="ru-RU" dirty="0"/>
              <a:t>Выставка в </a:t>
            </a:r>
            <a:r>
              <a:rPr lang="ru-RU" dirty="0" err="1"/>
              <a:t>Биберахе</a:t>
            </a:r>
            <a:r>
              <a:rPr lang="ru-RU" dirty="0"/>
              <a:t>. Германия, январь-апрель 2013 год. </a:t>
            </a:r>
          </a:p>
          <a:p>
            <a:pPr algn="just"/>
            <a:endParaRPr lang="ru-RU" sz="2000" dirty="0" smtClean="0"/>
          </a:p>
          <a:p>
            <a:pPr algn="ctr"/>
            <a:r>
              <a:rPr lang="ru-RU" dirty="0" smtClean="0"/>
              <a:t>Картины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r>
              <a:rPr lang="ru-RU" dirty="0"/>
              <a:t>Огни Парижа. 2008 г., </a:t>
            </a:r>
            <a:endParaRPr lang="ru-RU" dirty="0" smtClean="0"/>
          </a:p>
          <a:p>
            <a:r>
              <a:rPr lang="ru-RU" dirty="0" smtClean="0"/>
              <a:t>холст</a:t>
            </a:r>
            <a:r>
              <a:rPr lang="ru-RU" dirty="0"/>
              <a:t>, масло. 50Х70 см.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r"/>
            <a:r>
              <a:rPr lang="ru-RU" dirty="0" smtClean="0"/>
              <a:t>                                                  Юная художница</a:t>
            </a:r>
            <a:r>
              <a:rPr lang="ru-RU" dirty="0"/>
              <a:t>2013 г., </a:t>
            </a:r>
            <a:r>
              <a:rPr lang="ru-RU" dirty="0" smtClean="0"/>
              <a:t>                                  холст</a:t>
            </a:r>
            <a:r>
              <a:rPr lang="ru-RU" dirty="0"/>
              <a:t>, масло. 50X40</a:t>
            </a:r>
            <a:endParaRPr lang="ru-RU" dirty="0"/>
          </a:p>
        </p:txBody>
      </p:sp>
      <p:pic>
        <p:nvPicPr>
          <p:cNvPr id="3" name="Рисунок 2" descr="https://upload.wikimedia.org/wikipedia/commons/thumb/4/4e/%D0%9E%D0%B3%D0%BD%D0%B8_%D0%9F%D0%B0%D1%80%D0%B8%D0%B6%D0%B0_2008%D0%B3.jpg/220px-%D0%9E%D0%B3%D0%BD%D0%B8_%D0%9F%D0%B0%D1%80%D0%B8%D0%B6%D0%B0_2008%D0%B3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139092"/>
            <a:ext cx="3024336" cy="172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upload.wikimedia.org/wikipedia/commons/thumb/9/9e/%D0%AE%D0%BD%D0%B0%D1%8F_%D1%85%D1%83%D0%B4%D0%BE%D0%B6%D0%BD%D0%B8%D1%86%D0%B0.JPG/220px-%D0%AE%D0%BD%D0%B0%D1%8F_%D1%85%D1%83%D0%B4%D0%BE%D0%B6%D0%BD%D0%B8%D1%86%D0%B0.JP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4644008"/>
            <a:ext cx="2095500" cy="2676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1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2696" y="467544"/>
            <a:ext cx="6165304" cy="8676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Главный редактор: Туркина Ирина Юрьевна</a:t>
            </a:r>
            <a:br>
              <a:rPr lang="ru-RU" sz="1800" dirty="0" smtClean="0"/>
            </a:br>
            <a:r>
              <a:rPr lang="ru-RU" sz="1800" dirty="0" smtClean="0"/>
              <a:t>Дизайнер – верстальщик : Гаркалов Андрей Анатольевич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Тираж 2 экземпляра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Издательство - </a:t>
            </a:r>
            <a:r>
              <a:rPr lang="ru-RU" altLang="en-US" sz="1600" dirty="0">
                <a:effectLst/>
              </a:rPr>
              <a:t>Пошехонский аграрно-политехнический колледж</a:t>
            </a:r>
            <a:r>
              <a:rPr lang="ru-RU" sz="1800" dirty="0" smtClean="0"/>
              <a:t> ©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152850 Ярославская область,</a:t>
            </a:r>
            <a:br>
              <a:rPr lang="ru-RU" sz="1800" dirty="0" smtClean="0"/>
            </a:br>
            <a:r>
              <a:rPr lang="ru-RU" sz="1800" dirty="0" smtClean="0"/>
              <a:t>г. Пошехонье, ул. Советская, д.25</a:t>
            </a:r>
            <a:br>
              <a:rPr lang="ru-RU" sz="1800" dirty="0" smtClean="0"/>
            </a:br>
            <a:r>
              <a:rPr lang="ru-RU" sz="1800" dirty="0" smtClean="0"/>
              <a:t>тел. (факс) (8-48546 ) 2-12-07</a:t>
            </a:r>
            <a:br>
              <a:rPr lang="ru-RU" sz="1800" dirty="0" smtClean="0"/>
            </a:br>
            <a:r>
              <a:rPr lang="en-US" sz="1800" dirty="0" smtClean="0"/>
              <a:t>e-mail</a:t>
            </a:r>
            <a:r>
              <a:rPr lang="ru-RU" sz="1800" dirty="0" smtClean="0"/>
              <a:t>: </a:t>
            </a:r>
            <a:r>
              <a:rPr lang="en-US" sz="1800" dirty="0" smtClean="0">
                <a:hlinkClick r:id="rId3"/>
              </a:rPr>
              <a:t>pshk_dir@mail.ru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сайт: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selhoztehn-posh.edu.yar.ru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группа в ВК: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vk.com/public55880230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altLang="en-US" sz="1800" dirty="0" smtClean="0">
                <a:effectLst/>
              </a:rPr>
              <a:t>Газета </a:t>
            </a:r>
            <a:r>
              <a:rPr lang="ru-RU" altLang="en-US" sz="1800" dirty="0">
                <a:effectLst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altLang="en-US" sz="1800" dirty="0">
                <a:effectLst/>
              </a:rPr>
            </a:b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1062567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effectLst/>
              </a:rPr>
              <a:t>Новости месяца</a:t>
            </a:r>
            <a:r>
              <a:rPr lang="ru-RU" altLang="en-US" sz="3600" dirty="0" smtClean="0">
                <a:effectLst/>
              </a:rPr>
              <a:t> </a:t>
            </a:r>
            <a:endParaRPr lang="ru-RU" altLang="en-US" sz="3600" dirty="0">
              <a:effectLst/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334831" y="1135456"/>
            <a:ext cx="6172200" cy="7200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/>
              <a:t>День </a:t>
            </a:r>
            <a:r>
              <a:rPr lang="ru-RU" sz="1800" b="1" dirty="0"/>
              <a:t>студента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25 января 2016 года в Пошехонском аграрно-политехническом колледже прошло мероприятие ,посвященное Дню студента. На празднике присутствовала делегация </a:t>
            </a:r>
            <a:r>
              <a:rPr lang="ru-RU" sz="1800" dirty="0" err="1"/>
              <a:t>Багряниковской</a:t>
            </a:r>
            <a:r>
              <a:rPr lang="ru-RU" sz="1800" dirty="0"/>
              <a:t> (специальной) коррекционной школы-интерната. Состоялась товарищеская встреча по волейболу между нашими ребятами и командой гостей, победу одержали  гости. После спортивного мероприятия  состоялся праздничный концерт, в котором приняли участие студенты колледжа и учащиеся школы-интерната.</a:t>
            </a:r>
          </a:p>
          <a:p>
            <a:pPr marL="0" indent="0" algn="just">
              <a:buNone/>
            </a:pPr>
            <a:r>
              <a:rPr lang="ru-RU" sz="1800" dirty="0"/>
              <a:t>Ребята из Багряников приятно поразили своей интеллигентностью, открытостью, творческими способностями. Директор колледжа отметила это в приветственном выступлении и передала благодарность директору </a:t>
            </a:r>
            <a:r>
              <a:rPr lang="ru-RU" sz="1800" dirty="0" err="1"/>
              <a:t>Багряниковской</a:t>
            </a:r>
            <a:r>
              <a:rPr lang="ru-RU" sz="1800" dirty="0"/>
              <a:t> школы- интерната за участие в Дне открытых дверей.</a:t>
            </a:r>
          </a:p>
          <a:p>
            <a:pPr marL="0" indent="0" algn="just">
              <a:buNone/>
            </a:pPr>
            <a:r>
              <a:rPr lang="ru-RU" sz="1800" dirty="0"/>
              <a:t>Приятно и то, что наши студенты показали все свои таланты и были очень доброжелательны, а некоторые из хозяев мероприятия даже просили телефоны участниц концерта , чтобы продолжить дружеские отношения в неофициальном формате.</a:t>
            </a:r>
          </a:p>
          <a:p>
            <a:pPr marL="0" indent="0" algn="r">
              <a:buNone/>
            </a:pPr>
            <a:endParaRPr lang="ru-RU" sz="1800" dirty="0" smtClean="0"/>
          </a:p>
          <a:p>
            <a:pPr marL="0" indent="0" algn="r">
              <a:buNone/>
            </a:pPr>
            <a:r>
              <a:rPr lang="ru-RU" sz="1800" dirty="0" smtClean="0"/>
              <a:t>Туркина </a:t>
            </a:r>
            <a:r>
              <a:rPr lang="ru-RU" sz="1800" dirty="0"/>
              <a:t>И.Ю.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342900" y="1176404"/>
            <a:ext cx="617220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27 января 2016 года студент 3 курса  Буланов Никита принял участие в областной студенческой научно-практической конференции "Профессиональные компетенции. Творчество. Карьера" среди студентов профессиональных образовательных организаций Ярославской области. Конференция проходила на базе Ярославского колледжа управления и профессиональных технологий. Никита выступал на секции "Туризм и гостиничный сервис" с докладом на тему "Развитие грибного туризма в Пошехонском районе". </a:t>
            </a:r>
            <a:r>
              <a:rPr lang="ru-RU" sz="2000" dirty="0" smtClean="0"/>
              <a:t>По </a:t>
            </a:r>
            <a:r>
              <a:rPr lang="ru-RU" sz="2000" dirty="0"/>
              <a:t>результатам конференции Никите было присуждено 1 место на секции "Туризм и гостиничный сервис". Поздравляем победителя и желаем в дальнейшем новых и достойных побед</a:t>
            </a:r>
            <a:r>
              <a:rPr lang="ru-RU" sz="2000" dirty="0" smtClean="0"/>
              <a:t>!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Смирнова Т.И.</a:t>
            </a:r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1062567"/>
          </a:xfrm>
        </p:spPr>
        <p:txBody>
          <a:bodyPr>
            <a:normAutofit fontScale="90000"/>
          </a:bodyPr>
          <a:lstStyle/>
          <a:p>
            <a:r>
              <a:rPr lang="ru-RU" altLang="en-US" dirty="0">
                <a:effectLst/>
              </a:rPr>
              <a:t>Областная студенческая научно- практическая конференция</a:t>
            </a:r>
          </a:p>
        </p:txBody>
      </p:sp>
      <p:pic>
        <p:nvPicPr>
          <p:cNvPr id="10" name="Рисунок 9" descr="http://selhoztehn-posh.edu.yar.ru/data/images/226_w300_h200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9" r="16841"/>
          <a:stretch/>
        </p:blipFill>
        <p:spPr bwMode="auto">
          <a:xfrm>
            <a:off x="2698676" y="5652120"/>
            <a:ext cx="3816424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1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6280" y="0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Соревнования по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русским </a:t>
            </a:r>
            <a:r>
              <a:rPr lang="ru-RU" altLang="en-US" dirty="0">
                <a:effectLst/>
              </a:rPr>
              <a:t>шашкам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136" y="1043608"/>
            <a:ext cx="590465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31 января 2016 года в районном   Доме культуры состоялись соревнования по русским шашкам. Команда ГПОУ ЯО Пошехонского аграрно-политехнического колледжа заняла 1 место. Состав команды:</a:t>
            </a:r>
            <a:br>
              <a:rPr lang="ru-RU" dirty="0"/>
            </a:br>
            <a:r>
              <a:rPr lang="ru-RU" dirty="0"/>
              <a:t>1. Яблоков Александр  Алексеевич</a:t>
            </a:r>
            <a:br>
              <a:rPr lang="ru-RU" dirty="0"/>
            </a:br>
            <a:r>
              <a:rPr lang="ru-RU" dirty="0"/>
              <a:t>2. Емельянов Сергей Васильевич</a:t>
            </a:r>
            <a:br>
              <a:rPr lang="ru-RU" dirty="0"/>
            </a:br>
            <a:r>
              <a:rPr lang="ru-RU" dirty="0"/>
              <a:t>3. Чистяков Николай Иванович</a:t>
            </a:r>
          </a:p>
          <a:p>
            <a:r>
              <a:rPr lang="ru-RU" dirty="0"/>
              <a:t>Хочу отметить, что среди наших студентов тоже есть очень хорошие игроки, и было бы неплохо в следующий раз выступить им за честь своего учебного заведения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Емельянов С.В.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  <p:pic>
        <p:nvPicPr>
          <p:cNvPr id="6" name="Рисунок 5" descr="http://selhoztehn-posh.edu.yar.ru/data/images/227_w300_h2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5148064"/>
            <a:ext cx="5904656" cy="3491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6672" y="1403648"/>
            <a:ext cx="59046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6280" y="0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Анонс новостей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за </a:t>
            </a:r>
            <a:r>
              <a:rPr lang="ru-RU" altLang="en-US" dirty="0">
                <a:effectLst/>
              </a:rPr>
              <a:t>февраль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6672" y="1092722"/>
            <a:ext cx="590465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+mn-lt"/>
              </a:rPr>
              <a:t>1 февраля эксперт из г</a:t>
            </a:r>
            <a:r>
              <a:rPr lang="ru-RU" sz="2000" dirty="0" smtClean="0">
                <a:latin typeface="+mn-lt"/>
              </a:rPr>
              <a:t>. Ярославля </a:t>
            </a:r>
            <a:r>
              <a:rPr lang="ru-RU" sz="2000" dirty="0">
                <a:latin typeface="+mn-lt"/>
              </a:rPr>
              <a:t>Иванов С.А. будет проводить мониторинг  удовлетворенности студентов выпускных групп образовательным процессом.</a:t>
            </a:r>
          </a:p>
          <a:p>
            <a:pPr algn="just"/>
            <a:r>
              <a:rPr lang="ru-RU" sz="2000" dirty="0">
                <a:latin typeface="+mn-lt"/>
              </a:rPr>
              <a:t>С 15 февраля по 25 февраля в колледже пройдет неделя общеобразовательных дисциплин.12 февраля 2016 года состоится церемония вручения дипломов о среднем  профессиональном образовании студентам выпускных групп профессии "Автомеханик" и "Сварщик»(электросварочные и газосварочные работы)".С 9 февраля по 11 февраля 2016 года на базе ГПОУ ЯО Рыбинского лесотехнического колледжа п. Тихменево Рыбинского района состоится Региональный чемпионат Ярославской области 2016 </a:t>
            </a:r>
            <a:r>
              <a:rPr lang="ru-RU" sz="2000" dirty="0" err="1">
                <a:latin typeface="+mn-lt"/>
              </a:rPr>
              <a:t>Worldskils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Russia</a:t>
            </a:r>
            <a:r>
              <a:rPr lang="ru-RU" sz="2000" dirty="0">
                <a:latin typeface="+mn-lt"/>
              </a:rPr>
              <a:t> (Молодые профессионалы). Цель этого конкурса- совершенствование форм и методов закрепления знаний и умений по садово-парковому и ландшафтному строительству. Это командное соревнование, предполагающее команду из двух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4028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2656" y="1259632"/>
            <a:ext cx="5904656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Согласно конкурсному заданию оценивается мастерство и умение участников справляться с профессиональными задачами. Продолжительность конкурса 3 дня. Максимальное время выполнения проекта-21 час.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От нашего колледжа в конкурсе будут участвовать две команды в составе: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- 1 команда: Мельникова Алена и Буланов Никита;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- 2 команда: </a:t>
            </a:r>
            <a:r>
              <a:rPr lang="ru-RU" sz="2000" dirty="0" err="1">
                <a:latin typeface="+mn-lt"/>
              </a:rPr>
              <a:t>Искандарова</a:t>
            </a:r>
            <a:r>
              <a:rPr lang="ru-RU" sz="2000" dirty="0">
                <a:latin typeface="+mn-lt"/>
              </a:rPr>
              <a:t> Диана и Белов Степан.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Подведение итогов состоится в г. Ярославле 19 февраля 2016 года. Эксперты от колледжа- Кукушкина Галина Павловна и </a:t>
            </a:r>
            <a:r>
              <a:rPr lang="ru-RU" sz="2000" dirty="0" err="1">
                <a:latin typeface="+mn-lt"/>
              </a:rPr>
              <a:t>Круду</a:t>
            </a:r>
            <a:r>
              <a:rPr lang="ru-RU" sz="2000" dirty="0">
                <a:latin typeface="+mn-lt"/>
              </a:rPr>
              <a:t> Татьяна Борисовна</a:t>
            </a:r>
          </a:p>
          <a:p>
            <a:r>
              <a:rPr lang="ru-RU" sz="2000" dirty="0">
                <a:latin typeface="+mn-lt"/>
              </a:rPr>
              <a:t>10 февраля 2016 г. студенты 3 курса профессии "Автомеханик" будут защищать письменные экзаменационные работы. 16 февраля группа категории «С» будет сдавать экзамен в </a:t>
            </a:r>
            <a:r>
              <a:rPr lang="ru-RU" sz="2000" dirty="0" err="1">
                <a:latin typeface="+mn-lt"/>
              </a:rPr>
              <a:t>г.Рыбинске</a:t>
            </a:r>
            <a:r>
              <a:rPr lang="ru-RU" sz="2000" dirty="0">
                <a:latin typeface="+mn-lt"/>
              </a:rPr>
              <a:t>. Открываются курсы «Электросварщик  ручной сварки».</a:t>
            </a:r>
          </a:p>
          <a:p>
            <a:pPr algn="just"/>
            <a:endParaRPr lang="ru-RU" sz="2000" dirty="0">
              <a:latin typeface="+mn-lt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10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200" y="247449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О студентах заочного отделения специальности «Дошкольное образование»</a:t>
            </a:r>
            <a:r>
              <a:rPr lang="ru-RU" altLang="en-US" dirty="0">
                <a:effectLst/>
              </a:rPr>
              <a:t/>
            </a:r>
            <a:br>
              <a:rPr lang="ru-RU" altLang="en-US" dirty="0">
                <a:effectLst/>
              </a:rPr>
            </a:br>
            <a:r>
              <a:rPr lang="ru-RU" altLang="en-US" dirty="0">
                <a:effectLst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6672" y="1619672"/>
            <a:ext cx="60486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+mn-lt"/>
              </a:rPr>
              <a:t>В  этом году в нашем техникуме открыта новая специальность "Дошкольное образование" по заочной форме обучения.</a:t>
            </a:r>
          </a:p>
          <a:p>
            <a:pPr algn="just"/>
            <a:r>
              <a:rPr lang="ru-RU" sz="2000" dirty="0">
                <a:latin typeface="+mn-lt"/>
              </a:rPr>
              <a:t>На студенческой скамье те, кто и сам уже занимается педагогическим трудом в дошкольных образовательных учреждениях Пошехонского района. Для них началась первая сессия. Серьезные, ответственные, старательные эти студенты и в учебе хотят быть примером для своих воспитанников. </a:t>
            </a:r>
          </a:p>
          <a:p>
            <a:pPr algn="just"/>
            <a:r>
              <a:rPr lang="ru-RU" sz="2000" dirty="0">
                <a:latin typeface="+mn-lt"/>
              </a:rPr>
              <a:t>Студенческие годы практически для каждого человека являются временем, с которым связано огромное количество положительных эмоций. Но есть, пожалуй, единственная вещь, которая омрачает эти приятные воспоминания. Вещь эта – сессия. Такое простое слово, но сколько с ним связано стрессов и бессонных ночей, прочитанных от корки до корки учебников и спрятанных в самые затейливые </a:t>
            </a:r>
            <a:r>
              <a:rPr lang="ru-RU" sz="2000" dirty="0" smtClean="0">
                <a:latin typeface="+mn-lt"/>
              </a:rPr>
              <a:t>места</a:t>
            </a:r>
          </a:p>
          <a:p>
            <a:r>
              <a:rPr lang="ru-RU" sz="2000" dirty="0" smtClean="0">
                <a:latin typeface="+mn-lt"/>
              </a:rPr>
              <a:t>шпаргалок</a:t>
            </a:r>
            <a:r>
              <a:rPr lang="ru-RU" sz="2000" dirty="0">
                <a:latin typeface="+mn-lt"/>
              </a:rPr>
              <a:t>! </a:t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63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280" y="1043608"/>
            <a:ext cx="61480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Многие </a:t>
            </a:r>
            <a:r>
              <a:rPr lang="ru-RU" sz="2000" dirty="0">
                <a:latin typeface="+mn-lt"/>
              </a:rPr>
              <a:t>студенты больше всего боятся завалить сессию – не сдать один или несколько экзаменов. Хочется успокоить их и сказать, что даже если вы не сдадите экзамен с первого раза, у вас будет еще как минимум пара попыток хорошо подготовиться и покорить  неприступную дисциплину. В пересдаче нет ничего страшного, просто надо    постараться  лучше освоить материал и быть уверенным в своих силах. 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Первокурсникам неплохо было узнать, какие предметы они  будут изучать в этом году и кто будет преподавать данные дисциплины. Необходимо пообщаться со студентами старших курсов и выяснить про преподавателей все, что может помочь успешно сдать экзамены, а именно: отношение к студентам, на что больше обращает внимание, что раздражает и т.д. и .т.п. ,стараться не пропускать лекции, а особенно семинары. Зачастую преподаватели запоминают, кто посещал лекции, а кто нет или очень редко, а потом , даже если ты расскажешь все на зубок , тебе все равно могут снизить балл. </a:t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2656" y="1547664"/>
            <a:ext cx="57606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 </a:t>
            </a:r>
            <a:r>
              <a:rPr lang="ru-RU" sz="2000" dirty="0"/>
              <a:t>Преподаватель - это прежде всего человек, которому свойственны чувства и эмоции.</a:t>
            </a:r>
            <a:br>
              <a:rPr lang="ru-RU" sz="2000" dirty="0"/>
            </a:br>
            <a:r>
              <a:rPr lang="ru-RU" sz="2000" dirty="0"/>
              <a:t>К любому экзамену необходимо готовиться. Шансы, что ты, грубо говоря,  пролетишь  , сравнимы с шансом выиграть в лотерею. И когда ты подготовлен ,нет    повода волноваться, следовательно   ,   незачем                                                                                                                                                                                                                                торчать в коридоре оттягивая свой конец, Заходить нужно  первым: все расскажешь, получишь свою заслуженную отметку в зачетке и счастливый пойдешь праздновать хорошую сдачу экзамена. Начинать следует с самого легкого вопроса, потом возвращаться к тому, что не очень хорошо знаешь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r"/>
            <a:r>
              <a:rPr lang="ru-RU" sz="2000" dirty="0" smtClean="0"/>
              <a:t>Катюша </a:t>
            </a:r>
            <a:r>
              <a:rPr lang="ru-RU" sz="2000" dirty="0"/>
              <a:t>Куракина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82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662</Words>
  <Application>Microsoft Office PowerPoint</Application>
  <PresentationFormat>Экран (4:3)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SimSun</vt:lpstr>
      <vt:lpstr>Arial</vt:lpstr>
      <vt:lpstr>Calibri</vt:lpstr>
      <vt:lpstr>Times New Roman</vt:lpstr>
      <vt:lpstr>1</vt:lpstr>
      <vt:lpstr>  Информационное издание    ПОЗИТИВ</vt:lpstr>
      <vt:lpstr>Новости месяца </vt:lpstr>
      <vt:lpstr>Областная студенческая научно- практическая конференция</vt:lpstr>
      <vt:lpstr>Соревнования по  русским шашкам</vt:lpstr>
      <vt:lpstr>Анонс новостей  за февраль</vt:lpstr>
      <vt:lpstr>Презентация PowerPoint</vt:lpstr>
      <vt:lpstr>О студентах заочного отделения специальности «Дошкольное образование»  </vt:lpstr>
      <vt:lpstr>Презентация PowerPoint</vt:lpstr>
      <vt:lpstr>Презентация PowerPoint</vt:lpstr>
      <vt:lpstr>Молодежная  субкультура- рэперы.</vt:lpstr>
      <vt:lpstr>Презентация PowerPoint</vt:lpstr>
      <vt:lpstr>Презентация PowerPoint</vt:lpstr>
      <vt:lpstr>Презентация PowerPoint</vt:lpstr>
      <vt:lpstr>Знай наших</vt:lpstr>
      <vt:lpstr>Презентация PowerPoint</vt:lpstr>
      <vt:lpstr>Презентация PowerPoint</vt:lpstr>
      <vt:lpstr>Главный редактор: Туркина Ирина Юрьевна Дизайнер – верстальщик : Гаркалов Андрей Анатольевич   Тираж 2 экземпляра 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Андрей Гаркалов</cp:lastModifiedBy>
  <cp:revision>55</cp:revision>
  <dcterms:created xsi:type="dcterms:W3CDTF">2010-02-18T18:31:57Z</dcterms:created>
  <dcterms:modified xsi:type="dcterms:W3CDTF">2016-03-08T18:46:21Z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