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0"/>
  </p:notesMasterIdLst>
  <p:sldIdLst>
    <p:sldId id="256" r:id="rId2"/>
    <p:sldId id="261" r:id="rId3"/>
    <p:sldId id="295" r:id="rId4"/>
    <p:sldId id="289" r:id="rId5"/>
    <p:sldId id="288" r:id="rId6"/>
    <p:sldId id="290" r:id="rId7"/>
    <p:sldId id="291" r:id="rId8"/>
    <p:sldId id="296" r:id="rId9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670" autoAdjust="0"/>
  </p:normalViewPr>
  <p:slideViewPr>
    <p:cSldViewPr>
      <p:cViewPr>
        <p:scale>
          <a:sx n="61" d="100"/>
          <a:sy n="61" d="100"/>
        </p:scale>
        <p:origin x="-2070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5A9D1C-C480-4640-859C-2D97F4A18C6F}" type="datetimeFigureOut">
              <a:rPr lang="ru-RU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19559F-378E-4796-BE59-9E66635B4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2937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4939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939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939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939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939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939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939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500"/>
            <a:ext cx="5486400" cy="346003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88707"/>
            <a:ext cx="5486400" cy="1526176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A5BE0D-37DC-46BD-8D9C-70E3A25FD08E}" type="datetimeFigureOut">
              <a:rPr lang="ru-RU" smtClean="0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59CBE5-4B9C-4A0E-92D7-5F954B604D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38B8EF-F9A4-4F1C-AC0E-65989D75C9A3}" type="datetimeFigureOut">
              <a:rPr lang="ru-RU" smtClean="0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FD1DF-E7AD-4F15-88DB-5ED4426DF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86301" y="2435612"/>
            <a:ext cx="1119374" cy="597927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893" y="2435612"/>
            <a:ext cx="3931107" cy="597927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307DA2-27E7-4EE6-BC9C-46EE624F0986}" type="datetimeFigureOut">
              <a:rPr lang="ru-RU" smtClean="0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D6137-DA8D-461B-BEF8-7E83046220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D2173-60B6-4771-A831-CC61DAD2198A}" type="datetimeFigureOut">
              <a:rPr lang="ru-RU" smtClean="0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0222D-803A-4225-A74E-B34A2E5F14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690096"/>
            <a:ext cx="5486400" cy="1724789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5153464"/>
            <a:ext cx="5486400" cy="146458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3A0A8-1C0F-49AF-812D-F70BDDA3758D}" type="datetimeFigureOut">
              <a:rPr lang="ru-RU" smtClean="0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8EF92-2C4D-49ED-8338-2933AB3EF0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E41C78-6550-4845-9D47-7F069474C725}" type="datetimeFigureOut">
              <a:rPr lang="ru-RU" smtClean="0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80AEC-229C-47B6-8CE9-44E4BB100D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800" y="2059621"/>
            <a:ext cx="5486400" cy="15387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3657600"/>
            <a:ext cx="2674620" cy="47914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511296" y="3657601"/>
            <a:ext cx="2674620" cy="47942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261" y="3657600"/>
            <a:ext cx="2523744" cy="829056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3858" y="3657600"/>
            <a:ext cx="2521547" cy="829056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47FDA-DD9D-43D5-83C9-6ED7BCC7F0B7}" type="datetimeFigureOut">
              <a:rPr lang="ru-RU" smtClean="0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17660-96AF-40B6-A71A-3DBA629C5B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2059621"/>
            <a:ext cx="5486400" cy="15387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85800" y="4511040"/>
            <a:ext cx="2674620" cy="39380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511295" y="4511040"/>
            <a:ext cx="2674620" cy="39380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569F0-5A7E-4FEC-A874-1C2C5D32E1F1}" type="datetimeFigureOut">
              <a:rPr lang="ru-RU" smtClean="0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FDDA2-7874-4956-9DE8-AEAC427334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902F5-64F8-48C3-AC21-2C8E6C41C6B2}" type="datetimeFigureOut">
              <a:rPr lang="ru-RU" smtClean="0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44111-9957-4FBE-B25E-9E76ED0365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3817"/>
            <a:ext cx="2213202" cy="28973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314" y="2435612"/>
            <a:ext cx="3155886" cy="5968819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414794"/>
            <a:ext cx="2213202" cy="29938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0570C1-F92E-4D0C-ADD7-C5CD16752174}" type="datetimeFigureOut">
              <a:rPr lang="ru-RU" smtClean="0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711F4-CDEA-4CCB-A3E3-72DADF3343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2215134" cy="2901696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43250" y="3048000"/>
            <a:ext cx="3028950" cy="44704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413248"/>
            <a:ext cx="2215134" cy="29992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9531-23E1-48F9-84E3-B7D5A01D0F85}" type="datetimeFigureOut">
              <a:rPr lang="ru-RU" smtClean="0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35086-F96E-4A14-8597-A261A26E6F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t="22000" r="-1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326451" y="765076"/>
            <a:ext cx="64677" cy="763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27064" y="765076"/>
            <a:ext cx="432054" cy="763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059621"/>
            <a:ext cx="5486400" cy="1538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93112"/>
            <a:ext cx="5486400" cy="4719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768" y="731729"/>
            <a:ext cx="891849" cy="397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03DD0968-27DD-4356-B3EE-B13907C42EE9}" type="datetimeFigureOut">
              <a:rPr lang="ru-RU" smtClean="0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5812" y="731729"/>
            <a:ext cx="705902" cy="4023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F90A9E-99CD-4280-B28E-5BB9939537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06516" y="1141275"/>
            <a:ext cx="1684867" cy="401636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5857892" cy="175432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05264" y="-89297"/>
            <a:ext cx="1050593" cy="923329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FF00"/>
            </a:solidFill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 Ш   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cap="all" dirty="0">
              <a:ln w="0"/>
              <a:solidFill>
                <a:schemeClr val="tx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2372" y="835178"/>
            <a:ext cx="3239438" cy="830997"/>
          </a:xfrm>
          <a:prstGeom prst="rect">
            <a:avLst/>
          </a:prstGeom>
          <a:solidFill>
            <a:schemeClr val="tx2"/>
          </a:solidFill>
          <a:ln w="57150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ВЫПУСК №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23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от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31.01.2023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51171"/>
            <a:ext cx="6110485" cy="906773"/>
          </a:xfrm>
          <a:solidFill>
            <a:schemeClr val="tx2">
              <a:lumMod val="50000"/>
            </a:schemeClr>
          </a:solidFill>
          <a:ln w="57150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b="1" dirty="0" smtClean="0">
                <a:ln>
                  <a:solidFill>
                    <a:schemeClr val="bg2"/>
                  </a:solidFill>
                </a:ln>
                <a:latin typeface="Bookman Old Style" pitchFamily="18" charset="0"/>
              </a:rPr>
              <a:t>PRO COLLEG</a:t>
            </a:r>
            <a:r>
              <a:rPr lang="ru-RU" sz="5000" b="1" dirty="0" smtClean="0">
                <a:ln>
                  <a:solidFill>
                    <a:schemeClr val="bg2"/>
                  </a:solidFill>
                </a:ln>
                <a:latin typeface="Bookman Old Style" pitchFamily="18" charset="0"/>
              </a:rPr>
              <a:t>Е</a:t>
            </a:r>
            <a:endParaRPr lang="ru-RU" sz="4800" dirty="0">
              <a:ln>
                <a:solidFill>
                  <a:schemeClr val="bg2"/>
                </a:solidFill>
              </a:ln>
            </a:endParaRPr>
          </a:p>
        </p:txBody>
      </p:sp>
      <p:pic>
        <p:nvPicPr>
          <p:cNvPr id="1026" name="Picture 2" descr="H:\Магни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54293"/>
            <a:ext cx="1511882" cy="1511882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6858000" cy="92332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500166"/>
            <a:ext cx="2348879" cy="794063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endParaRPr lang="ru-RU" sz="1700" b="1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ru-RU" sz="1700" b="1" dirty="0" smtClean="0">
                <a:solidFill>
                  <a:schemeClr val="bg1"/>
                </a:solidFill>
                <a:latin typeface="Cambria" pitchFamily="18" charset="0"/>
              </a:rPr>
              <a:t>Поезд дружбы по СССР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24 января в преддверии празднования Дня студента студенты пошехонского колледжа посетили Народный историко-краеведческий музей.</a:t>
            </a:r>
            <a:b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Сотрудники музея организовали для ребят выставку-экскурсию "Поезд дружбы по СССР", посвящённую 100-летию с момента создания Советского союза. Экскурсовод </a:t>
            </a:r>
            <a:r>
              <a:rPr lang="ru-RU" sz="1700" dirty="0" err="1" smtClean="0">
                <a:solidFill>
                  <a:schemeClr val="bg1"/>
                </a:solidFill>
                <a:latin typeface="Cambria" pitchFamily="18" charset="0"/>
              </a:rPr>
              <a:t>Бачурова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 Светлана Анатольевна рассказала студентам о дружественных связях пошехонцев с народами различных советских республик.</a:t>
            </a:r>
            <a:b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</a:br>
            <a:endParaRPr lang="ru-RU" sz="1700" b="1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430" y="4357686"/>
            <a:ext cx="2305743" cy="5062924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Большая часть выставки посвящена дружбе с украинским народом. Наши полеводы зачастую перенимали опыт коллег из </a:t>
            </a:r>
            <a:r>
              <a:rPr lang="ru-RU" sz="1700" dirty="0" err="1" smtClean="0">
                <a:solidFill>
                  <a:schemeClr val="bg1"/>
                </a:solidFill>
                <a:latin typeface="Cambria" pitchFamily="18" charset="0"/>
              </a:rPr>
              <a:t>Драбовского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 района Украинской ССР. Именно в этом районе в селе Гельмязове похоронен наш герой Советского союза, генерал-майор Александр Игнатьевич Королёв.</a:t>
            </a:r>
            <a:b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</a:br>
            <a:endParaRPr lang="ru-RU" sz="1700" b="1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250178"/>
          </a:xfrm>
          <a:prstGeom prst="flowChartPunchedTape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PRO COLLEGE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ПРО СОБЫТИЯ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0903" y="4342686"/>
            <a:ext cx="2187097" cy="5062924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Студенты узнали о том, какие предприятия в Пошехонском районе существовали в эту эпоху, о героях социалистического труда, о достижениях в области культуры и образования.</a:t>
            </a:r>
            <a:b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Благодарим организаторов выставки за теплый приём и полезную информацию.</a:t>
            </a:r>
          </a:p>
          <a:p>
            <a:pPr algn="just"/>
            <a:endParaRPr lang="ru-RU" sz="1700" b="1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3314" name="Picture 2" descr="https://sun9-77.userapi.com/impg/7N7ZTMbpQYVltJDrx13MJcnAMc9EEdXHuqA3xA/FqnALlqTzm8.jpg?size=1280x960&amp;quality=95&amp;sign=ab8e5628b37e65668886dacfb970e980&amp;type=album"/>
          <p:cNvPicPr>
            <a:picLocks noChangeAspect="1" noChangeArrowheads="1"/>
          </p:cNvPicPr>
          <p:nvPr/>
        </p:nvPicPr>
        <p:blipFill>
          <a:blip r:embed="rId3" cstate="print"/>
          <a:srcRect b="7879"/>
          <a:stretch>
            <a:fillRect/>
          </a:stretch>
        </p:blipFill>
        <p:spPr bwMode="auto">
          <a:xfrm>
            <a:off x="2643182" y="1357290"/>
            <a:ext cx="3929090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220" name="Прямоугольник 8"/>
          <p:cNvSpPr>
            <a:spLocks noChangeArrowheads="1"/>
          </p:cNvSpPr>
          <p:nvPr/>
        </p:nvSpPr>
        <p:spPr bwMode="auto">
          <a:xfrm>
            <a:off x="2348880" y="4499992"/>
            <a:ext cx="2304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357290"/>
            <a:ext cx="2214554" cy="818685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Cambria" pitchFamily="18" charset="0"/>
              </a:rPr>
              <a:t>Пошехонский колледж снова встречает гостей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</a:br>
            <a:endParaRPr lang="ru-RU" sz="17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just"/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18 января состоялась встреча с заместителем начальника отдела кадров Ярославского бройлера Валерией Георгиевной Муравьёвой. Студенты ихтиологи и экономисты посмотрели видеофильм о птицефабрике с богатой историей. Валерия Георгиевна рассказала о работе предприятия, об открытых вакансиях и начинающем свою работу цехе </a:t>
            </a:r>
            <a:r>
              <a:rPr lang="ru-RU" sz="1700" dirty="0" err="1" smtClean="0">
                <a:solidFill>
                  <a:schemeClr val="bg1"/>
                </a:solidFill>
                <a:latin typeface="Cambria" pitchFamily="18" charset="0"/>
              </a:rPr>
              <a:t>аквакультуры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</a:br>
            <a:endParaRPr lang="ru-RU" sz="1600" b="1" dirty="0"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430" y="5786446"/>
            <a:ext cx="4500570" cy="292387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У наших студентов появилась возможность работать на фабрике во время производственной практики. А также приехать на экскурсию и увидеть своими глазами запуск систем для выращивания африканского сома!</a:t>
            </a:r>
            <a:b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С нетерпением ждём приглашения</a:t>
            </a:r>
          </a:p>
          <a:p>
            <a:pPr algn="just"/>
            <a:r>
              <a:rPr lang="ru-RU" sz="1700" b="1" i="1" dirty="0" smtClean="0">
                <a:solidFill>
                  <a:schemeClr val="bg1"/>
                </a:solidFill>
                <a:latin typeface="Cambria" pitchFamily="18" charset="0"/>
              </a:rPr>
              <a:t>Корреспондент: Судакова Варвара, </a:t>
            </a:r>
          </a:p>
          <a:p>
            <a:pPr algn="just"/>
            <a:r>
              <a:rPr lang="ru-RU" sz="1700" b="1" i="1" dirty="0" smtClean="0">
                <a:solidFill>
                  <a:schemeClr val="bg1"/>
                </a:solidFill>
                <a:latin typeface="Cambria" pitchFamily="18" charset="0"/>
              </a:rPr>
              <a:t>3-й курс</a:t>
            </a:r>
          </a:p>
          <a:p>
            <a:pPr algn="just"/>
            <a:endParaRPr lang="ru-RU" sz="1400" b="1" dirty="0">
              <a:latin typeface="Cambria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250178"/>
          </a:xfrm>
          <a:prstGeom prst="flowChartPunchedTape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73E87">
                    <a:lumMod val="75000"/>
                  </a:srgbClr>
                </a:solidFill>
                <a:latin typeface="Bookman Old Style" pitchFamily="18" charset="0"/>
              </a:rPr>
              <a:t>PRO COLLEGE</a:t>
            </a:r>
            <a:r>
              <a:rPr lang="en-US" sz="2800" b="1" dirty="0" smtClean="0">
                <a:solidFill>
                  <a:srgbClr val="073E87">
                    <a:lumMod val="75000"/>
                  </a:srgbClr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rgbClr val="073E87">
                  <a:lumMod val="75000"/>
                </a:srgbClr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73E87">
                    <a:lumMod val="75000"/>
                  </a:srgbClr>
                </a:solidFill>
                <a:latin typeface="Bookman Old Style" pitchFamily="18" charset="0"/>
              </a:rPr>
              <a:t>ПРО ТРУДОУСТРОЙСТВО</a:t>
            </a:r>
          </a:p>
        </p:txBody>
      </p:sp>
      <p:pic>
        <p:nvPicPr>
          <p:cNvPr id="11266" name="Picture 2" descr="https://sun9-2.userapi.com/impg/UvLa2LG0lZidvKQfzaUe5MBzo8lpWwSnOpurQA/_Ima4qk_Xlo.jpg?size=955x1080&amp;quality=95&amp;sign=08dc116bfd76ad6e70d246df24d2db3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2" y="1428728"/>
            <a:ext cx="3786214" cy="4281792"/>
          </a:xfrm>
          <a:prstGeom prst="rect">
            <a:avLst/>
          </a:prstGeom>
          <a:ln w="127000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665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6858000" cy="95102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331640"/>
          </a:xfrm>
          <a:prstGeom prst="flowChartPunchedTape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73E87"/>
                </a:solidFill>
                <a:latin typeface="Bookman Old Style" pitchFamily="18" charset="0"/>
              </a:rPr>
              <a:t>PRO COLLEGE</a:t>
            </a:r>
            <a:r>
              <a:rPr lang="en-US" sz="2800" b="1" dirty="0" smtClean="0">
                <a:solidFill>
                  <a:srgbClr val="073E87"/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ПРО </a:t>
            </a:r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КОНКУРСЫ</a:t>
            </a:r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1357290"/>
            <a:ext cx="2285991" cy="818685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Cambria" pitchFamily="18" charset="0"/>
              </a:rPr>
              <a:t>БЛИЦ МАРАФОН ИДЕЙ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</a:br>
            <a:endParaRPr lang="ru-RU" sz="17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just"/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31 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января на базе Пошехонского колледжа прошла образовательная программа в рамках регионального молодёжного </a:t>
            </a:r>
            <a:r>
              <a:rPr lang="ru-RU" sz="1700" dirty="0" err="1" smtClean="0">
                <a:solidFill>
                  <a:schemeClr val="bg1"/>
                </a:solidFill>
                <a:latin typeface="Cambria" pitchFamily="18" charset="0"/>
              </a:rPr>
              <a:t>креативного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 конкурса "Блиц Марафон Идей". Организатор мероприятия Наталия Александровна Смурова рассказала студентам, о том, как проходит областной этап конкурса, примерные кейсы, разработанные крупными предприятиями и предпринимателями региона, как проходит защита проекта и 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многое</a:t>
            </a:r>
            <a:endParaRPr lang="ru-RU" sz="1700" b="1" dirty="0">
              <a:solidFill>
                <a:schemeClr val="bg1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30" y="4429124"/>
            <a:ext cx="2286016" cy="5062924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другое. В продолжение встречи была организована проба игры. Студенты, разделившись на команды, решали кейсы, направленные на развитие Пошехонского района. За 20 минут, отведённого времени, нужно было подготовить презентацию идеи на листе формата А 3 и защиту, выбранной инициативы. </a:t>
            </a:r>
            <a:endParaRPr lang="ru-RU" sz="1700" b="1" dirty="0">
              <a:solidFill>
                <a:schemeClr val="bg1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8" y="4429124"/>
            <a:ext cx="2285992" cy="5062924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Все команды справились и получили обратную связь от организатора. Следующую встречу назначили на 31 марта - это будет муниципальный этап конкурса. Выражаем благодарность организаторам за такую плодотворную работу и возможность участия в этом интересном событии!</a:t>
            </a:r>
            <a:endParaRPr lang="ru-RU" sz="1700" b="1" dirty="0">
              <a:solidFill>
                <a:schemeClr val="bg1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sun9-40.userapi.com/impg/JzloWYsQSsLaYCrZYO7JGvoKPxTkNAe-LQ0tyg/2Mo2ORFc0DQ.jpg?size=1280x960&amp;quality=95&amp;sign=bd3117ae25bc9cc37799487fbb8ba832&amp;type=album"/>
          <p:cNvPicPr>
            <a:picLocks noChangeAspect="1" noChangeArrowheads="1"/>
          </p:cNvPicPr>
          <p:nvPr/>
        </p:nvPicPr>
        <p:blipFill>
          <a:blip r:embed="rId3" cstate="print"/>
          <a:srcRect r="13281" b="25000"/>
          <a:stretch>
            <a:fillRect/>
          </a:stretch>
        </p:blipFill>
        <p:spPr bwMode="auto">
          <a:xfrm>
            <a:off x="2285992" y="1357290"/>
            <a:ext cx="2863473" cy="1857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https://sun1.megafon-nn.userapi.com/impg/Pe0cGlgBoclBYoV8CiKpJtIMXfILTXcDejSRqQ/c4KctRLOiHs.jpg?size=1280x960&amp;quality=95&amp;sign=d186835dd345413766dff544b2356f2f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84" y="2643174"/>
            <a:ext cx="2286016" cy="1714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9434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6858000" cy="92332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331640"/>
          </a:xfrm>
          <a:prstGeom prst="flowChartPunchedTape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PRO COLLEGE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ПРО ПРОФЕССИИ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" y="1285852"/>
            <a:ext cx="2214554" cy="794063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>
                <a:solidFill>
                  <a:schemeClr val="bg1"/>
                </a:solidFill>
                <a:latin typeface="Cambria" pitchFamily="18" charset="0"/>
              </a:rPr>
              <a:t>Выбор за вами!</a:t>
            </a:r>
            <a:br>
              <a:rPr lang="ru-RU" sz="17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В минувший четверг состоялась </a:t>
            </a:r>
            <a:r>
              <a:rPr lang="ru-RU" sz="1700" dirty="0" err="1" smtClean="0">
                <a:solidFill>
                  <a:schemeClr val="bg1"/>
                </a:solidFill>
                <a:latin typeface="Cambria" pitchFamily="18" charset="0"/>
              </a:rPr>
              <a:t>профориентационная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 встреча на базе средней школы № 2. Для школьников 9х - 11х классов выступили директор колледжа Ольга Николаевна Викторович, мастер производственного обучения Вячеслав Александрович Ометов и руководитель студенческого объединения "</a:t>
            </a:r>
            <a:r>
              <a:rPr lang="ru-RU" sz="1700" dirty="0" err="1" smtClean="0">
                <a:solidFill>
                  <a:schemeClr val="bg1"/>
                </a:solidFill>
                <a:latin typeface="Cambria" pitchFamily="18" charset="0"/>
              </a:rPr>
              <a:t>Медиаволонтеры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 PRO COLLEGE " Варвара Судакова. Они рассказали учащимся о возможностях поступления в колледж, перспективах трудоустройства</a:t>
            </a:r>
            <a:endParaRPr lang="ru-RU" sz="17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92" y="3034635"/>
            <a:ext cx="2286016" cy="610936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после обучения, раскрыли суть каждой специальности и профессии и конечно пригласили ребят в нашу добрую, тёплую, студенческую команду.</a:t>
            </a:r>
            <a:r>
              <a:rPr lang="ru-RU" sz="17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</a:p>
          <a:p>
            <a:pPr algn="just"/>
            <a:endParaRPr lang="ru-RU" sz="17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Cambria" pitchFamily="18" charset="0"/>
              </a:rPr>
              <a:t>Продолжим обучение?</a:t>
            </a:r>
          </a:p>
          <a:p>
            <a:pPr algn="just"/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17 января студенты выпускных групп, обучающиеся по профессиям "Сварщик ручной, частично механизированной сварки (наплавки) и "Автомеханик"</a:t>
            </a:r>
            <a:endParaRPr lang="ru-RU" sz="17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46" y="1142976"/>
            <a:ext cx="2214554" cy="872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приняли участие в видеоконференции, организованной администрацией Вологодской государственной молочно- хозяйственной академии. </a:t>
            </a:r>
            <a:endParaRPr lang="ru-RU" sz="17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just"/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Представители академии рассказали студентам о самых перспективных специальностях ВУЗа, о материально- технической базе учреждения и о перспективах трудоустройства в крупные предприятия страны. Следующую </a:t>
            </a:r>
            <a:r>
              <a:rPr lang="ru-RU" sz="1700" dirty="0" err="1" smtClean="0">
                <a:solidFill>
                  <a:schemeClr val="bg1"/>
                </a:solidFill>
                <a:latin typeface="Cambria" pitchFamily="18" charset="0"/>
              </a:rPr>
              <a:t>онлайн-встречу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 с академией запланировали в феврале. Благодарим коллег за плодотворное сотрудничество!</a:t>
            </a:r>
          </a:p>
          <a:p>
            <a:endParaRPr lang="ru-RU" sz="17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8194" name="Picture 2" descr="https://sun9-38.userapi.com/impg/-_tgtXAlCby4DYOky0hoBie5Q3v0e_Ni7-fU9g/urhr1tj5N6Y.jpg?size=1280x960&amp;quality=95&amp;sign=7f661a41f9c5e46f1b2d89f4b6ea7eb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2" y="1357290"/>
            <a:ext cx="2286016" cy="17145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772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6858000" cy="92332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0" y="1357290"/>
            <a:ext cx="2714620" cy="794063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ЭКСКУРСИЯ В КОЛЛЕДЖ</a:t>
            </a:r>
            <a:endParaRPr lang="ru-RU" sz="1700" b="1" dirty="0" smtClean="0">
              <a:solidFill>
                <a:schemeClr val="bg1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endParaRPr lang="ru-RU" sz="1700" b="1" dirty="0">
              <a:solidFill>
                <a:schemeClr val="bg1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Преподаватели 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и воспитанники Воскресной школы при Храме Успения Пресвятой Богородицы в минувшее воскресенье побывали на необычной экскурсии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Директор 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Пошехонского аграрно-политехнического колледжа Ольга Николаевна Викторович пригласила ребят и взрослых познакомиться с процессом выращивания осетра в производственно-учебных помещениях этого учебного заведения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Об 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особенностях выращивания осетра в искусственных условиях рассказал мастер обучения Вячеслав Александрович Омётов. </a:t>
            </a:r>
            <a:endParaRPr lang="ru-RU" sz="17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331640"/>
          </a:xfrm>
          <a:prstGeom prst="flowChartPunchedTape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73E87"/>
                </a:solidFill>
                <a:latin typeface="Bookman Old Style" pitchFamily="18" charset="0"/>
              </a:rPr>
              <a:t>PRO COLLEGE</a:t>
            </a:r>
            <a:r>
              <a:rPr lang="en-US" sz="2800" b="1" dirty="0" smtClean="0">
                <a:solidFill>
                  <a:srgbClr val="073E87"/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ПРО </a:t>
            </a:r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ПРОФЕССИИ</a:t>
            </a:r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8" y="2928926"/>
            <a:ext cx="3857652" cy="637097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algn="just"/>
            <a:endParaRPr lang="ru-RU" sz="1700" b="1" dirty="0" smtClean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Дети искренне удивлялись тому, как из мальков в несколько сантиметров за год удалось вырастить особи рыбы до 70 см длиной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А 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потом гостеприимный коллектив столовой колледжа угостил ребят своими фирменными пирогами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Возможность 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потрогать самых крупных  осетров, которые выращиваются на ферме ИП Плотникова, предоставили ребятам работники предприятия. Ребятам рассказали про то, как здесь выращивают осетров нескольких видов, как растут декоративные карпы и живется единственной черепашке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"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Как здорово!", "Мне так понравилось!, "Я хочу научиться тоже выращивать таких рыб", - такими словами дети охарактеризовали результаты удивительной экскурсии.</a:t>
            </a:r>
            <a:endParaRPr lang="ru-RU" sz="17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098" name="Picture 2" descr="https://sun9-35.userapi.com/impg/G-xi9Igb1pONoGuxigg_gcvnMCVVNIwLECaS7g/KISM0jAuo78.jpg?size=1280x961&amp;quality=95&amp;sign=e2ea8c02bd9bcf3fcedf10360ac8e0a7&amp;type=album"/>
          <p:cNvPicPr>
            <a:picLocks noChangeAspect="1" noChangeArrowheads="1"/>
          </p:cNvPicPr>
          <p:nvPr/>
        </p:nvPicPr>
        <p:blipFill>
          <a:blip r:embed="rId3" cstate="print"/>
          <a:srcRect t="21055" b="3749"/>
          <a:stretch>
            <a:fillRect/>
          </a:stretch>
        </p:blipFill>
        <p:spPr bwMode="auto">
          <a:xfrm>
            <a:off x="3071810" y="1285853"/>
            <a:ext cx="3289979" cy="185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869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6858000" cy="92332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0" y="1285852"/>
            <a:ext cx="2714620" cy="778674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МЫ ПОМНИМ</a:t>
            </a: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</a:br>
            <a:endParaRPr lang="ru-RU" sz="2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27 </a:t>
            </a: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января волонтёры колледжа поздравили ветеранов блокадного Ленинграда</a:t>
            </a: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В </a:t>
            </a: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минувшую пятницу была 79-я годовщина окончания блокады </a:t>
            </a: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Ленинграда. </a:t>
            </a: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Наши студенты навестили Маргариту Андреевну Фомичеву и Людмилу Константиновну </a:t>
            </a: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Пивоварову.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Поздравили</a:t>
            </a: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, подарили цветы и пожелали крепкого здоровья. Увидели в их глазах искреннюю радость и слёзы.</a:t>
            </a:r>
            <a:b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</a:br>
            <a:endParaRPr lang="ru-RU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331640"/>
          </a:xfrm>
          <a:prstGeom prst="flowChartPunchedTape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73E87"/>
                </a:solidFill>
                <a:latin typeface="Bookman Old Style" pitchFamily="18" charset="0"/>
              </a:rPr>
              <a:t>PRO COLLEGE</a:t>
            </a:r>
            <a:r>
              <a:rPr lang="en-US" sz="2800" b="1" dirty="0" smtClean="0">
                <a:solidFill>
                  <a:srgbClr val="073E87"/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ПРО </a:t>
            </a:r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ВОЛОНТЁРСТВО</a:t>
            </a:r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96" y="5500694"/>
            <a:ext cx="3789691" cy="347787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Через многое им пришлось пройти: мучительный голод и холод, бомбёжки, смерть близких...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Подобное не имеет срока давности. Поэтому мы должны помнить о героях нашей Родины</a:t>
            </a: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!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2000" i="1" dirty="0" smtClean="0">
                <a:solidFill>
                  <a:schemeClr val="bg1"/>
                </a:solidFill>
                <a:latin typeface="Cambria" pitchFamily="18" charset="0"/>
              </a:rPr>
              <a:t>Корреспондент</a:t>
            </a:r>
            <a:r>
              <a:rPr lang="ru-RU" sz="2000" i="1" dirty="0" smtClean="0">
                <a:solidFill>
                  <a:schemeClr val="bg1"/>
                </a:solidFill>
                <a:latin typeface="Cambria" pitchFamily="18" charset="0"/>
              </a:rPr>
              <a:t>: Судакова Варвара, 3 курс</a:t>
            </a:r>
            <a:endParaRPr lang="ru-RU" sz="2000" b="1" i="1" dirty="0">
              <a:solidFill>
                <a:schemeClr val="bg1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un9-77.userapi.com/impg/a19mZwZSqRAcvibylUukuYLbr6_JbPnosyKyqg/v7HQAkulduo.jpg?size=1280x1278&amp;quality=95&amp;sign=35965e41fdeb3e8120070cb3ed994254&amp;type=album"/>
          <p:cNvPicPr>
            <a:picLocks noChangeAspect="1" noChangeArrowheads="1"/>
          </p:cNvPicPr>
          <p:nvPr/>
        </p:nvPicPr>
        <p:blipFill>
          <a:blip r:embed="rId3" cstate="print"/>
          <a:srcRect r="5348"/>
          <a:stretch>
            <a:fillRect/>
          </a:stretch>
        </p:blipFill>
        <p:spPr bwMode="auto">
          <a:xfrm>
            <a:off x="2850876" y="1357290"/>
            <a:ext cx="3792834" cy="4000863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8401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6858000" cy="92332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0" y="3357554"/>
            <a:ext cx="2786058" cy="506292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Cambria" pitchFamily="18" charset="0"/>
              </a:rPr>
              <a:t>НЕПОКОРЁННЫЙ ЛЕНИНГРАД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</a:br>
            <a:endParaRPr lang="ru-RU" sz="17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just"/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27 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января день полного освобождения Ленинграда от фашистской блокады- особенная дата в истории нашей страны. 872 дня длилась героическая борьба жителей города на Неве с врагом и голодом... Но ничто не смогло сломить волю и мужество ленинградцев. Оборона Ленинграда – одна из самых героических и трагических страниц отечественной истории. </a:t>
            </a:r>
            <a:endParaRPr lang="ru-RU" sz="17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331640"/>
          </a:xfrm>
          <a:prstGeom prst="flowChartPunchedTape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73E87"/>
                </a:solidFill>
                <a:latin typeface="Bookman Old Style" pitchFamily="18" charset="0"/>
              </a:rPr>
              <a:t>PRO COLLEGE</a:t>
            </a:r>
            <a:r>
              <a:rPr lang="en-US" sz="2800" b="1" dirty="0" smtClean="0">
                <a:solidFill>
                  <a:srgbClr val="073E87"/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ПРО </a:t>
            </a:r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СОБЫТИЯ</a:t>
            </a:r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34" y="1285852"/>
            <a:ext cx="3929066" cy="794063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В 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связи с этим 26 января на базе молодёжного пространства специалисты Социального агентства молодежи провели интерактивный урок 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- памяти 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«Непокоренный Ленинград» для 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студентов Пошехонского 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аграрно-политехнического колледжа. Мероприятие началось с минуты молчания. Затем специалисты вместе с участниками вспомнили о событиях блокады Ленинграда. И рассказали о самом важном ресурсе города – блокадном хлебе, на котором во многом и держалась оборона города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В 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интерактивной части урока ребята разделились на 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3 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команды - «Экономисты», «Ленинград» и «Камыши» и проверили свои знания в 4 конкурсных испытаниях. Участники расшифровывали секретные послания с помощью Азбуки Морзе и выполняли задания на знание исторических 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фактов. По </a:t>
            </a: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итогам конкурсных испытаний места распределились следующим образом:</a:t>
            </a:r>
            <a:b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1 место - "Ленинград".</a:t>
            </a:r>
            <a:b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2 место - "Камыши"</a:t>
            </a:r>
            <a:b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  <a:t>3 место - "Экономисты"</a:t>
            </a:r>
            <a:br>
              <a:rPr lang="ru-RU" sz="1700" dirty="0" smtClean="0">
                <a:solidFill>
                  <a:schemeClr val="bg1"/>
                </a:solidFill>
                <a:latin typeface="Cambria" pitchFamily="18" charset="0"/>
              </a:rPr>
            </a:br>
            <a:endParaRPr lang="ru-RU" sz="17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29700" name="Picture 4" descr="https://sun9-3.userapi.com/impg/ygfkyWQ4O8pLT_K8mwcKsiHi5_lszG2DHAjBOw/w-3DtA0WeFc.jpg?size=1280x853&amp;quality=95&amp;sign=54ba699d42a318c5abf5e856b3a2dfc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0"/>
            <a:ext cx="2787171" cy="185738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9869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15359</TotalTime>
  <Words>541</Words>
  <Application>Microsoft Office PowerPoint</Application>
  <PresentationFormat>Экран (4:3)</PresentationFormat>
  <Paragraphs>315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Перспектива</vt:lpstr>
      <vt:lpstr>PRO COLLEGЕ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 COLLEGE</dc:title>
  <dc:creator>h</dc:creator>
  <cp:lastModifiedBy>ольга</cp:lastModifiedBy>
  <cp:revision>661</cp:revision>
  <dcterms:modified xsi:type="dcterms:W3CDTF">2023-02-06T08:25:24Z</dcterms:modified>
</cp:coreProperties>
</file>