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9" r:id="rId3"/>
    <p:sldId id="257" r:id="rId4"/>
    <p:sldId id="261" r:id="rId5"/>
    <p:sldId id="278" r:id="rId6"/>
    <p:sldId id="277" r:id="rId7"/>
    <p:sldId id="262" r:id="rId8"/>
    <p:sldId id="258" r:id="rId9"/>
    <p:sldId id="280" r:id="rId10"/>
    <p:sldId id="282" r:id="rId11"/>
    <p:sldId id="283" r:id="rId12"/>
    <p:sldId id="260" r:id="rId13"/>
  </p:sldIdLst>
  <p:sldSz cx="6858000" cy="9144000" type="screen4x3"/>
  <p:notesSz cx="7104063" cy="10234613"/>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521415D9-36F7-43E2-AB2F-B90AF26B5E84}">
      <p14:sectionLst xmlns:p14="http://schemas.microsoft.com/office/powerpoint/2010/main">
        <p14:section name="Раздел по умолчанию" id="{94AB5534-09C4-4714-9E86-CD9DCC9B6DC0}">
          <p14:sldIdLst>
            <p14:sldId id="256"/>
            <p14:sldId id="279"/>
            <p14:sldId id="257"/>
            <p14:sldId id="261"/>
            <p14:sldId id="278"/>
            <p14:sldId id="277"/>
            <p14:sldId id="262"/>
            <p14:sldId id="258"/>
            <p14:sldId id="280"/>
            <p14:sldId id="282"/>
            <p14:sldId id="283"/>
          </p14:sldIdLst>
        </p14:section>
        <p14:section name="Раздел без заголовка" id="{14DC4450-113B-41B5-8536-E8768C4CB401}">
          <p14:sldIdLst>
            <p14:sldId id="260"/>
          </p14:sldIdLst>
        </p14:section>
      </p14:sectionLst>
    </p:ex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721"/>
    <a:srgbClr val="A20000"/>
    <a:srgbClr val="860000"/>
    <a:srgbClr val="B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709" autoAdjust="0"/>
  </p:normalViewPr>
  <p:slideViewPr>
    <p:cSldViewPr>
      <p:cViewPr>
        <p:scale>
          <a:sx n="66" d="100"/>
          <a:sy n="66" d="100"/>
        </p:scale>
        <p:origin x="-2052"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3077694" cy="512304"/>
          </a:xfrm>
          <a:prstGeom prst="rect">
            <a:avLst/>
          </a:prstGeom>
        </p:spPr>
        <p:txBody>
          <a:bodyPr vert="horz" lIns="95518" tIns="47760" rIns="95518" bIns="47760" rtlCol="0"/>
          <a:lstStyle>
            <a:lvl1pPr algn="l">
              <a:defRPr sz="1300"/>
            </a:lvl1pPr>
          </a:lstStyle>
          <a:p>
            <a:endParaRPr lang="ru-RU"/>
          </a:p>
        </p:txBody>
      </p:sp>
      <p:sp>
        <p:nvSpPr>
          <p:cNvPr id="3" name="Дата 2"/>
          <p:cNvSpPr>
            <a:spLocks noGrp="1"/>
          </p:cNvSpPr>
          <p:nvPr>
            <p:ph type="dt" sz="quarter" idx="1"/>
          </p:nvPr>
        </p:nvSpPr>
        <p:spPr>
          <a:xfrm>
            <a:off x="4024678" y="0"/>
            <a:ext cx="3077694" cy="512304"/>
          </a:xfrm>
          <a:prstGeom prst="rect">
            <a:avLst/>
          </a:prstGeom>
        </p:spPr>
        <p:txBody>
          <a:bodyPr vert="horz" lIns="95518" tIns="47760" rIns="95518" bIns="47760" rtlCol="0"/>
          <a:lstStyle>
            <a:lvl1pPr algn="r">
              <a:defRPr sz="1300"/>
            </a:lvl1pPr>
          </a:lstStyle>
          <a:p>
            <a:fld id="{9E763FDE-7DD8-4CA0-926A-CD25DB1830B2}" type="datetimeFigureOut">
              <a:rPr lang="ru-RU" smtClean="0"/>
              <a:pPr/>
              <a:t>10.04.2017</a:t>
            </a:fld>
            <a:endParaRPr lang="ru-RU"/>
          </a:p>
        </p:txBody>
      </p:sp>
      <p:sp>
        <p:nvSpPr>
          <p:cNvPr id="4" name="Нижний колонтитул 3"/>
          <p:cNvSpPr>
            <a:spLocks noGrp="1"/>
          </p:cNvSpPr>
          <p:nvPr>
            <p:ph type="ftr" sz="quarter" idx="2"/>
          </p:nvPr>
        </p:nvSpPr>
        <p:spPr>
          <a:xfrm>
            <a:off x="1" y="9720674"/>
            <a:ext cx="3077694" cy="512303"/>
          </a:xfrm>
          <a:prstGeom prst="rect">
            <a:avLst/>
          </a:prstGeom>
        </p:spPr>
        <p:txBody>
          <a:bodyPr vert="horz" lIns="95518" tIns="47760" rIns="95518" bIns="47760" rtlCol="0" anchor="b"/>
          <a:lstStyle>
            <a:lvl1pPr algn="l">
              <a:defRPr sz="1300"/>
            </a:lvl1pPr>
          </a:lstStyle>
          <a:p>
            <a:endParaRPr lang="ru-RU"/>
          </a:p>
        </p:txBody>
      </p:sp>
      <p:sp>
        <p:nvSpPr>
          <p:cNvPr id="5" name="Номер слайда 4"/>
          <p:cNvSpPr>
            <a:spLocks noGrp="1"/>
          </p:cNvSpPr>
          <p:nvPr>
            <p:ph type="sldNum" sz="quarter" idx="3"/>
          </p:nvPr>
        </p:nvSpPr>
        <p:spPr>
          <a:xfrm>
            <a:off x="4024678" y="9720674"/>
            <a:ext cx="3077694" cy="512303"/>
          </a:xfrm>
          <a:prstGeom prst="rect">
            <a:avLst/>
          </a:prstGeom>
        </p:spPr>
        <p:txBody>
          <a:bodyPr vert="horz" lIns="95518" tIns="47760" rIns="95518" bIns="47760" rtlCol="0" anchor="b"/>
          <a:lstStyle>
            <a:lvl1pPr algn="r">
              <a:defRPr sz="1300"/>
            </a:lvl1pPr>
          </a:lstStyle>
          <a:p>
            <a:fld id="{92AB7A0D-357E-48DF-9A0E-8D4CB0BF77E7}" type="slidenum">
              <a:rPr lang="ru-RU" smtClean="0"/>
              <a:pPr/>
              <a:t>‹#›</a:t>
            </a:fld>
            <a:endParaRPr lang="ru-RU"/>
          </a:p>
        </p:txBody>
      </p:sp>
    </p:spTree>
    <p:extLst>
      <p:ext uri="{BB962C8B-B14F-4D97-AF65-F5344CB8AC3E}">
        <p14:creationId xmlns:p14="http://schemas.microsoft.com/office/powerpoint/2010/main" val="2971130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3077694" cy="512304"/>
          </a:xfrm>
          <a:prstGeom prst="rect">
            <a:avLst/>
          </a:prstGeom>
        </p:spPr>
        <p:txBody>
          <a:bodyPr vert="horz" lIns="95518" tIns="47760" rIns="95518" bIns="47760" rtlCol="0"/>
          <a:lstStyle>
            <a:lvl1pPr algn="l">
              <a:defRPr sz="1300"/>
            </a:lvl1pPr>
          </a:lstStyle>
          <a:p>
            <a:endParaRPr lang="ru-RU"/>
          </a:p>
        </p:txBody>
      </p:sp>
      <p:sp>
        <p:nvSpPr>
          <p:cNvPr id="3" name="Дата 2"/>
          <p:cNvSpPr>
            <a:spLocks noGrp="1"/>
          </p:cNvSpPr>
          <p:nvPr>
            <p:ph type="dt" idx="1"/>
          </p:nvPr>
        </p:nvSpPr>
        <p:spPr>
          <a:xfrm>
            <a:off x="4024678" y="0"/>
            <a:ext cx="3077694" cy="512304"/>
          </a:xfrm>
          <a:prstGeom prst="rect">
            <a:avLst/>
          </a:prstGeom>
        </p:spPr>
        <p:txBody>
          <a:bodyPr vert="horz" lIns="95518" tIns="47760" rIns="95518" bIns="47760" rtlCol="0"/>
          <a:lstStyle>
            <a:lvl1pPr algn="r">
              <a:defRPr sz="1300"/>
            </a:lvl1pPr>
          </a:lstStyle>
          <a:p>
            <a:fld id="{A926F7F3-4D93-454C-B2A3-2A00646359C2}" type="datetimeFigureOut">
              <a:rPr lang="ru-RU" smtClean="0"/>
              <a:pPr/>
              <a:t>10.04.2017</a:t>
            </a:fld>
            <a:endParaRPr lang="ru-RU"/>
          </a:p>
        </p:txBody>
      </p:sp>
      <p:sp>
        <p:nvSpPr>
          <p:cNvPr id="4" name="Образ слайда 3"/>
          <p:cNvSpPr>
            <a:spLocks noGrp="1" noRot="1" noChangeAspect="1"/>
          </p:cNvSpPr>
          <p:nvPr>
            <p:ph type="sldImg" idx="2"/>
          </p:nvPr>
        </p:nvSpPr>
        <p:spPr>
          <a:xfrm>
            <a:off x="2112963" y="768350"/>
            <a:ext cx="2878137" cy="3836988"/>
          </a:xfrm>
          <a:prstGeom prst="rect">
            <a:avLst/>
          </a:prstGeom>
          <a:noFill/>
          <a:ln w="12700">
            <a:solidFill>
              <a:prstClr val="black"/>
            </a:solidFill>
          </a:ln>
        </p:spPr>
        <p:txBody>
          <a:bodyPr vert="horz" lIns="95518" tIns="47760" rIns="95518" bIns="47760" rtlCol="0" anchor="ctr"/>
          <a:lstStyle/>
          <a:p>
            <a:endParaRPr lang="ru-RU"/>
          </a:p>
        </p:txBody>
      </p:sp>
      <p:sp>
        <p:nvSpPr>
          <p:cNvPr id="5" name="Заметки 4"/>
          <p:cNvSpPr>
            <a:spLocks noGrp="1"/>
          </p:cNvSpPr>
          <p:nvPr>
            <p:ph type="body" sz="quarter" idx="3"/>
          </p:nvPr>
        </p:nvSpPr>
        <p:spPr>
          <a:xfrm>
            <a:off x="710239" y="4861156"/>
            <a:ext cx="5683588" cy="4605821"/>
          </a:xfrm>
          <a:prstGeom prst="rect">
            <a:avLst/>
          </a:prstGeom>
        </p:spPr>
        <p:txBody>
          <a:bodyPr vert="horz" lIns="95518" tIns="47760" rIns="95518" bIns="4776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720674"/>
            <a:ext cx="3077694" cy="512303"/>
          </a:xfrm>
          <a:prstGeom prst="rect">
            <a:avLst/>
          </a:prstGeom>
        </p:spPr>
        <p:txBody>
          <a:bodyPr vert="horz" lIns="95518" tIns="47760" rIns="95518" bIns="47760" rtlCol="0" anchor="b"/>
          <a:lstStyle>
            <a:lvl1pPr algn="l">
              <a:defRPr sz="1300"/>
            </a:lvl1pPr>
          </a:lstStyle>
          <a:p>
            <a:endParaRPr lang="ru-RU"/>
          </a:p>
        </p:txBody>
      </p:sp>
      <p:sp>
        <p:nvSpPr>
          <p:cNvPr id="7" name="Номер слайда 6"/>
          <p:cNvSpPr>
            <a:spLocks noGrp="1"/>
          </p:cNvSpPr>
          <p:nvPr>
            <p:ph type="sldNum" sz="quarter" idx="5"/>
          </p:nvPr>
        </p:nvSpPr>
        <p:spPr>
          <a:xfrm>
            <a:off x="4024678" y="9720674"/>
            <a:ext cx="3077694" cy="512303"/>
          </a:xfrm>
          <a:prstGeom prst="rect">
            <a:avLst/>
          </a:prstGeom>
        </p:spPr>
        <p:txBody>
          <a:bodyPr vert="horz" lIns="95518" tIns="47760" rIns="95518" bIns="47760" rtlCol="0" anchor="b"/>
          <a:lstStyle>
            <a:lvl1pPr algn="r">
              <a:defRPr sz="1300"/>
            </a:lvl1pPr>
          </a:lstStyle>
          <a:p>
            <a:fld id="{CBEA9A5D-1F7B-42D5-B4A7-04CE0207D333}" type="slidenum">
              <a:rPr lang="ru-RU" smtClean="0"/>
              <a:pPr/>
              <a:t>‹#›</a:t>
            </a:fld>
            <a:endParaRPr lang="ru-RU"/>
          </a:p>
        </p:txBody>
      </p:sp>
    </p:spTree>
    <p:extLst>
      <p:ext uri="{BB962C8B-B14F-4D97-AF65-F5344CB8AC3E}">
        <p14:creationId xmlns:p14="http://schemas.microsoft.com/office/powerpoint/2010/main" val="2972517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1</a:t>
            </a:fld>
            <a:endParaRPr lang="ru-RU"/>
          </a:p>
        </p:txBody>
      </p:sp>
    </p:spTree>
    <p:extLst>
      <p:ext uri="{BB962C8B-B14F-4D97-AF65-F5344CB8AC3E}">
        <p14:creationId xmlns:p14="http://schemas.microsoft.com/office/powerpoint/2010/main" val="860683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12</a:t>
            </a:fld>
            <a:endParaRPr lang="ru-RU"/>
          </a:p>
        </p:txBody>
      </p:sp>
    </p:spTree>
    <p:extLst>
      <p:ext uri="{BB962C8B-B14F-4D97-AF65-F5344CB8AC3E}">
        <p14:creationId xmlns:p14="http://schemas.microsoft.com/office/powerpoint/2010/main" val="72582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2</a:t>
            </a:fld>
            <a:endParaRPr lang="ru-RU"/>
          </a:p>
        </p:txBody>
      </p:sp>
    </p:spTree>
    <p:extLst>
      <p:ext uri="{BB962C8B-B14F-4D97-AF65-F5344CB8AC3E}">
        <p14:creationId xmlns:p14="http://schemas.microsoft.com/office/powerpoint/2010/main" val="260351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3</a:t>
            </a:fld>
            <a:endParaRPr lang="ru-RU"/>
          </a:p>
        </p:txBody>
      </p:sp>
    </p:spTree>
    <p:extLst>
      <p:ext uri="{BB962C8B-B14F-4D97-AF65-F5344CB8AC3E}">
        <p14:creationId xmlns:p14="http://schemas.microsoft.com/office/powerpoint/2010/main" val="260351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4</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5</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6</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7</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8</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pPr/>
              <a:t>9</a:t>
            </a:fld>
            <a:endParaRPr lang="ru-RU"/>
          </a:p>
        </p:txBody>
      </p:sp>
    </p:spTree>
    <p:extLst>
      <p:ext uri="{BB962C8B-B14F-4D97-AF65-F5344CB8AC3E}">
        <p14:creationId xmlns:p14="http://schemas.microsoft.com/office/powerpoint/2010/main" val="3435900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矩形 6"/>
          <p:cNvSpPr/>
          <p:nvPr userDrawn="1"/>
        </p:nvSpPr>
        <p:spPr>
          <a:xfrm>
            <a:off x="4193382" y="8650818"/>
            <a:ext cx="3552704" cy="369332"/>
          </a:xfrm>
          <a:prstGeom prst="rect">
            <a:avLst/>
          </a:prstGeom>
        </p:spPr>
        <p:txBody>
          <a:bodyPr wrap="none">
            <a:spAutoFit/>
          </a:bodyPr>
          <a:lstStyle/>
          <a:p>
            <a:pPr fontAlgn="auto">
              <a:spcBef>
                <a:spcPts val="0"/>
              </a:spcBef>
              <a:spcAft>
                <a:spcPts val="0"/>
              </a:spcAft>
              <a:defRPr/>
            </a:pPr>
            <a:r>
              <a:rPr lang="en-US" dirty="0">
                <a:latin typeface="+mn-lt"/>
                <a:ea typeface="+mn-ea"/>
              </a:rPr>
              <a:t>Copyright © </a:t>
            </a:r>
            <a:r>
              <a:rPr lang="en-US" dirty="0" err="1">
                <a:latin typeface="+mn-lt"/>
                <a:ea typeface="+mn-ea"/>
              </a:rPr>
              <a:t>Wondershare</a:t>
            </a:r>
            <a:r>
              <a:rPr lang="en-US" dirty="0">
                <a:latin typeface="+mn-lt"/>
                <a:ea typeface="+mn-ea"/>
              </a:rPr>
              <a:t> Software</a:t>
            </a:r>
            <a:endParaRPr lang="zh-CN" altLang="en-US" dirty="0">
              <a:latin typeface="+mn-lt"/>
              <a:ea typeface="+mn-ea"/>
            </a:endParaRPr>
          </a:p>
        </p:txBody>
      </p:sp>
      <p:sp>
        <p:nvSpPr>
          <p:cNvPr id="2" name="标题 1"/>
          <p:cNvSpPr>
            <a:spLocks noGrp="1"/>
          </p:cNvSpPr>
          <p:nvPr>
            <p:ph type="ctrTitle"/>
          </p:nvPr>
        </p:nvSpPr>
        <p:spPr>
          <a:xfrm>
            <a:off x="267869" y="2840567"/>
            <a:ext cx="5829300" cy="1636183"/>
          </a:xfrm>
          <a:noFill/>
        </p:spPr>
        <p:txBody>
          <a:bodyPr/>
          <a:lstStyle>
            <a:lvl1pPr algn="l">
              <a:defRPr sz="5000" b="1" cap="none" spc="0" baseline="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defRPr>
            </a:lvl1pPr>
          </a:lstStyle>
          <a:p>
            <a:r>
              <a:rPr lang="ru-RU" smtClean="0"/>
              <a:t>Образец заголовка</a:t>
            </a:r>
            <a:endParaRPr lang="zh-CN" altLang="en-US" dirty="0"/>
          </a:p>
        </p:txBody>
      </p:sp>
      <p:sp>
        <p:nvSpPr>
          <p:cNvPr id="3" name="副标题 2"/>
          <p:cNvSpPr>
            <a:spLocks noGrp="1"/>
          </p:cNvSpPr>
          <p:nvPr>
            <p:ph type="subTitle" idx="1"/>
          </p:nvPr>
        </p:nvSpPr>
        <p:spPr>
          <a:xfrm>
            <a:off x="289280" y="4476749"/>
            <a:ext cx="4800600" cy="857256"/>
          </a:xfrm>
        </p:spPr>
        <p:txBody>
          <a:bodyPr rtlCol="0" anchor="ctr">
            <a:normAutofit/>
          </a:bodyPr>
          <a:lstStyle>
            <a:lvl1pPr marL="0" indent="0" algn="l" defTabSz="914400" rtl="0" eaLnBrk="1" latinLnBrk="0" hangingPunct="1">
              <a:spcBef>
                <a:spcPct val="0"/>
              </a:spcBef>
              <a:buNone/>
              <a:defRPr lang="zh-CN" altLang="en-US" sz="2400" b="0" kern="1200" cap="none" spc="0" dirty="0">
                <a:ln>
                  <a:noFill/>
                </a:ln>
                <a:solidFill>
                  <a:srgbClr val="3B3721"/>
                </a:solidFill>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extLst>
      <p:ext uri="{BB962C8B-B14F-4D97-AF65-F5344CB8AC3E}">
        <p14:creationId xmlns:p14="http://schemas.microsoft.com/office/powerpoint/2010/main" val="160810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ru-RU" smtClean="0"/>
              <a:t>Образец заголовка</a:t>
            </a:r>
            <a:endParaRPr lang="zh-CN" altLang="en-US" dirty="0"/>
          </a:p>
        </p:txBody>
      </p:sp>
      <p:sp>
        <p:nvSpPr>
          <p:cNvPr id="3" name="内容占位符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982627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66185"/>
            <a:ext cx="6172200" cy="1062567"/>
          </a:xfrm>
          <a:prstGeom prst="rect">
            <a:avLst/>
          </a:prstGeom>
          <a:noFill/>
        </p:spPr>
        <p:txBody>
          <a:bodyPr vert="horz" lIns="91440" tIns="45720" rIns="91440" bIns="45720" rtlCol="0" anchor="ctr">
            <a:normAutofit/>
          </a:bodyPr>
          <a:lstStyle/>
          <a:p>
            <a:r>
              <a:rPr lang="ru-RU" smtClean="0"/>
              <a:t>Образец заголовка</a:t>
            </a:r>
            <a:endParaRPr lang="zh-CN" altLang="en-US" dirty="0"/>
          </a:p>
        </p:txBody>
      </p:sp>
      <p:sp>
        <p:nvSpPr>
          <p:cNvPr id="1027" name="文本占位符 2"/>
          <p:cNvSpPr>
            <a:spLocks noGrp="1"/>
          </p:cNvSpPr>
          <p:nvPr>
            <p:ph type="body" idx="1"/>
          </p:nvPr>
        </p:nvSpPr>
        <p:spPr bwMode="auto">
          <a:xfrm>
            <a:off x="342900" y="1714501"/>
            <a:ext cx="6172200" cy="603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en-US" altLang="zh-CN" smtClean="0"/>
          </a:p>
        </p:txBody>
      </p:sp>
      <p:sp>
        <p:nvSpPr>
          <p:cNvPr id="7" name="矩形 6"/>
          <p:cNvSpPr/>
          <p:nvPr/>
        </p:nvSpPr>
        <p:spPr>
          <a:xfrm>
            <a:off x="4193382" y="8650818"/>
            <a:ext cx="3552704" cy="369332"/>
          </a:xfrm>
          <a:prstGeom prst="rect">
            <a:avLst/>
          </a:prstGeom>
        </p:spPr>
        <p:txBody>
          <a:bodyPr wrap="none">
            <a:spAutoFit/>
          </a:bodyPr>
          <a:lstStyle/>
          <a:p>
            <a:pPr fontAlgn="auto">
              <a:spcBef>
                <a:spcPts val="0"/>
              </a:spcBef>
              <a:spcAft>
                <a:spcPts val="0"/>
              </a:spcAft>
              <a:defRPr/>
            </a:pPr>
            <a:r>
              <a:rPr lang="en-US" dirty="0">
                <a:latin typeface="+mn-lt"/>
                <a:ea typeface="+mn-ea"/>
              </a:rPr>
              <a:t>Copyright © </a:t>
            </a:r>
            <a:r>
              <a:rPr lang="en-US" dirty="0" err="1">
                <a:latin typeface="+mn-lt"/>
                <a:ea typeface="+mn-ea"/>
              </a:rPr>
              <a:t>Wondershare</a:t>
            </a:r>
            <a:r>
              <a:rPr lang="en-US" dirty="0">
                <a:latin typeface="+mn-lt"/>
                <a:ea typeface="+mn-ea"/>
              </a:rPr>
              <a:t> Software</a:t>
            </a:r>
            <a:endParaRPr lang="zh-CN" altLang="en-US" dirty="0">
              <a:latin typeface="+mn-lt"/>
              <a:ea typeface="+mn-ea"/>
            </a:endParaRPr>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Lst>
  <p:txStyles>
    <p:titleStyle>
      <a:lvl1pPr algn="l" rtl="0" fontAlgn="base">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fontAlgn="base">
        <a:spcBef>
          <a:spcPct val="0"/>
        </a:spcBef>
        <a:spcAft>
          <a:spcPct val="0"/>
        </a:spcAft>
        <a:defRPr sz="3200" b="1">
          <a:solidFill>
            <a:schemeClr val="tx1"/>
          </a:solidFill>
          <a:latin typeface="Calibri" pitchFamily="34" charset="0"/>
          <a:ea typeface="宋体" charset="-122"/>
        </a:defRPr>
      </a:lvl2pPr>
      <a:lvl3pPr algn="l" rtl="0" fontAlgn="base">
        <a:spcBef>
          <a:spcPct val="0"/>
        </a:spcBef>
        <a:spcAft>
          <a:spcPct val="0"/>
        </a:spcAft>
        <a:defRPr sz="3200" b="1">
          <a:solidFill>
            <a:schemeClr val="tx1"/>
          </a:solidFill>
          <a:latin typeface="Calibri" pitchFamily="34" charset="0"/>
          <a:ea typeface="宋体" charset="-122"/>
        </a:defRPr>
      </a:lvl3pPr>
      <a:lvl4pPr algn="l" rtl="0" fontAlgn="base">
        <a:spcBef>
          <a:spcPct val="0"/>
        </a:spcBef>
        <a:spcAft>
          <a:spcPct val="0"/>
        </a:spcAft>
        <a:defRPr sz="3200" b="1">
          <a:solidFill>
            <a:schemeClr val="tx1"/>
          </a:solidFill>
          <a:latin typeface="Calibri" pitchFamily="34" charset="0"/>
          <a:ea typeface="宋体" charset="-122"/>
        </a:defRPr>
      </a:lvl4pPr>
      <a:lvl5pPr algn="l" rtl="0" fontAlgn="base">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shk_dir@mail.r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vk.com/public55880230" TargetMode="External"/><Relationship Id="rId4" Type="http://schemas.openxmlformats.org/officeDocument/2006/relationships/hyperlink" Target="http://selhoztehn-posh.edu.yar.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452" y="251520"/>
            <a:ext cx="6844547" cy="4392488"/>
          </a:xfrm>
        </p:spPr>
        <p:txBody>
          <a:bodyPr>
            <a:normAutofit/>
          </a:bodyPr>
          <a:lstStyle/>
          <a:p>
            <a:pPr algn="ctr" fontAlgn="auto">
              <a:spcAft>
                <a:spcPts val="0"/>
              </a:spcAft>
              <a:defRPr/>
            </a:pPr>
            <a:r>
              <a:rPr lang="ru-RU" dirty="0" smtClean="0"/>
              <a:t/>
            </a:r>
            <a:br>
              <a:rPr lang="ru-RU" dirty="0" smtClean="0"/>
            </a:br>
            <a:r>
              <a:rPr lang="ru-RU" i="1" dirty="0" smtClean="0"/>
              <a:t/>
            </a:r>
            <a:br>
              <a:rPr lang="ru-RU" i="1" dirty="0" smtClean="0"/>
            </a:br>
            <a:r>
              <a:rPr lang="ru-RU" sz="4000" dirty="0" smtClean="0"/>
              <a:t>Информационное</a:t>
            </a:r>
            <a:br>
              <a:rPr lang="ru-RU" sz="4000" dirty="0" smtClean="0"/>
            </a:br>
            <a:r>
              <a:rPr lang="ru-RU" sz="4000" dirty="0" smtClean="0"/>
              <a:t>издание </a:t>
            </a:r>
            <a:br>
              <a:rPr lang="ru-RU" sz="4000" dirty="0" smtClean="0"/>
            </a:br>
            <a:r>
              <a:rPr lang="ru-RU" sz="4000" dirty="0" smtClean="0"/>
              <a:t/>
            </a:r>
            <a:br>
              <a:rPr lang="ru-RU" sz="4000" dirty="0" smtClean="0"/>
            </a:br>
            <a:r>
              <a:rPr lang="ru-RU" sz="4000" i="1" dirty="0" smtClean="0"/>
              <a:t> ПОЗИТИВ</a:t>
            </a:r>
            <a:endParaRPr sz="4000" dirty="0"/>
          </a:p>
        </p:txBody>
      </p:sp>
      <p:sp>
        <p:nvSpPr>
          <p:cNvPr id="3" name="副标题 2"/>
          <p:cNvSpPr>
            <a:spLocks noGrp="1"/>
          </p:cNvSpPr>
          <p:nvPr>
            <p:ph type="subTitle" idx="1"/>
          </p:nvPr>
        </p:nvSpPr>
        <p:spPr>
          <a:xfrm>
            <a:off x="836712" y="8298089"/>
            <a:ext cx="5328592" cy="857251"/>
          </a:xfrm>
        </p:spPr>
        <p:txBody>
          <a:bodyPr/>
          <a:lstStyle/>
          <a:p>
            <a:pPr algn="r" fontAlgn="auto">
              <a:spcAft>
                <a:spcPts val="0"/>
              </a:spcAft>
              <a:defRPr/>
            </a:pPr>
            <a:r>
              <a:rPr lang="ru-RU" dirty="0" smtClean="0"/>
              <a:t>Выпуск №17. январь 2017 г.</a:t>
            </a:r>
            <a:endParaRPr dirty="0"/>
          </a:p>
        </p:txBody>
      </p:sp>
      <p:sp>
        <p:nvSpPr>
          <p:cNvPr id="6" name="副标题 2"/>
          <p:cNvSpPr txBox="1">
            <a:spLocks/>
          </p:cNvSpPr>
          <p:nvPr/>
        </p:nvSpPr>
        <p:spPr bwMode="auto">
          <a:xfrm>
            <a:off x="44624" y="5580112"/>
            <a:ext cx="3672408"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marL="0" indent="0" algn="l" defTabSz="914400" rtl="0" eaLnBrk="1" fontAlgn="base" latinLnBrk="0" hangingPunct="1">
              <a:spcBef>
                <a:spcPct val="0"/>
              </a:spcBef>
              <a:spcAft>
                <a:spcPct val="0"/>
              </a:spcAft>
              <a:buFont typeface="Arial" pitchFamily="34" charset="0"/>
              <a:buNone/>
              <a:defRPr lang="zh-CN" altLang="en-US" sz="2400" b="0" kern="1200" cap="none" spc="0" dirty="0">
                <a:ln>
                  <a:noFill/>
                </a:ln>
                <a:solidFill>
                  <a:srgbClr val="3B3721"/>
                </a:solidFill>
                <a:effectLst/>
                <a:latin typeface="+mj-lt"/>
                <a:ea typeface="+mj-ea"/>
                <a:cs typeface="+mj-cs"/>
              </a:defRPr>
            </a:lvl1pPr>
            <a:lvl2pPr marL="4572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16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fontAlgn="auto">
              <a:spcAft>
                <a:spcPts val="0"/>
              </a:spcAft>
              <a:defRPr/>
            </a:pPr>
            <a:r>
              <a:rPr lang="ru-RU" dirty="0" smtClean="0"/>
              <a:t>Пошехонский</a:t>
            </a:r>
          </a:p>
          <a:p>
            <a:pPr algn="ctr" fontAlgn="auto">
              <a:spcAft>
                <a:spcPts val="0"/>
              </a:spcAft>
              <a:defRPr/>
            </a:pPr>
            <a:r>
              <a:rPr lang="ru-RU" dirty="0" smtClean="0"/>
              <a:t>Аграрно-политехнический колледж</a:t>
            </a:r>
          </a:p>
          <a:p>
            <a:pPr algn="ctr" fontAlgn="auto">
              <a:spcAft>
                <a:spcPts val="0"/>
              </a:spcAft>
              <a:defRPr/>
            </a:pPr>
            <a:endParaRPr lang="ru-RU" sz="2800"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5507" y="205757"/>
            <a:ext cx="1419597" cy="17525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394050" y="0"/>
            <a:ext cx="6172200" cy="1062567"/>
          </a:xfrm>
        </p:spPr>
        <p:txBody>
          <a:bodyPr/>
          <a:lstStyle/>
          <a:p>
            <a:pPr algn="ctr"/>
            <a:r>
              <a:rPr lang="ru-RU" altLang="en-US" dirty="0">
                <a:effectLst/>
              </a:rPr>
              <a:t>Моя «Книга года»</a:t>
            </a:r>
          </a:p>
        </p:txBody>
      </p:sp>
      <p:sp>
        <p:nvSpPr>
          <p:cNvPr id="2" name="Прямоугольник 1"/>
          <p:cNvSpPr/>
          <p:nvPr/>
        </p:nvSpPr>
        <p:spPr>
          <a:xfrm>
            <a:off x="402658" y="899592"/>
            <a:ext cx="6120680" cy="8125301"/>
          </a:xfrm>
          <a:prstGeom prst="rect">
            <a:avLst/>
          </a:prstGeom>
        </p:spPr>
        <p:txBody>
          <a:bodyPr wrap="square">
            <a:spAutoFit/>
          </a:bodyPr>
          <a:lstStyle/>
          <a:p>
            <a:pPr algn="just"/>
            <a:r>
              <a:rPr lang="ru-RU" dirty="0">
                <a:latin typeface="+mn-lt"/>
              </a:rPr>
              <a:t>В 2016 году я прочла книгу </a:t>
            </a:r>
            <a:r>
              <a:rPr lang="ru-RU" dirty="0" err="1">
                <a:latin typeface="+mn-lt"/>
              </a:rPr>
              <a:t>Стейс</a:t>
            </a:r>
            <a:r>
              <a:rPr lang="ru-RU" dirty="0">
                <a:latin typeface="+mn-lt"/>
              </a:rPr>
              <a:t> </a:t>
            </a:r>
            <a:r>
              <a:rPr lang="ru-RU" dirty="0" err="1">
                <a:latin typeface="+mn-lt"/>
              </a:rPr>
              <a:t>Крамер</a:t>
            </a:r>
            <a:r>
              <a:rPr lang="ru-RU" dirty="0">
                <a:latin typeface="+mn-lt"/>
              </a:rPr>
              <a:t> «50 дней до моего самоубийства».</a:t>
            </a:r>
          </a:p>
          <a:p>
            <a:pPr algn="just"/>
            <a:r>
              <a:rPr lang="ru-RU" dirty="0">
                <a:latin typeface="+mn-lt"/>
              </a:rPr>
              <a:t>Это произведение заинтересовало меня своим названием. Книга довольно большая по объему. Признаться, думала, что ее не осилю. Она привлекла меня своим названием. Я читала ее запоем, все, что бы я ни делала, я делала быстро, чтобы успеть ее дочитать. Мама, увидев название книги, забрала ее, а я плакала и просила вернуть ее обратно. Что самое интересное- мама сама стала ее читать. Потом я ее все- таки выпросила.</a:t>
            </a:r>
          </a:p>
          <a:p>
            <a:pPr algn="just"/>
            <a:r>
              <a:rPr lang="ru-RU" dirty="0">
                <a:latin typeface="+mn-lt"/>
              </a:rPr>
              <a:t>В ней рассказывается о девочке- подростке по имени Глория </a:t>
            </a:r>
            <a:r>
              <a:rPr lang="ru-RU" dirty="0" err="1">
                <a:latin typeface="+mn-lt"/>
              </a:rPr>
              <a:t>Манфин</a:t>
            </a:r>
            <a:r>
              <a:rPr lang="ru-RU" dirty="0">
                <a:latin typeface="+mn-lt"/>
              </a:rPr>
              <a:t> с типичными для ее возраста проблемами. У нее осталось 50 дней, чтобы решить проблему- жить или умереть. Это и половая жизнь, и употребление наркотических веществ. Однако ценой больших опасностей, жертв и треволнений девочка отказывается от идеи самоубийства и становится на ровную дорогу.</a:t>
            </a:r>
          </a:p>
          <a:p>
            <a:pPr algn="just"/>
            <a:r>
              <a:rPr lang="ru-RU" dirty="0">
                <a:latin typeface="+mn-lt"/>
              </a:rPr>
              <a:t>Не буду подробно пересказывать весь сюжет, дабы не отворотило потенциальных читателей.</a:t>
            </a:r>
          </a:p>
          <a:p>
            <a:pPr algn="just"/>
            <a:r>
              <a:rPr lang="ru-RU" dirty="0">
                <a:latin typeface="+mn-lt"/>
              </a:rPr>
              <a:t>Вообще, жаль, что в школах не читают подобной литературы. А здесь все узнаваемо, вплоть до малейших бытовых подробностей.</a:t>
            </a:r>
          </a:p>
          <a:p>
            <a:pPr algn="just"/>
            <a:r>
              <a:rPr lang="ru-RU" dirty="0">
                <a:latin typeface="+mn-lt"/>
              </a:rPr>
              <a:t>Мне кажется, эту книгу можно порекомендовать подросткам, стоящим перед выбором, как жить и стоит ли жить вообще.</a:t>
            </a:r>
          </a:p>
          <a:p>
            <a:pPr algn="just"/>
            <a:r>
              <a:rPr lang="ru-RU" dirty="0">
                <a:latin typeface="+mn-lt"/>
              </a:rPr>
              <a:t>Надеюсь, что эта книга, дошедшая до меня через стольких лиц, найдет еще много благодарных читателей</a:t>
            </a:r>
            <a:r>
              <a:rPr lang="ru-RU" dirty="0" smtClean="0">
                <a:latin typeface="+mn-lt"/>
              </a:rPr>
              <a:t>.</a:t>
            </a:r>
          </a:p>
          <a:p>
            <a:pPr algn="just"/>
            <a:endParaRPr lang="ru-RU" dirty="0">
              <a:latin typeface="+mn-lt"/>
            </a:endParaRPr>
          </a:p>
          <a:p>
            <a:pPr algn="r"/>
            <a:r>
              <a:rPr lang="ru-RU" dirty="0" err="1">
                <a:latin typeface="+mn-lt"/>
              </a:rPr>
              <a:t>Кокоркина</a:t>
            </a:r>
            <a:r>
              <a:rPr lang="ru-RU" dirty="0">
                <a:latin typeface="+mn-lt"/>
              </a:rPr>
              <a:t> Мария, гр. ДО-11</a:t>
            </a:r>
          </a:p>
        </p:txBody>
      </p:sp>
    </p:spTree>
    <p:extLst>
      <p:ext uri="{BB962C8B-B14F-4D97-AF65-F5344CB8AC3E}">
        <p14:creationId xmlns:p14="http://schemas.microsoft.com/office/powerpoint/2010/main" val="128785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4500" y="162985"/>
            <a:ext cx="6172200" cy="1062567"/>
          </a:xfrm>
        </p:spPr>
        <p:txBody>
          <a:bodyPr>
            <a:normAutofit fontScale="90000"/>
          </a:bodyPr>
          <a:lstStyle/>
          <a:p>
            <a:pPr algn="ctr"/>
            <a:r>
              <a:rPr lang="ru-RU" altLang="en-US" dirty="0">
                <a:effectLst/>
              </a:rPr>
              <a:t>Спортивная </a:t>
            </a:r>
            <a:r>
              <a:rPr lang="ru-RU" altLang="en-US" dirty="0" smtClean="0">
                <a:effectLst/>
              </a:rPr>
              <a:t>жизнь</a:t>
            </a:r>
            <a:br>
              <a:rPr lang="ru-RU" altLang="en-US" dirty="0" smtClean="0">
                <a:effectLst/>
              </a:rPr>
            </a:br>
            <a:r>
              <a:rPr lang="ru-RU" altLang="en-US" dirty="0" smtClean="0">
                <a:effectLst/>
              </a:rPr>
              <a:t> </a:t>
            </a:r>
            <a:r>
              <a:rPr lang="ru-RU" altLang="en-US" dirty="0">
                <a:effectLst/>
              </a:rPr>
              <a:t>колледжа</a:t>
            </a:r>
          </a:p>
        </p:txBody>
      </p:sp>
      <p:sp>
        <p:nvSpPr>
          <p:cNvPr id="4" name="Прямоугольник 3"/>
          <p:cNvSpPr/>
          <p:nvPr/>
        </p:nvSpPr>
        <p:spPr>
          <a:xfrm>
            <a:off x="347982" y="1763688"/>
            <a:ext cx="6264696" cy="3970318"/>
          </a:xfrm>
          <a:prstGeom prst="rect">
            <a:avLst/>
          </a:prstGeom>
        </p:spPr>
        <p:txBody>
          <a:bodyPr wrap="square">
            <a:spAutoFit/>
          </a:bodyPr>
          <a:lstStyle/>
          <a:p>
            <a:r>
              <a:rPr lang="ru-RU" dirty="0">
                <a:latin typeface="+mn-lt"/>
              </a:rPr>
              <a:t>5 января 2017 года прошел новогодний турнир по настольному теннису. Емельянов С.В. занял второе место, Сачков Михаил, гр. По-11,- первое.</a:t>
            </a:r>
          </a:p>
          <a:p>
            <a:r>
              <a:rPr lang="ru-RU" dirty="0">
                <a:latin typeface="+mn-lt"/>
              </a:rPr>
              <a:t>6 января 2017 года закончился новогодний турнир по </a:t>
            </a:r>
            <a:r>
              <a:rPr lang="ru-RU" dirty="0" err="1">
                <a:latin typeface="+mn-lt"/>
              </a:rPr>
              <a:t>дартсу</a:t>
            </a:r>
            <a:r>
              <a:rPr lang="ru-RU" dirty="0">
                <a:latin typeface="+mn-lt"/>
              </a:rPr>
              <a:t>. Второе место занял Емельянов С.В.</a:t>
            </a:r>
          </a:p>
          <a:p>
            <a:r>
              <a:rPr lang="ru-RU" dirty="0">
                <a:latin typeface="+mn-lt"/>
              </a:rPr>
              <a:t>28 января 2017 года прошли соревнования по русским шашкам Спартакиады Пошехонского муниципального района.</a:t>
            </a:r>
          </a:p>
          <a:p>
            <a:r>
              <a:rPr lang="ru-RU" dirty="0">
                <a:latin typeface="+mn-lt"/>
              </a:rPr>
              <a:t>12  февраля пройдет спортивный праздник «Лыжня России».</a:t>
            </a:r>
          </a:p>
          <a:p>
            <a:r>
              <a:rPr lang="ru-RU" dirty="0">
                <a:latin typeface="+mn-lt"/>
              </a:rPr>
              <a:t>В предварительном лыжном забеге в возрастной группе 14-20 лет заняли:</a:t>
            </a:r>
          </a:p>
          <a:p>
            <a:r>
              <a:rPr lang="ru-RU" dirty="0">
                <a:latin typeface="+mn-lt"/>
              </a:rPr>
              <a:t>1 место- Огурцов Андрей</a:t>
            </a:r>
          </a:p>
          <a:p>
            <a:r>
              <a:rPr lang="ru-RU" dirty="0">
                <a:latin typeface="+mn-lt"/>
              </a:rPr>
              <a:t>2 место- </a:t>
            </a:r>
            <a:r>
              <a:rPr lang="ru-RU" dirty="0" err="1">
                <a:latin typeface="+mn-lt"/>
              </a:rPr>
              <a:t>Липатников</a:t>
            </a:r>
            <a:r>
              <a:rPr lang="ru-RU" dirty="0">
                <a:latin typeface="+mn-lt"/>
              </a:rPr>
              <a:t> Сергей</a:t>
            </a:r>
          </a:p>
          <a:p>
            <a:r>
              <a:rPr lang="ru-RU" dirty="0">
                <a:latin typeface="+mn-lt"/>
              </a:rPr>
              <a:t>3 место- Беляев Александр</a:t>
            </a:r>
          </a:p>
        </p:txBody>
      </p:sp>
    </p:spTree>
    <p:extLst>
      <p:ext uri="{BB962C8B-B14F-4D97-AF65-F5344CB8AC3E}">
        <p14:creationId xmlns:p14="http://schemas.microsoft.com/office/powerpoint/2010/main" val="3027161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ctrTitle"/>
          </p:nvPr>
        </p:nvSpPr>
        <p:spPr>
          <a:xfrm>
            <a:off x="692696" y="467544"/>
            <a:ext cx="6165304" cy="8676456"/>
          </a:xfrm>
        </p:spPr>
        <p:txBody>
          <a:bodyPr>
            <a:normAutofit fontScale="90000"/>
          </a:bodyPr>
          <a:lstStyle/>
          <a:p>
            <a:pPr fontAlgn="auto">
              <a:spcAft>
                <a:spcPts val="0"/>
              </a:spcAft>
              <a:defRPr/>
            </a:pPr>
            <a:r>
              <a:rPr lang="ru-RU" sz="1800" dirty="0" smtClean="0"/>
              <a:t>Главный редактор: Туркина Ирина Юрьевна</a:t>
            </a:r>
            <a:br>
              <a:rPr lang="ru-RU" sz="1800" dirty="0" smtClean="0"/>
            </a:br>
            <a:r>
              <a:rPr lang="ru-RU" sz="1800" dirty="0" smtClean="0"/>
              <a:t>Дизайнер – верстальщик : Гаркалов Андрей Анатольевич </a:t>
            </a:r>
            <a:br>
              <a:rPr lang="ru-RU" sz="1800" dirty="0" smtClean="0"/>
            </a:br>
            <a:r>
              <a:rPr lang="ru-RU" sz="1800" dirty="0"/>
              <a:t/>
            </a:r>
            <a:br>
              <a:rPr lang="ru-RU" sz="1800" dirty="0"/>
            </a:br>
            <a:r>
              <a:rPr lang="ru-RU" sz="1800" dirty="0" smtClean="0"/>
              <a:t>Тираж 200  экземпляров</a:t>
            </a:r>
            <a:br>
              <a:rPr lang="ru-RU" sz="1800" dirty="0" smtClean="0"/>
            </a:br>
            <a:r>
              <a:rPr lang="ru-RU" sz="1800" dirty="0"/>
              <a:t/>
            </a:r>
            <a:br>
              <a:rPr lang="ru-RU" sz="1800" dirty="0"/>
            </a:br>
            <a:r>
              <a:rPr lang="ru-RU" sz="1800" dirty="0" smtClean="0"/>
              <a:t>Издательство - </a:t>
            </a:r>
            <a:r>
              <a:rPr lang="ru-RU" altLang="en-US" sz="1600" dirty="0">
                <a:effectLst/>
              </a:rPr>
              <a:t>Пошехонский аграрно-политехнический колледж</a:t>
            </a:r>
            <a:r>
              <a:rPr lang="ru-RU" sz="1800" dirty="0" smtClean="0"/>
              <a:t>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smtClean="0"/>
              <a:t>152850 Ярославская область,</a:t>
            </a:r>
            <a:br>
              <a:rPr lang="ru-RU" sz="1800" dirty="0" smtClean="0"/>
            </a:br>
            <a:r>
              <a:rPr lang="ru-RU" sz="1800" dirty="0" smtClean="0"/>
              <a:t>г. Пошехонье, ул. Советская, д.25</a:t>
            </a:r>
            <a:br>
              <a:rPr lang="ru-RU" sz="1800" dirty="0" smtClean="0"/>
            </a:br>
            <a:r>
              <a:rPr lang="ru-RU" sz="1800" dirty="0" smtClean="0"/>
              <a:t>тел. (факс) (8-48546 ) 2-12-07</a:t>
            </a:r>
            <a:br>
              <a:rPr lang="ru-RU" sz="1800" dirty="0" smtClean="0"/>
            </a:br>
            <a:r>
              <a:rPr lang="en-US" sz="1800" dirty="0" smtClean="0"/>
              <a:t>e-mail</a:t>
            </a:r>
            <a:r>
              <a:rPr lang="ru-RU" sz="1800" dirty="0" smtClean="0"/>
              <a:t>: </a:t>
            </a:r>
            <a:r>
              <a:rPr lang="en-US" sz="1800" dirty="0" smtClean="0">
                <a:hlinkClick r:id="rId3"/>
              </a:rPr>
              <a:t>pshk_dir@mail.ru</a:t>
            </a:r>
            <a:r>
              <a:rPr lang="en-US" sz="1800" dirty="0" smtClean="0"/>
              <a:t/>
            </a:r>
            <a:br>
              <a:rPr lang="en-US" sz="1800" dirty="0" smtClean="0"/>
            </a:br>
            <a:r>
              <a:rPr lang="ru-RU" sz="1800" dirty="0" smtClean="0"/>
              <a:t>сайт: </a:t>
            </a:r>
            <a:r>
              <a:rPr lang="en-US" sz="1800" dirty="0">
                <a:hlinkClick r:id="rId4"/>
              </a:rPr>
              <a:t>http://</a:t>
            </a:r>
            <a:r>
              <a:rPr lang="en-US" sz="1800" dirty="0" smtClean="0">
                <a:hlinkClick r:id="rId4"/>
              </a:rPr>
              <a:t>selhoztehn-posh.edu.yar.ru</a:t>
            </a:r>
            <a:r>
              <a:rPr lang="ru-RU" sz="1800" dirty="0" smtClean="0"/>
              <a:t/>
            </a:r>
            <a:br>
              <a:rPr lang="ru-RU" sz="1800" dirty="0" smtClean="0"/>
            </a:br>
            <a:r>
              <a:rPr lang="ru-RU" sz="1800" dirty="0" smtClean="0"/>
              <a:t>группа в ВК: </a:t>
            </a:r>
            <a:r>
              <a:rPr lang="en-US" sz="1800" dirty="0" smtClean="0">
                <a:hlinkClick r:id="rId5"/>
              </a:rPr>
              <a:t>https</a:t>
            </a:r>
            <a:r>
              <a:rPr lang="en-US" sz="1800" dirty="0">
                <a:hlinkClick r:id="rId5"/>
              </a:rPr>
              <a:t>://</a:t>
            </a:r>
            <a:r>
              <a:rPr lang="en-US" sz="1800" dirty="0" smtClean="0">
                <a:hlinkClick r:id="rId5"/>
              </a:rPr>
              <a:t>vk.com/public55880230</a:t>
            </a: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altLang="en-US" sz="1800" dirty="0" smtClean="0">
                <a:effectLst/>
              </a:rPr>
              <a:t>Газета </a:t>
            </a:r>
            <a:r>
              <a:rPr lang="ru-RU" altLang="en-US" sz="1800" dirty="0">
                <a:effectLst/>
              </a:rPr>
              <a:t>очень надеется на плодотворное сотрудничество с каждым из вас и ждет интересных сообщений, стихотворений, прозаических произведений, фотографий, рисунков- всего того, что было бы интересно нам всем.</a:t>
            </a:r>
            <a:br>
              <a:rPr lang="ru-RU" altLang="en-US" sz="1800" dirty="0">
                <a:effectLst/>
              </a:rPr>
            </a:br>
            <a:endParaRP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315463" y="683568"/>
            <a:ext cx="6172200" cy="1062567"/>
          </a:xfrm>
        </p:spPr>
        <p:txBody>
          <a:bodyPr>
            <a:normAutofit fontScale="90000"/>
          </a:bodyPr>
          <a:lstStyle/>
          <a:p>
            <a:pPr algn="ctr"/>
            <a:r>
              <a:rPr lang="ru-RU" altLang="en-US" dirty="0">
                <a:effectLst/>
              </a:rPr>
              <a:t>Дорогие студенты!</a:t>
            </a:r>
            <a:br>
              <a:rPr lang="ru-RU" altLang="en-US" dirty="0">
                <a:effectLst/>
              </a:rPr>
            </a:br>
            <a:r>
              <a:rPr lang="ru-RU" altLang="en-US" dirty="0">
                <a:effectLst/>
              </a:rPr>
              <a:t>Поздравляем вас с Новым годом.</a:t>
            </a:r>
            <a:endParaRPr lang="ru-RU" dirty="0"/>
          </a:p>
        </p:txBody>
      </p:sp>
      <p:pic>
        <p:nvPicPr>
          <p:cNvPr id="5" name="Рисунок 4" descr="C:\Users\ТЕХ\Downloads\noviy-god-20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5274" y="1907704"/>
            <a:ext cx="2808312" cy="28083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Прямоугольник 1"/>
          <p:cNvSpPr/>
          <p:nvPr/>
        </p:nvSpPr>
        <p:spPr>
          <a:xfrm>
            <a:off x="318267" y="5148064"/>
            <a:ext cx="6077452" cy="3693319"/>
          </a:xfrm>
          <a:prstGeom prst="rect">
            <a:avLst/>
          </a:prstGeom>
        </p:spPr>
        <p:txBody>
          <a:bodyPr wrap="square">
            <a:spAutoFit/>
          </a:bodyPr>
          <a:lstStyle/>
          <a:p>
            <a:r>
              <a:rPr lang="ru-RU" dirty="0">
                <a:latin typeface="+mn-lt"/>
              </a:rPr>
              <a:t>Пусть он принесет как можно больше теплых улыбок,</a:t>
            </a:r>
            <a:br>
              <a:rPr lang="ru-RU" dirty="0">
                <a:latin typeface="+mn-lt"/>
              </a:rPr>
            </a:br>
            <a:r>
              <a:rPr lang="ru-RU" dirty="0">
                <a:latin typeface="+mn-lt"/>
              </a:rPr>
              <a:t>счастливых моментов и радости от каждого прожитого дня.</a:t>
            </a:r>
            <a:br>
              <a:rPr lang="ru-RU" dirty="0">
                <a:latin typeface="+mn-lt"/>
              </a:rPr>
            </a:br>
            <a:r>
              <a:rPr lang="ru-RU" dirty="0">
                <a:latin typeface="+mn-lt"/>
              </a:rPr>
              <a:t>Желаю вам, чтобы все ваши даже самые смелые мечты сбывались,</a:t>
            </a:r>
            <a:br>
              <a:rPr lang="ru-RU" dirty="0">
                <a:latin typeface="+mn-lt"/>
              </a:rPr>
            </a:br>
            <a:r>
              <a:rPr lang="ru-RU" dirty="0">
                <a:latin typeface="+mn-lt"/>
              </a:rPr>
              <a:t>а все проблемы казались лишь мелкими неприятностями</a:t>
            </a:r>
            <a:br>
              <a:rPr lang="ru-RU" dirty="0">
                <a:latin typeface="+mn-lt"/>
              </a:rPr>
            </a:br>
            <a:r>
              <a:rPr lang="ru-RU" dirty="0">
                <a:latin typeface="+mn-lt"/>
              </a:rPr>
              <a:t>на пути к успеху и счастью.</a:t>
            </a:r>
          </a:p>
          <a:p>
            <a:r>
              <a:rPr lang="ru-RU" dirty="0">
                <a:latin typeface="+mn-lt"/>
              </a:rPr>
              <a:t>Напоминаю о необходимости ликвидации академической задолженности до 1 февраля </a:t>
            </a:r>
            <a:r>
              <a:rPr lang="ru-RU" dirty="0" smtClean="0">
                <a:latin typeface="+mn-lt"/>
              </a:rPr>
              <a:t>.</a:t>
            </a:r>
          </a:p>
          <a:p>
            <a:endParaRPr lang="ru-RU" dirty="0">
              <a:latin typeface="+mn-lt"/>
            </a:endParaRPr>
          </a:p>
          <a:p>
            <a:endParaRPr lang="ru-RU" dirty="0" smtClean="0">
              <a:latin typeface="+mn-lt"/>
            </a:endParaRPr>
          </a:p>
          <a:p>
            <a:endParaRPr lang="ru-RU" dirty="0" smtClean="0">
              <a:latin typeface="+mn-lt"/>
            </a:endParaRPr>
          </a:p>
          <a:p>
            <a:endParaRPr lang="ru-RU" dirty="0">
              <a:latin typeface="+mn-lt"/>
            </a:endParaRPr>
          </a:p>
          <a:p>
            <a:pPr algn="r"/>
            <a:r>
              <a:rPr lang="ru-RU" dirty="0">
                <a:latin typeface="+mn-lt"/>
              </a:rPr>
              <a:t>Администрация колледжа</a:t>
            </a:r>
          </a:p>
        </p:txBody>
      </p:sp>
    </p:spTree>
    <p:extLst>
      <p:ext uri="{BB962C8B-B14F-4D97-AF65-F5344CB8AC3E}">
        <p14:creationId xmlns:p14="http://schemas.microsoft.com/office/powerpoint/2010/main" val="2931116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365337" y="107504"/>
            <a:ext cx="6172200" cy="1062567"/>
          </a:xfrm>
        </p:spPr>
        <p:txBody>
          <a:bodyPr/>
          <a:lstStyle/>
          <a:p>
            <a:r>
              <a:rPr lang="ru-RU" altLang="en-US" dirty="0">
                <a:effectLst/>
              </a:rPr>
              <a:t>25.01.2017 С днем студента!</a:t>
            </a:r>
          </a:p>
        </p:txBody>
      </p:sp>
      <p:pic>
        <p:nvPicPr>
          <p:cNvPr id="7" name="Рисунок 6" descr="http://selhoztehn-posh.edu.yar.ru/data/images/403_w300_h200.jpg"/>
          <p:cNvPicPr/>
          <p:nvPr/>
        </p:nvPicPr>
        <p:blipFill>
          <a:blip r:embed="rId3">
            <a:extLst>
              <a:ext uri="{28A0092B-C50C-407E-A947-70E740481C1C}">
                <a14:useLocalDpi xmlns:a14="http://schemas.microsoft.com/office/drawing/2010/main" val="0"/>
              </a:ext>
            </a:extLst>
          </a:blip>
          <a:srcRect/>
          <a:stretch>
            <a:fillRect/>
          </a:stretch>
        </p:blipFill>
        <p:spPr bwMode="auto">
          <a:xfrm>
            <a:off x="1124744" y="1432248"/>
            <a:ext cx="5040560" cy="302433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Прямоугольник 3"/>
          <p:cNvSpPr/>
          <p:nvPr/>
        </p:nvSpPr>
        <p:spPr>
          <a:xfrm>
            <a:off x="404664" y="4295001"/>
            <a:ext cx="6120680" cy="4524315"/>
          </a:xfrm>
          <a:prstGeom prst="rect">
            <a:avLst/>
          </a:prstGeom>
        </p:spPr>
        <p:txBody>
          <a:bodyPr wrap="square">
            <a:spAutoFit/>
          </a:bodyPr>
          <a:lstStyle/>
          <a:p>
            <a:endParaRPr lang="ru-RU" dirty="0" smtClean="0">
              <a:latin typeface="+mn-lt"/>
            </a:endParaRPr>
          </a:p>
          <a:p>
            <a:endParaRPr lang="ru-RU" dirty="0">
              <a:latin typeface="+mn-lt"/>
            </a:endParaRPr>
          </a:p>
          <a:p>
            <a:r>
              <a:rPr lang="ru-RU" dirty="0" smtClean="0">
                <a:latin typeface="+mn-lt"/>
              </a:rPr>
              <a:t>Дорогие </a:t>
            </a:r>
            <a:r>
              <a:rPr lang="ru-RU" dirty="0">
                <a:latin typeface="+mn-lt"/>
              </a:rPr>
              <a:t>студенты! Поздравляем вас с вашим студенческим праздником и желаем не падать духом, а доблестно проходить сквозь дебри сессий, экзаменов и зачетов. Желаем вам с интересом грызть гранит науки и получать знания, которые пригодятся вам в дальнейшем. Желаем, чтобы вы получили профессию, о которой мечтаете. И, конечно же, желаем удачи, без которой студенту никак не обойтись.</a:t>
            </a:r>
            <a:r>
              <a:rPr lang="ru-RU" b="1" dirty="0">
                <a:latin typeface="+mn-lt"/>
              </a:rPr>
              <a:t> </a:t>
            </a:r>
            <a:endParaRPr lang="ru-RU" b="1" dirty="0" smtClean="0">
              <a:latin typeface="+mn-lt"/>
            </a:endParaRPr>
          </a:p>
          <a:p>
            <a:endParaRPr lang="ru-RU" b="1" dirty="0" smtClean="0">
              <a:latin typeface="+mn-lt"/>
            </a:endParaRPr>
          </a:p>
          <a:p>
            <a:endParaRPr lang="ru-RU" b="1" dirty="0">
              <a:latin typeface="+mn-lt"/>
            </a:endParaRPr>
          </a:p>
          <a:p>
            <a:endParaRPr lang="ru-RU" b="1" dirty="0" smtClean="0">
              <a:latin typeface="+mn-lt"/>
            </a:endParaRPr>
          </a:p>
          <a:p>
            <a:endParaRPr lang="ru-RU" b="1" dirty="0">
              <a:latin typeface="+mn-lt"/>
            </a:endParaRPr>
          </a:p>
          <a:p>
            <a:endParaRPr lang="ru-RU" dirty="0">
              <a:latin typeface="+mn-lt"/>
            </a:endParaRPr>
          </a:p>
          <a:p>
            <a:pPr algn="r"/>
            <a:r>
              <a:rPr lang="ru-RU" dirty="0">
                <a:latin typeface="+mn-lt"/>
              </a:rPr>
              <a:t>Вахрамеева И.С.</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угольник 4"/>
          <p:cNvSpPr/>
          <p:nvPr/>
        </p:nvSpPr>
        <p:spPr>
          <a:xfrm>
            <a:off x="560783" y="1187624"/>
            <a:ext cx="5904656" cy="3693319"/>
          </a:xfrm>
          <a:prstGeom prst="rect">
            <a:avLst/>
          </a:prstGeom>
        </p:spPr>
        <p:txBody>
          <a:bodyPr wrap="square">
            <a:spAutoFit/>
          </a:bodyPr>
          <a:lstStyle/>
          <a:p>
            <a:pPr algn="just"/>
            <a:endParaRPr lang="ru-RU" dirty="0" smtClean="0"/>
          </a:p>
          <a:p>
            <a:pPr algn="just"/>
            <a:endParaRPr lang="ru-RU"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p:txBody>
      </p:sp>
      <p:sp>
        <p:nvSpPr>
          <p:cNvPr id="6" name="Заголовок 1"/>
          <p:cNvSpPr>
            <a:spLocks noGrp="1"/>
          </p:cNvSpPr>
          <p:nvPr>
            <p:ph type="title"/>
          </p:nvPr>
        </p:nvSpPr>
        <p:spPr>
          <a:xfrm>
            <a:off x="365337" y="107504"/>
            <a:ext cx="6172200" cy="1062567"/>
          </a:xfrm>
        </p:spPr>
        <p:txBody>
          <a:bodyPr/>
          <a:lstStyle/>
          <a:p>
            <a:pPr algn="ctr"/>
            <a:r>
              <a:rPr lang="ru-RU" altLang="en-US" dirty="0">
                <a:effectLst/>
              </a:rPr>
              <a:t>День студента</a:t>
            </a:r>
            <a:endParaRPr lang="ru-RU" dirty="0"/>
          </a:p>
        </p:txBody>
      </p:sp>
      <p:sp>
        <p:nvSpPr>
          <p:cNvPr id="2" name="Прямоугольник 1"/>
          <p:cNvSpPr/>
          <p:nvPr/>
        </p:nvSpPr>
        <p:spPr>
          <a:xfrm>
            <a:off x="482723" y="1128146"/>
            <a:ext cx="6060775" cy="7571303"/>
          </a:xfrm>
          <a:prstGeom prst="rect">
            <a:avLst/>
          </a:prstGeom>
        </p:spPr>
        <p:txBody>
          <a:bodyPr wrap="square">
            <a:spAutoFit/>
          </a:bodyPr>
          <a:lstStyle/>
          <a:p>
            <a:pPr algn="just"/>
            <a:r>
              <a:rPr lang="ru-RU" dirty="0">
                <a:latin typeface="+mn-lt"/>
              </a:rPr>
              <a:t>         25 января 2017 года в колледже проходил праздник «День студента». Ответственные за это мероприятие студенты групп  Э 21 и АМ 11 приложили максимум усилий, чтобы концерт получился необычным и интересным. Ведущими были Петухов Александр и </a:t>
            </a:r>
            <a:r>
              <a:rPr lang="ru-RU" dirty="0" err="1">
                <a:latin typeface="+mn-lt"/>
              </a:rPr>
              <a:t>Голубина</a:t>
            </a:r>
            <a:r>
              <a:rPr lang="ru-RU" dirty="0">
                <a:latin typeface="+mn-lt"/>
              </a:rPr>
              <a:t> Елена, которые читали стихи про студентов, проводили конкурсы и объявляли песенные и танцевальные номера. В мероприятии участвовали: Богомолов Руслан -  группа АМ 31, Фролов Дмитрий - группа ПО 21,  Лебедева Алена, Смекалова Алена, Иванова Анастасия, Григорьева Лада - группа Э 31, Широкова Анастасия – группа </a:t>
            </a:r>
            <a:r>
              <a:rPr lang="ru-RU" dirty="0" err="1">
                <a:latin typeface="+mn-lt"/>
              </a:rPr>
              <a:t>Ст</a:t>
            </a:r>
            <a:r>
              <a:rPr lang="ru-RU" dirty="0">
                <a:latin typeface="+mn-lt"/>
              </a:rPr>
              <a:t> 31 и студенты, проживающие в общежитии: Сачков Михаил, Бабаев Владислав, Титов Сергей, Нечаев Константин, Трифонова </a:t>
            </a:r>
            <a:r>
              <a:rPr lang="ru-RU" dirty="0" err="1">
                <a:latin typeface="+mn-lt"/>
              </a:rPr>
              <a:t>Лиллия</a:t>
            </a:r>
            <a:r>
              <a:rPr lang="ru-RU" dirty="0">
                <a:latin typeface="+mn-lt"/>
              </a:rPr>
              <a:t>, </a:t>
            </a:r>
            <a:r>
              <a:rPr lang="ru-RU" dirty="0" err="1">
                <a:latin typeface="+mn-lt"/>
              </a:rPr>
              <a:t>Грибкова</a:t>
            </a:r>
            <a:r>
              <a:rPr lang="ru-RU" dirty="0">
                <a:latin typeface="+mn-lt"/>
              </a:rPr>
              <a:t> Евгения, Мурашов Денис, Кузнецов Антон, </a:t>
            </a:r>
            <a:r>
              <a:rPr lang="ru-RU" dirty="0" err="1">
                <a:latin typeface="+mn-lt"/>
              </a:rPr>
              <a:t>Тулякова</a:t>
            </a:r>
            <a:r>
              <a:rPr lang="ru-RU" dirty="0">
                <a:latin typeface="+mn-lt"/>
              </a:rPr>
              <a:t> Алена, Ковригина Ирина, </a:t>
            </a:r>
            <a:r>
              <a:rPr lang="ru-RU" dirty="0" err="1">
                <a:latin typeface="+mn-lt"/>
              </a:rPr>
              <a:t>Чернецкая</a:t>
            </a:r>
            <a:r>
              <a:rPr lang="ru-RU" dirty="0">
                <a:latin typeface="+mn-lt"/>
              </a:rPr>
              <a:t> Екатерина, </a:t>
            </a:r>
            <a:r>
              <a:rPr lang="ru-RU" dirty="0" err="1">
                <a:latin typeface="+mn-lt"/>
              </a:rPr>
              <a:t>Ширяйхина</a:t>
            </a:r>
            <a:r>
              <a:rPr lang="ru-RU" dirty="0">
                <a:latin typeface="+mn-lt"/>
              </a:rPr>
              <a:t> Маргарита   под руководством воспитателя Бирюковой  Марины Валентиновны. Изюминкой программы праздника были необычные подарки – сертификаты, которые дают право, например, на + 1 балл на экзамене по МДК, на прощение 1 пропуска по дисциплине «Физическая культура» по неуважительной причине, на дополнительную оценку «отлично» по одному из изучаемых предметов,  на   бесплатный обед в столовой колледжа, посидеть на стуле директора 5 минут, на скидку 10% при покупке товара в частной организации, один бесплатный проезд на транспорте АТП.</a:t>
            </a:r>
            <a:br>
              <a:rPr lang="ru-RU" dirty="0">
                <a:latin typeface="+mn-lt"/>
              </a:rPr>
            </a:br>
            <a:r>
              <a:rPr lang="ru-RU" dirty="0">
                <a:latin typeface="+mn-lt"/>
              </a:rPr>
              <a:t>     </a:t>
            </a:r>
          </a:p>
        </p:txBody>
      </p:sp>
    </p:spTree>
    <p:extLst>
      <p:ext uri="{BB962C8B-B14F-4D97-AF65-F5344CB8AC3E}">
        <p14:creationId xmlns:p14="http://schemas.microsoft.com/office/powerpoint/2010/main" val="20638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0154" y="755576"/>
            <a:ext cx="5904655" cy="5909310"/>
          </a:xfrm>
          <a:prstGeom prst="rect">
            <a:avLst/>
          </a:prstGeom>
        </p:spPr>
        <p:txBody>
          <a:bodyPr wrap="square">
            <a:spAutoFit/>
          </a:bodyPr>
          <a:lstStyle/>
          <a:p>
            <a:pPr algn="just"/>
            <a:r>
              <a:rPr lang="ru-RU" dirty="0">
                <a:latin typeface="+mn-lt"/>
              </a:rPr>
              <a:t> </a:t>
            </a:r>
            <a:endParaRPr lang="ru-RU" dirty="0" smtClean="0">
              <a:latin typeface="+mn-lt"/>
            </a:endParaRPr>
          </a:p>
          <a:p>
            <a:pPr algn="just"/>
            <a:r>
              <a:rPr lang="ru-RU" dirty="0" smtClean="0">
                <a:latin typeface="+mn-lt"/>
              </a:rPr>
              <a:t> </a:t>
            </a:r>
            <a:r>
              <a:rPr lang="ru-RU" dirty="0">
                <a:latin typeface="+mn-lt"/>
              </a:rPr>
              <a:t>  Организаторы мероприятия благодарят за помощь в подготовке сертификатов:  магазин «Автозапчасти» (Колесов В. В.), ИП Кознову Г. А. магазин «Рыболовные товары», МБУК Пошехонская ЦБС (Смирнов А. В.), ИП Комарова Ю. А. магазин «Ритм», МУК МКДЦ (Васильев А. Г.), магазин «Свадебный салон» (</a:t>
            </a:r>
            <a:r>
              <a:rPr lang="ru-RU" dirty="0" err="1">
                <a:latin typeface="+mn-lt"/>
              </a:rPr>
              <a:t>Барабанова</a:t>
            </a:r>
            <a:r>
              <a:rPr lang="ru-RU" dirty="0">
                <a:latin typeface="+mn-lt"/>
              </a:rPr>
              <a:t> Л. М.), магазин Гермес «Галантерея» (Лебедева Е. Н.), Мастерская красоты «</a:t>
            </a:r>
            <a:r>
              <a:rPr lang="ru-RU" dirty="0" err="1">
                <a:latin typeface="+mn-lt"/>
              </a:rPr>
              <a:t>Ноготочек</a:t>
            </a:r>
            <a:r>
              <a:rPr lang="ru-RU" dirty="0">
                <a:latin typeface="+mn-lt"/>
              </a:rPr>
              <a:t>» (О. В. Крюковская), ИП Куликову Е. Н. магазин «Ассорти», ИП Поршневу Г. В., ИП Веселову И. Ю. магазин «Подарки и цветы», ИП </a:t>
            </a:r>
            <a:r>
              <a:rPr lang="ru-RU" dirty="0" err="1">
                <a:latin typeface="+mn-lt"/>
              </a:rPr>
              <a:t>Семикоз</a:t>
            </a:r>
            <a:r>
              <a:rPr lang="ru-RU" dirty="0">
                <a:latin typeface="+mn-lt"/>
              </a:rPr>
              <a:t> Л. В. магазин «Любава», ИП Панову О. Е. (одежда и обувь), Смирнову Ольгу «Семейный фотограф», ИП </a:t>
            </a:r>
            <a:r>
              <a:rPr lang="ru-RU" dirty="0" err="1">
                <a:latin typeface="+mn-lt"/>
              </a:rPr>
              <a:t>Старцева</a:t>
            </a:r>
            <a:r>
              <a:rPr lang="ru-RU" dirty="0">
                <a:latin typeface="+mn-lt"/>
              </a:rPr>
              <a:t> А. В. магазин «</a:t>
            </a:r>
            <a:r>
              <a:rPr lang="ru-RU" dirty="0" err="1">
                <a:latin typeface="+mn-lt"/>
              </a:rPr>
              <a:t>Строймастер</a:t>
            </a:r>
            <a:r>
              <a:rPr lang="ru-RU" dirty="0">
                <a:latin typeface="+mn-lt"/>
              </a:rPr>
              <a:t>», торговый дом Ярославич (Журавлев В. Ю.), магазин «Телемир» (Яблокова Л. К.), фотосалон ИП Шабанова Т. А., ИП </a:t>
            </a:r>
            <a:r>
              <a:rPr lang="ru-RU" dirty="0" err="1">
                <a:latin typeface="+mn-lt"/>
              </a:rPr>
              <a:t>Снежкову</a:t>
            </a:r>
            <a:r>
              <a:rPr lang="ru-RU" dirty="0">
                <a:latin typeface="+mn-lt"/>
              </a:rPr>
              <a:t> Н. К. магазин Гермес (хоз. товары), Пошехонский филиал ГП ЯО Ярославское АТП (Третьяков А. В</a:t>
            </a:r>
            <a:r>
              <a:rPr lang="ru-RU" dirty="0" smtClean="0">
                <a:latin typeface="+mn-lt"/>
              </a:rPr>
              <a:t>.).</a:t>
            </a:r>
          </a:p>
          <a:p>
            <a:pPr algn="just"/>
            <a:endParaRPr lang="ru-RU" dirty="0">
              <a:latin typeface="+mn-lt"/>
            </a:endParaRPr>
          </a:p>
          <a:p>
            <a:pPr algn="r"/>
            <a:r>
              <a:rPr lang="ru-RU" dirty="0">
                <a:latin typeface="+mn-lt"/>
              </a:rPr>
              <a:t>Орлова Е.Ю.</a:t>
            </a:r>
          </a:p>
        </p:txBody>
      </p:sp>
      <p:sp>
        <p:nvSpPr>
          <p:cNvPr id="2" name="Прямоугольник 1"/>
          <p:cNvSpPr/>
          <p:nvPr/>
        </p:nvSpPr>
        <p:spPr>
          <a:xfrm>
            <a:off x="332655" y="7092280"/>
            <a:ext cx="6102153" cy="646331"/>
          </a:xfrm>
          <a:prstGeom prst="rect">
            <a:avLst/>
          </a:prstGeom>
        </p:spPr>
        <p:txBody>
          <a:bodyPr wrap="square">
            <a:spAutoFit/>
          </a:bodyPr>
          <a:lstStyle/>
          <a:p>
            <a:r>
              <a:rPr lang="ru-RU" dirty="0">
                <a:latin typeface="+mn-lt"/>
              </a:rPr>
              <a:t>28 февраля заканчивается районный конкурс «Проба пера». Предлагаем вам фрагменты сочинений наших студентов.</a:t>
            </a:r>
          </a:p>
        </p:txBody>
      </p:sp>
    </p:spTree>
    <p:extLst>
      <p:ext uri="{BB962C8B-B14F-4D97-AF65-F5344CB8AC3E}">
        <p14:creationId xmlns:p14="http://schemas.microsoft.com/office/powerpoint/2010/main" val="4028669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угольник 4"/>
          <p:cNvSpPr/>
          <p:nvPr/>
        </p:nvSpPr>
        <p:spPr>
          <a:xfrm>
            <a:off x="440353" y="1619672"/>
            <a:ext cx="5904656" cy="3416320"/>
          </a:xfrm>
          <a:prstGeom prst="rect">
            <a:avLst/>
          </a:prstGeom>
        </p:spPr>
        <p:txBody>
          <a:bodyPr wrap="square">
            <a:spAutoFit/>
          </a:bodyPr>
          <a:lstStyle/>
          <a:p>
            <a:r>
              <a:rPr lang="ru-RU" dirty="0">
                <a:latin typeface="+mn-lt"/>
              </a:rPr>
              <a:t>26 января 2017 г. в колледже прошла акция "Непокоренный Ленинград" которую провела специалист </a:t>
            </a:r>
            <a:r>
              <a:rPr lang="ru-RU" dirty="0" err="1">
                <a:latin typeface="+mn-lt"/>
              </a:rPr>
              <a:t>МУ"Социальное</a:t>
            </a:r>
            <a:r>
              <a:rPr lang="ru-RU" dirty="0">
                <a:latin typeface="+mn-lt"/>
              </a:rPr>
              <a:t> </a:t>
            </a:r>
            <a:r>
              <a:rPr lang="ru-RU" dirty="0" err="1">
                <a:latin typeface="+mn-lt"/>
              </a:rPr>
              <a:t>агенство</a:t>
            </a:r>
            <a:r>
              <a:rPr lang="ru-RU" dirty="0">
                <a:latin typeface="+mn-lt"/>
              </a:rPr>
              <a:t> молодежи" Винниченко Екатерина. Мероприятие прошло в очень душевной обстановке  , а именно, в кабинете истории. Обсуждалась тема Великой Отечественной войны - Блокада Ленинграда. Студенты были активны - задавали вопросы, рассказывали о своих родственниках, причастных к событиям Великой Отечественной войны</a:t>
            </a:r>
            <a:r>
              <a:rPr lang="ru-RU" dirty="0" smtClean="0">
                <a:latin typeface="+mn-lt"/>
              </a:rPr>
              <a:t>.</a:t>
            </a:r>
          </a:p>
          <a:p>
            <a:endParaRPr lang="ru-RU" dirty="0">
              <a:latin typeface="+mn-lt"/>
            </a:endParaRPr>
          </a:p>
          <a:p>
            <a:pPr algn="r"/>
            <a:r>
              <a:rPr lang="ru-RU" dirty="0">
                <a:latin typeface="+mn-lt"/>
              </a:rPr>
              <a:t>Орлов Н.А.</a:t>
            </a:r>
          </a:p>
          <a:p>
            <a:pPr algn="just"/>
            <a:endParaRPr lang="ru-RU" dirty="0">
              <a:latin typeface="+mn-lt"/>
            </a:endParaRPr>
          </a:p>
        </p:txBody>
      </p:sp>
      <p:sp>
        <p:nvSpPr>
          <p:cNvPr id="2" name="Заголовок 1"/>
          <p:cNvSpPr>
            <a:spLocks noGrp="1"/>
          </p:cNvSpPr>
          <p:nvPr>
            <p:ph type="title"/>
          </p:nvPr>
        </p:nvSpPr>
        <p:spPr>
          <a:xfrm>
            <a:off x="299859" y="827584"/>
            <a:ext cx="6172200" cy="1062567"/>
          </a:xfrm>
        </p:spPr>
        <p:txBody>
          <a:bodyPr>
            <a:normAutofit fontScale="90000"/>
          </a:bodyPr>
          <a:lstStyle/>
          <a:p>
            <a:pPr algn="ctr"/>
            <a:r>
              <a:rPr lang="ru-RU" altLang="en-US" dirty="0">
                <a:effectLst/>
              </a:rPr>
              <a:t>Акция "Непокоренный Ленинград"</a:t>
            </a:r>
            <a:endParaRPr lang="ru-RU" dirty="0"/>
          </a:p>
        </p:txBody>
      </p:sp>
      <p:pic>
        <p:nvPicPr>
          <p:cNvPr id="6" name="Рисунок 5" descr="http://selhoztehn-posh.edu.yar.ru/data/images/406_w300_h200.jpg"/>
          <p:cNvPicPr/>
          <p:nvPr/>
        </p:nvPicPr>
        <p:blipFill>
          <a:blip r:embed="rId3">
            <a:extLst>
              <a:ext uri="{28A0092B-C50C-407E-A947-70E740481C1C}">
                <a14:useLocalDpi xmlns:a14="http://schemas.microsoft.com/office/drawing/2010/main" val="0"/>
              </a:ext>
            </a:extLst>
          </a:blip>
          <a:srcRect/>
          <a:stretch>
            <a:fillRect/>
          </a:stretch>
        </p:blipFill>
        <p:spPr bwMode="auto">
          <a:xfrm>
            <a:off x="440352" y="4617097"/>
            <a:ext cx="4500815" cy="341128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71003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76672" y="251520"/>
            <a:ext cx="6172200" cy="1062567"/>
          </a:xfrm>
        </p:spPr>
        <p:txBody>
          <a:bodyPr>
            <a:normAutofit fontScale="90000"/>
          </a:bodyPr>
          <a:lstStyle/>
          <a:p>
            <a:pPr algn="ctr"/>
            <a:r>
              <a:rPr lang="ru-RU" altLang="en-US" dirty="0">
                <a:effectLst/>
              </a:rPr>
              <a:t>II Областная студенческая научно-практическая конференция</a:t>
            </a:r>
            <a:endParaRPr lang="ru-RU" dirty="0"/>
          </a:p>
        </p:txBody>
      </p:sp>
      <p:sp>
        <p:nvSpPr>
          <p:cNvPr id="4" name="Прямоугольник 3"/>
          <p:cNvSpPr/>
          <p:nvPr/>
        </p:nvSpPr>
        <p:spPr>
          <a:xfrm>
            <a:off x="490307" y="1763688"/>
            <a:ext cx="5904656" cy="6740307"/>
          </a:xfrm>
          <a:prstGeom prst="rect">
            <a:avLst/>
          </a:prstGeom>
        </p:spPr>
        <p:txBody>
          <a:bodyPr wrap="square">
            <a:spAutoFit/>
          </a:bodyPr>
          <a:lstStyle/>
          <a:p>
            <a:r>
              <a:rPr lang="ru-RU" dirty="0">
                <a:latin typeface="+mn-lt"/>
              </a:rPr>
              <a:t>27 января 2016 г. на базе ГПОУ ЯО Ярославского колледжа управления и профессиональных технологий состоялась II Областная студенческая научно-практическая конференция "Профессиональные компетенции. </a:t>
            </a:r>
            <a:r>
              <a:rPr lang="ru-RU" dirty="0" err="1">
                <a:latin typeface="+mn-lt"/>
              </a:rPr>
              <a:t>Творчество.Карьера</a:t>
            </a:r>
            <a:r>
              <a:rPr lang="ru-RU" dirty="0">
                <a:latin typeface="+mn-lt"/>
              </a:rPr>
              <a:t>". Студенты колледжа приняли участие в секции "Экология".</a:t>
            </a:r>
            <a:br>
              <a:rPr lang="ru-RU" dirty="0">
                <a:latin typeface="+mn-lt"/>
              </a:rPr>
            </a:br>
            <a:r>
              <a:rPr lang="ru-RU" dirty="0" err="1">
                <a:latin typeface="+mn-lt"/>
              </a:rPr>
              <a:t>Голубина</a:t>
            </a:r>
            <a:r>
              <a:rPr lang="ru-RU" dirty="0">
                <a:latin typeface="+mn-lt"/>
              </a:rPr>
              <a:t> Елена студентка группы Э-21 стала победителем в номинации "Экологическая компетентность"</a:t>
            </a:r>
            <a:br>
              <a:rPr lang="ru-RU" dirty="0">
                <a:latin typeface="+mn-lt"/>
              </a:rPr>
            </a:br>
            <a:r>
              <a:rPr lang="ru-RU" dirty="0">
                <a:latin typeface="+mn-lt"/>
              </a:rPr>
              <a:t>Зиновьев Дмитрий студент группы О-11 стал победителем в номинации "Лучший экологический опыт".</a:t>
            </a:r>
            <a:br>
              <a:rPr lang="ru-RU" dirty="0">
                <a:latin typeface="+mn-lt"/>
              </a:rPr>
            </a:br>
            <a:r>
              <a:rPr lang="ru-RU" dirty="0">
                <a:latin typeface="+mn-lt"/>
              </a:rPr>
              <a:t> Все участники были награждены дипломами, а руководители работ благодарностями за подготовку участников</a:t>
            </a:r>
            <a:r>
              <a:rPr lang="ru-RU" dirty="0" smtClean="0">
                <a:latin typeface="+mn-lt"/>
              </a:rPr>
              <a:t>.</a:t>
            </a:r>
          </a:p>
          <a:p>
            <a:endParaRPr lang="ru-RU" dirty="0">
              <a:latin typeface="+mn-lt"/>
            </a:endParaRPr>
          </a:p>
          <a:p>
            <a:endParaRPr lang="ru-RU" dirty="0" smtClean="0">
              <a:latin typeface="+mn-lt"/>
            </a:endParaRPr>
          </a:p>
          <a:p>
            <a:endParaRPr lang="ru-RU" dirty="0">
              <a:latin typeface="+mn-lt"/>
            </a:endParaRPr>
          </a:p>
          <a:p>
            <a:endParaRPr lang="ru-RU" dirty="0" smtClean="0">
              <a:latin typeface="+mn-lt"/>
            </a:endParaRPr>
          </a:p>
          <a:p>
            <a:endParaRPr lang="ru-RU" dirty="0">
              <a:latin typeface="+mn-lt"/>
            </a:endParaRPr>
          </a:p>
          <a:p>
            <a:endParaRPr lang="ru-RU" dirty="0" smtClean="0">
              <a:latin typeface="+mn-lt"/>
            </a:endParaRPr>
          </a:p>
          <a:p>
            <a:endParaRPr lang="ru-RU" dirty="0">
              <a:latin typeface="+mn-lt"/>
            </a:endParaRPr>
          </a:p>
          <a:p>
            <a:endParaRPr lang="ru-RU" dirty="0" smtClean="0">
              <a:latin typeface="+mn-lt"/>
            </a:endParaRPr>
          </a:p>
          <a:p>
            <a:endParaRPr lang="ru-RU" dirty="0">
              <a:latin typeface="+mn-lt"/>
            </a:endParaRPr>
          </a:p>
          <a:p>
            <a:pPr algn="r"/>
            <a:endParaRPr lang="ru-RU" dirty="0">
              <a:latin typeface="+mn-lt"/>
            </a:endParaRPr>
          </a:p>
          <a:p>
            <a:pPr algn="r"/>
            <a:r>
              <a:rPr lang="ru-RU" dirty="0">
                <a:latin typeface="+mn-lt"/>
              </a:rPr>
              <a:t>Смирнова Т.И.</a:t>
            </a:r>
          </a:p>
        </p:txBody>
      </p:sp>
      <p:pic>
        <p:nvPicPr>
          <p:cNvPr id="5" name="Рисунок 4" descr="http://selhoztehn-posh.edu.yar.ru/data/images/405_w300_h200.JPG"/>
          <p:cNvPicPr/>
          <p:nvPr/>
        </p:nvPicPr>
        <p:blipFill>
          <a:blip r:embed="rId3">
            <a:extLst>
              <a:ext uri="{28A0092B-C50C-407E-A947-70E740481C1C}">
                <a14:useLocalDpi xmlns:a14="http://schemas.microsoft.com/office/drawing/2010/main" val="0"/>
              </a:ext>
            </a:extLst>
          </a:blip>
          <a:srcRect/>
          <a:stretch>
            <a:fillRect/>
          </a:stretch>
        </p:blipFill>
        <p:spPr bwMode="auto">
          <a:xfrm>
            <a:off x="524090" y="5796136"/>
            <a:ext cx="3985029" cy="270785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486365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Заголовок 2"/>
          <p:cNvSpPr>
            <a:spLocks noGrp="1"/>
          </p:cNvSpPr>
          <p:nvPr>
            <p:ph type="title"/>
          </p:nvPr>
        </p:nvSpPr>
        <p:spPr>
          <a:xfrm>
            <a:off x="450912" y="107505"/>
            <a:ext cx="6172200" cy="864096"/>
          </a:xfrm>
        </p:spPr>
        <p:txBody>
          <a:bodyPr>
            <a:normAutofit fontScale="90000"/>
          </a:bodyPr>
          <a:lstStyle/>
          <a:p>
            <a:pPr algn="ctr"/>
            <a:r>
              <a:rPr lang="ru-RU" altLang="en-US" dirty="0">
                <a:effectLst/>
              </a:rPr>
              <a:t>Соревнования </a:t>
            </a:r>
            <a:r>
              <a:rPr lang="ru-RU" altLang="en-US" dirty="0" smtClean="0">
                <a:effectLst/>
              </a:rPr>
              <a:t>по</a:t>
            </a:r>
            <a:br>
              <a:rPr lang="ru-RU" altLang="en-US" dirty="0" smtClean="0">
                <a:effectLst/>
              </a:rPr>
            </a:br>
            <a:r>
              <a:rPr lang="ru-RU" altLang="en-US" dirty="0" smtClean="0">
                <a:effectLst/>
              </a:rPr>
              <a:t> </a:t>
            </a:r>
            <a:r>
              <a:rPr lang="ru-RU" altLang="en-US" dirty="0">
                <a:effectLst/>
              </a:rPr>
              <a:t>русским шашкам</a:t>
            </a:r>
            <a:endParaRPr lang="ru-RU" dirty="0"/>
          </a:p>
        </p:txBody>
      </p:sp>
      <p:sp>
        <p:nvSpPr>
          <p:cNvPr id="3" name="Прямоугольник 2"/>
          <p:cNvSpPr/>
          <p:nvPr/>
        </p:nvSpPr>
        <p:spPr>
          <a:xfrm>
            <a:off x="476672" y="971600"/>
            <a:ext cx="6120680" cy="3139321"/>
          </a:xfrm>
          <a:prstGeom prst="rect">
            <a:avLst/>
          </a:prstGeom>
        </p:spPr>
        <p:txBody>
          <a:bodyPr wrap="square">
            <a:spAutoFit/>
          </a:bodyPr>
          <a:lstStyle/>
          <a:p>
            <a:r>
              <a:rPr lang="ru-RU" dirty="0">
                <a:latin typeface="+mn-lt"/>
              </a:rPr>
              <a:t>28 января 2017 г. в кинотеатре "Юбилейный" состоялись соревнования по русским шашкам Спартакиады Пошехонского муниципального района. От колледжа приняли участие 2 команды.</a:t>
            </a:r>
            <a:br>
              <a:rPr lang="ru-RU" dirty="0">
                <a:latin typeface="+mn-lt"/>
              </a:rPr>
            </a:br>
            <a:r>
              <a:rPr lang="ru-RU" dirty="0">
                <a:latin typeface="+mn-lt"/>
              </a:rPr>
              <a:t>1 команда в составе преподавателей Яблокова А.А., Чистякова Н.И., Емельянова С.В. заняла 1 место.</a:t>
            </a:r>
            <a:br>
              <a:rPr lang="ru-RU" dirty="0">
                <a:latin typeface="+mn-lt"/>
              </a:rPr>
            </a:br>
            <a:r>
              <a:rPr lang="ru-RU" dirty="0">
                <a:latin typeface="+mn-lt"/>
              </a:rPr>
              <a:t>2 команда в составе студентов Сачкова М., гр. По-12, </a:t>
            </a:r>
            <a:r>
              <a:rPr lang="ru-RU" dirty="0" err="1">
                <a:latin typeface="+mn-lt"/>
              </a:rPr>
              <a:t>Липатникова</a:t>
            </a:r>
            <a:r>
              <a:rPr lang="ru-RU" dirty="0">
                <a:latin typeface="+mn-lt"/>
              </a:rPr>
              <a:t> С., гр. СВ-11, Кузнецова А., гр. СВ-11 заняла 4 место</a:t>
            </a:r>
            <a:r>
              <a:rPr lang="ru-RU" dirty="0" smtClean="0">
                <a:latin typeface="+mn-lt"/>
              </a:rPr>
              <a:t>.</a:t>
            </a:r>
          </a:p>
          <a:p>
            <a:endParaRPr lang="ru-RU" dirty="0">
              <a:latin typeface="+mn-lt"/>
            </a:endParaRPr>
          </a:p>
          <a:p>
            <a:pPr algn="r"/>
            <a:r>
              <a:rPr lang="ru-RU" dirty="0">
                <a:latin typeface="+mn-lt"/>
              </a:rPr>
              <a:t>Яблоков Н.А.</a:t>
            </a:r>
          </a:p>
        </p:txBody>
      </p:sp>
      <p:pic>
        <p:nvPicPr>
          <p:cNvPr id="8" name="Рисунок 7" descr="http://selhoztehn-posh.edu.yar.ru/data/images/407_w300_h200.jpg"/>
          <p:cNvPicPr/>
          <p:nvPr/>
        </p:nvPicPr>
        <p:blipFill>
          <a:blip r:embed="rId3">
            <a:extLst>
              <a:ext uri="{28A0092B-C50C-407E-A947-70E740481C1C}">
                <a14:useLocalDpi xmlns:a14="http://schemas.microsoft.com/office/drawing/2010/main" val="0"/>
              </a:ext>
            </a:extLst>
          </a:blip>
          <a:srcRect/>
          <a:stretch>
            <a:fillRect/>
          </a:stretch>
        </p:blipFill>
        <p:spPr bwMode="auto">
          <a:xfrm>
            <a:off x="476672" y="3491880"/>
            <a:ext cx="3168352" cy="19069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Заголовок 2"/>
          <p:cNvSpPr txBox="1">
            <a:spLocks/>
          </p:cNvSpPr>
          <p:nvPr/>
        </p:nvSpPr>
        <p:spPr>
          <a:xfrm>
            <a:off x="225347" y="5398785"/>
            <a:ext cx="6172200" cy="1062567"/>
          </a:xfrm>
          <a:prstGeom prst="rect">
            <a:avLst/>
          </a:prstGeom>
          <a:noFill/>
        </p:spPr>
        <p:txBody>
          <a:bodyPr vert="horz" lIns="91440" tIns="45720" rIns="91440" bIns="45720" rtlCol="0" anchor="ctr">
            <a:normAutofit fontScale="97500"/>
          </a:bodyPr>
          <a:lstStyle>
            <a:lvl1pPr algn="l" rtl="0" fontAlgn="base">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fontAlgn="base">
              <a:spcBef>
                <a:spcPct val="0"/>
              </a:spcBef>
              <a:spcAft>
                <a:spcPct val="0"/>
              </a:spcAft>
              <a:defRPr sz="3200" b="1">
                <a:solidFill>
                  <a:schemeClr val="tx1"/>
                </a:solidFill>
                <a:latin typeface="Calibri" pitchFamily="34" charset="0"/>
                <a:ea typeface="宋体" charset="-122"/>
              </a:defRPr>
            </a:lvl2pPr>
            <a:lvl3pPr algn="l" rtl="0" fontAlgn="base">
              <a:spcBef>
                <a:spcPct val="0"/>
              </a:spcBef>
              <a:spcAft>
                <a:spcPct val="0"/>
              </a:spcAft>
              <a:defRPr sz="3200" b="1">
                <a:solidFill>
                  <a:schemeClr val="tx1"/>
                </a:solidFill>
                <a:latin typeface="Calibri" pitchFamily="34" charset="0"/>
                <a:ea typeface="宋体" charset="-122"/>
              </a:defRPr>
            </a:lvl3pPr>
            <a:lvl4pPr algn="l" rtl="0" fontAlgn="base">
              <a:spcBef>
                <a:spcPct val="0"/>
              </a:spcBef>
              <a:spcAft>
                <a:spcPct val="0"/>
              </a:spcAft>
              <a:defRPr sz="3200" b="1">
                <a:solidFill>
                  <a:schemeClr val="tx1"/>
                </a:solidFill>
                <a:latin typeface="Calibri" pitchFamily="34" charset="0"/>
                <a:ea typeface="宋体" charset="-122"/>
              </a:defRPr>
            </a:lvl4pPr>
            <a:lvl5pPr algn="l" rtl="0" fontAlgn="base">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a:lstStyle>
          <a:p>
            <a:pPr algn="ctr"/>
            <a:r>
              <a:rPr lang="ru-RU" altLang="en-US" dirty="0">
                <a:effectLst/>
              </a:rPr>
              <a:t>Областная олимпиада по профессии "Сварщик"</a:t>
            </a:r>
            <a:endParaRPr lang="ru-RU" dirty="0"/>
          </a:p>
        </p:txBody>
      </p:sp>
      <p:sp>
        <p:nvSpPr>
          <p:cNvPr id="4" name="Прямоугольник 3"/>
          <p:cNvSpPr/>
          <p:nvPr/>
        </p:nvSpPr>
        <p:spPr>
          <a:xfrm>
            <a:off x="225347" y="6372200"/>
            <a:ext cx="6120680" cy="2585323"/>
          </a:xfrm>
          <a:prstGeom prst="rect">
            <a:avLst/>
          </a:prstGeom>
        </p:spPr>
        <p:txBody>
          <a:bodyPr wrap="square">
            <a:spAutoFit/>
          </a:bodyPr>
          <a:lstStyle/>
          <a:p>
            <a:r>
              <a:rPr lang="ru-RU" dirty="0">
                <a:latin typeface="+mn-lt"/>
              </a:rPr>
              <a:t>02 февраля 2017 г. на базе Ярославского </a:t>
            </a:r>
            <a:r>
              <a:rPr lang="ru-RU" dirty="0" err="1">
                <a:latin typeface="+mn-lt"/>
              </a:rPr>
              <a:t>электровозоремонтном</a:t>
            </a:r>
            <a:r>
              <a:rPr lang="ru-RU" dirty="0">
                <a:latin typeface="+mn-lt"/>
              </a:rPr>
              <a:t> техникума №12 состоялась областная олимпиада по профессии "Сварщик" среди студентов профессиональных образовательных организаций. Участие приняли 12 команд. От колледжа участие принял студент 3 курса Кукушкин Алексей и вошел в пятёрку лучших.</a:t>
            </a:r>
          </a:p>
          <a:p>
            <a:r>
              <a:rPr lang="ru-RU" dirty="0">
                <a:latin typeface="+mn-lt"/>
              </a:rPr>
              <a:t> </a:t>
            </a:r>
          </a:p>
          <a:p>
            <a:pPr algn="r"/>
            <a:r>
              <a:rPr lang="ru-RU" dirty="0">
                <a:latin typeface="+mn-lt"/>
              </a:rPr>
              <a:t>Вахрамеева И.С.</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394050" y="0"/>
            <a:ext cx="6172200" cy="1062567"/>
          </a:xfrm>
        </p:spPr>
        <p:txBody>
          <a:bodyPr>
            <a:normAutofit fontScale="90000"/>
          </a:bodyPr>
          <a:lstStyle/>
          <a:p>
            <a:pPr algn="ctr"/>
            <a:r>
              <a:rPr lang="ru-RU" altLang="en-US" dirty="0">
                <a:effectLst/>
              </a:rPr>
              <a:t>Самая ужасная книга </a:t>
            </a:r>
            <a:r>
              <a:rPr lang="ru-RU" altLang="en-US" dirty="0" smtClean="0">
                <a:effectLst/>
              </a:rPr>
              <a:t/>
            </a:r>
            <a:br>
              <a:rPr lang="ru-RU" altLang="en-US" dirty="0" smtClean="0">
                <a:effectLst/>
              </a:rPr>
            </a:br>
            <a:r>
              <a:rPr lang="ru-RU" altLang="en-US" dirty="0" smtClean="0">
                <a:effectLst/>
              </a:rPr>
              <a:t>в </a:t>
            </a:r>
            <a:r>
              <a:rPr lang="ru-RU" altLang="en-US" dirty="0">
                <a:effectLst/>
              </a:rPr>
              <a:t>моей жизни . Честно.</a:t>
            </a:r>
          </a:p>
        </p:txBody>
      </p:sp>
      <p:sp>
        <p:nvSpPr>
          <p:cNvPr id="2" name="Прямоугольник 1"/>
          <p:cNvSpPr/>
          <p:nvPr/>
        </p:nvSpPr>
        <p:spPr>
          <a:xfrm>
            <a:off x="620688" y="1691680"/>
            <a:ext cx="5832648" cy="5632311"/>
          </a:xfrm>
          <a:prstGeom prst="rect">
            <a:avLst/>
          </a:prstGeom>
        </p:spPr>
        <p:txBody>
          <a:bodyPr wrap="square">
            <a:spAutoFit/>
          </a:bodyPr>
          <a:lstStyle/>
          <a:p>
            <a:r>
              <a:rPr lang="ru-RU" dirty="0">
                <a:latin typeface="+mn-lt"/>
              </a:rPr>
              <a:t>Недавно на уроке литературы мы читали рассказ </a:t>
            </a:r>
            <a:r>
              <a:rPr lang="ru-RU" dirty="0" err="1">
                <a:latin typeface="+mn-lt"/>
              </a:rPr>
              <a:t>И.Бабеля</a:t>
            </a:r>
            <a:r>
              <a:rPr lang="ru-RU" dirty="0">
                <a:latin typeface="+mn-lt"/>
              </a:rPr>
              <a:t> «Соль».</a:t>
            </a:r>
          </a:p>
          <a:p>
            <a:r>
              <a:rPr lang="ru-RU" dirty="0">
                <a:latin typeface="+mn-lt"/>
              </a:rPr>
              <a:t>Там речь идет о красноармейце Никите </a:t>
            </a:r>
            <a:r>
              <a:rPr lang="ru-RU" dirty="0" err="1">
                <a:latin typeface="+mn-lt"/>
              </a:rPr>
              <a:t>Булмашове</a:t>
            </a:r>
            <a:r>
              <a:rPr lang="ru-RU" dirty="0">
                <a:latin typeface="+mn-lt"/>
              </a:rPr>
              <a:t>, застрелившем из винтовки женщину. Действие происходит в годы гражданской войны. Некая женщина под предлогом материнства решила провести в вагоне, битком набитом солдатами, под видом ребенка соль. Ее рассекретили,  и разгневанный солдат «ударил ее из винта».</a:t>
            </a:r>
          </a:p>
          <a:p>
            <a:r>
              <a:rPr lang="ru-RU" dirty="0">
                <a:latin typeface="+mn-lt"/>
              </a:rPr>
              <a:t>Меня так возмутила эта простота решения проблемы. Что я не удержалась и сказала: «Ну, ничего себе!» Потом я , правда, узнала, что Бабель называл красноармейцев «зверье революции», но впечатление от книги не стало лучше. Может, я что-то не понимаю, но жестокость в любой форме, из любых побуждений мне противна. Зря включили книгу во ФГОС</a:t>
            </a:r>
            <a:r>
              <a:rPr lang="ru-RU" dirty="0" smtClean="0">
                <a:latin typeface="+mn-lt"/>
              </a:rPr>
              <a:t>.</a:t>
            </a:r>
          </a:p>
          <a:p>
            <a:endParaRPr lang="ru-RU" dirty="0">
              <a:latin typeface="+mn-lt"/>
            </a:endParaRPr>
          </a:p>
          <a:p>
            <a:endParaRPr lang="ru-RU" dirty="0">
              <a:latin typeface="+mn-lt"/>
            </a:endParaRPr>
          </a:p>
          <a:p>
            <a:r>
              <a:rPr lang="ru-RU" dirty="0">
                <a:latin typeface="+mn-lt"/>
              </a:rPr>
              <a:t> </a:t>
            </a:r>
          </a:p>
          <a:p>
            <a:pPr algn="r"/>
            <a:r>
              <a:rPr lang="ru-RU" dirty="0" err="1">
                <a:latin typeface="+mn-lt"/>
              </a:rPr>
              <a:t>Зябликова</a:t>
            </a:r>
            <a:r>
              <a:rPr lang="ru-RU" dirty="0">
                <a:latin typeface="+mn-lt"/>
              </a:rPr>
              <a:t> Ксения, гр. ДО-11</a:t>
            </a:r>
          </a:p>
        </p:txBody>
      </p:sp>
    </p:spTree>
    <p:extLst>
      <p:ext uri="{BB962C8B-B14F-4D97-AF65-F5344CB8AC3E}">
        <p14:creationId xmlns:p14="http://schemas.microsoft.com/office/powerpoint/2010/main" val="971525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775</TotalTime>
  <Words>695</Words>
  <Application>Microsoft Office PowerPoint</Application>
  <PresentationFormat>Экран (4:3)</PresentationFormat>
  <Paragraphs>103</Paragraphs>
  <Slides>12</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1</vt:lpstr>
      <vt:lpstr>  Информационное издание    ПОЗИТИВ</vt:lpstr>
      <vt:lpstr>Дорогие студенты! Поздравляем вас с Новым годом.</vt:lpstr>
      <vt:lpstr>25.01.2017 С днем студента!</vt:lpstr>
      <vt:lpstr>День студента</vt:lpstr>
      <vt:lpstr>Презентация PowerPoint</vt:lpstr>
      <vt:lpstr>Акция "Непокоренный Ленинград"</vt:lpstr>
      <vt:lpstr>II Областная студенческая научно-практическая конференция</vt:lpstr>
      <vt:lpstr>Соревнования по  русским шашкам</vt:lpstr>
      <vt:lpstr>Самая ужасная книга  в моей жизни . Честно.</vt:lpstr>
      <vt:lpstr>Моя «Книга года»</vt:lpstr>
      <vt:lpstr>Спортивная жизнь  колледжа</vt:lpstr>
      <vt:lpstr>Главный редактор: Туркина Ирина Юрьевна Дизайнер – верстальщик : Гаркалов Андрей Анатольевич   Тираж 200  экземпляров  Издательство - Пошехонский аграрно-политехнический колледж ©     152850 Ярославская область, г. Пошехонье, ул. Советская, д.25 тел. (факс) (8-48546 ) 2-12-07 e-mail: pshk_dir@mail.ru сайт: http://selhoztehn-posh.edu.yar.ru группа в ВК: https://vk.com/public55880230                Газета очень надеется на плодотворное сотрудничество с каждым из вас и ждет интересных сообщений, стихотворений, прозаических произведений, фотографий, рисунков- всего того, что было бы интересно нам всем.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Entertainment          in Mathematics</dc:title>
  <dc:subject>Education PowerPoint Template</dc:subject>
  <dc:creator>Admin</dc:creator>
  <cp:keywords>Education PowerPoint Template</cp:keywords>
  <dc:description>Copyright © Wondershare Software Co., Ltd. All Rights Reserved.</dc:description>
  <cp:lastModifiedBy>User4</cp:lastModifiedBy>
  <cp:revision>79</cp:revision>
  <dcterms:created xsi:type="dcterms:W3CDTF">2010-02-18T18:31:57Z</dcterms:created>
  <dcterms:modified xsi:type="dcterms:W3CDTF">2017-04-10T08:16:07Z</dcterms:modified>
  <cp:category>Education</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Wondershare Software</vt:lpwstr>
  </property>
</Properties>
</file>