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48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16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759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92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8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1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48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21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156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630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25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26785-8FD1-4C45-BF77-515634383CFE}" type="datetimeFigureOut">
              <a:rPr lang="ru-RU" smtClean="0"/>
              <a:t>16.10.2023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60088-71F4-472C-BC04-A3E498AC5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12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101216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77640" y="1472185"/>
            <a:ext cx="8016240" cy="389464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</a:rPr>
              <a:t>Алгоритм организации психолого-педагогического сопровождения обучающихся по результатам скрининговых исследований</a:t>
            </a:r>
            <a:endParaRPr lang="ru-RU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2992" y="5792026"/>
            <a:ext cx="9144000" cy="384746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00B0F0"/>
                </a:solidFill>
              </a:rPr>
              <a:t>ГУ ЯО ЦПОиПП «Ресурс»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27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987" y="111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Методические рекомендации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56432" y="1825625"/>
            <a:ext cx="8275320" cy="4351338"/>
          </a:xfrm>
        </p:spPr>
        <p:txBody>
          <a:bodyPr>
            <a:normAutofit lnSpcReduction="10000"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Методические рекомендации «Профилактика девиантного поведения обучающихся в образовательных организациях: психолого-педагогический скрининг и формирование благоприятного социально-психологического климата</a:t>
            </a:r>
            <a:r>
              <a:rPr lang="ru-RU" sz="2400" dirty="0" smtClean="0">
                <a:solidFill>
                  <a:srgbClr val="00B0F0"/>
                </a:solidFill>
              </a:rPr>
              <a:t>»</a:t>
            </a:r>
          </a:p>
          <a:p>
            <a:pPr marL="0" indent="0" algn="r">
              <a:buNone/>
            </a:pPr>
            <a:r>
              <a:rPr lang="en-US" sz="1600" dirty="0">
                <a:solidFill>
                  <a:srgbClr val="00B0F0"/>
                </a:solidFill>
              </a:rPr>
              <a:t>https://resurs-yar.ru/c/d/126/277/4673/#catalog</a:t>
            </a:r>
            <a:endParaRPr lang="ru-RU" sz="1600" dirty="0">
              <a:solidFill>
                <a:srgbClr val="00B0F0"/>
              </a:solidFill>
            </a:endParaRPr>
          </a:p>
          <a:p>
            <a:endParaRPr lang="ru-RU" sz="24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endParaRPr lang="ru-RU" sz="2400" dirty="0">
              <a:solidFill>
                <a:srgbClr val="00B0F0"/>
              </a:solidFill>
            </a:endParaRPr>
          </a:p>
          <a:p>
            <a:r>
              <a:rPr lang="ru-RU" sz="2400" dirty="0">
                <a:solidFill>
                  <a:srgbClr val="00B0F0"/>
                </a:solidFill>
              </a:rPr>
              <a:t>Методические рекомендации </a:t>
            </a:r>
            <a:r>
              <a:rPr lang="ru-RU" sz="2400" dirty="0" smtClean="0">
                <a:solidFill>
                  <a:srgbClr val="00B0F0"/>
                </a:solidFill>
              </a:rPr>
              <a:t>«Деятельность </a:t>
            </a:r>
            <a:r>
              <a:rPr lang="ru-RU" sz="2400" dirty="0">
                <a:solidFill>
                  <a:srgbClr val="00B0F0"/>
                </a:solidFill>
              </a:rPr>
              <a:t>образовательных организаций по профилактике употребления психоактивных веществ среди обучающихся и формированию культуры здорового образа </a:t>
            </a:r>
            <a:r>
              <a:rPr lang="ru-RU" sz="2400" dirty="0" smtClean="0">
                <a:solidFill>
                  <a:srgbClr val="00B0F0"/>
                </a:solidFill>
              </a:rPr>
              <a:t>жизни»</a:t>
            </a:r>
            <a:endParaRPr lang="ru-RU" sz="2400" dirty="0">
              <a:solidFill>
                <a:srgbClr val="00B0F0"/>
              </a:solidFill>
            </a:endParaRPr>
          </a:p>
          <a:p>
            <a:pPr marL="0" indent="0" algn="r">
              <a:buNone/>
            </a:pPr>
            <a:r>
              <a:rPr lang="en-US" sz="1600" dirty="0">
                <a:solidFill>
                  <a:srgbClr val="00B0F0"/>
                </a:solidFill>
              </a:rPr>
              <a:t>https://resurs-yar.ru/c/d/126/277/4681/#catalog</a:t>
            </a:r>
            <a:endParaRPr lang="ru-RU" sz="1600" dirty="0">
              <a:solidFill>
                <a:srgbClr val="00B0F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987" y="2267711"/>
            <a:ext cx="3066669" cy="306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622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/>
          <a:srcRect l="17750" t="24592" r="16166" b="5630"/>
          <a:stretch/>
        </p:blipFill>
        <p:spPr>
          <a:xfrm>
            <a:off x="6442511" y="1895896"/>
            <a:ext cx="4488575" cy="26659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32" y="9179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Психолого-педагогическое наблюдение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340" y="2574757"/>
            <a:ext cx="5938019" cy="171312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9032" y="1532557"/>
            <a:ext cx="55746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Навигатор профилактики девиантного поведения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7139" y="4470433"/>
            <a:ext cx="2132965" cy="213296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68466" y="1538900"/>
            <a:ext cx="44366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00B0F0"/>
                </a:solidFill>
              </a:rPr>
              <a:t>Ресурсы профилактики "ДеструктСтоп"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4118" y="4470433"/>
            <a:ext cx="2245360" cy="224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24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240" y="10096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Психолого-педагогическое наблюдение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3400" b="1" u="sng" dirty="0" smtClean="0">
              <a:solidFill>
                <a:srgbClr val="00B0F0"/>
              </a:solidFill>
            </a:endParaRPr>
          </a:p>
          <a:p>
            <a:r>
              <a:rPr lang="ru-RU" sz="3400" b="1" u="sng" dirty="0" smtClean="0">
                <a:solidFill>
                  <a:srgbClr val="00B0F0"/>
                </a:solidFill>
              </a:rPr>
              <a:t>Критерий </a:t>
            </a:r>
            <a:r>
              <a:rPr lang="ru-RU" sz="3400" b="1" u="sng" dirty="0">
                <a:solidFill>
                  <a:srgbClr val="00B0F0"/>
                </a:solidFill>
              </a:rPr>
              <a:t>1</a:t>
            </a:r>
            <a:r>
              <a:rPr lang="ru-RU" sz="3400" dirty="0">
                <a:solidFill>
                  <a:srgbClr val="00B0F0"/>
                </a:solidFill>
              </a:rPr>
              <a:t> – изменение в </a:t>
            </a:r>
            <a:r>
              <a:rPr lang="ru-RU" sz="3400" dirty="0" smtClean="0">
                <a:solidFill>
                  <a:srgbClr val="00B0F0"/>
                </a:solidFill>
              </a:rPr>
              <a:t>поведении</a:t>
            </a:r>
          </a:p>
          <a:p>
            <a:pPr marL="0" indent="0">
              <a:buNone/>
            </a:pPr>
            <a:endParaRPr lang="ru-RU" sz="3400" dirty="0">
              <a:solidFill>
                <a:srgbClr val="00B0F0"/>
              </a:solidFill>
            </a:endParaRPr>
          </a:p>
          <a:p>
            <a:r>
              <a:rPr lang="ru-RU" sz="3400" b="1" u="sng" dirty="0">
                <a:solidFill>
                  <a:srgbClr val="00B0F0"/>
                </a:solidFill>
              </a:rPr>
              <a:t>Критерий 2</a:t>
            </a:r>
            <a:r>
              <a:rPr lang="ru-RU" sz="3400" dirty="0">
                <a:solidFill>
                  <a:srgbClr val="00B0F0"/>
                </a:solidFill>
              </a:rPr>
              <a:t> – личностные (мотивационные и индивидуально-психологические) </a:t>
            </a:r>
            <a:r>
              <a:rPr lang="ru-RU" sz="3400" dirty="0" smtClean="0">
                <a:solidFill>
                  <a:srgbClr val="00B0F0"/>
                </a:solidFill>
              </a:rPr>
              <a:t>характеристики</a:t>
            </a:r>
          </a:p>
          <a:p>
            <a:pPr marL="0" indent="0">
              <a:buNone/>
            </a:pPr>
            <a:endParaRPr lang="ru-RU" sz="3400" dirty="0">
              <a:solidFill>
                <a:srgbClr val="00B0F0"/>
              </a:solidFill>
            </a:endParaRPr>
          </a:p>
          <a:p>
            <a:r>
              <a:rPr lang="ru-RU" sz="3400" b="1" u="sng" dirty="0">
                <a:solidFill>
                  <a:srgbClr val="00B0F0"/>
                </a:solidFill>
              </a:rPr>
              <a:t>Критерий 3</a:t>
            </a:r>
            <a:r>
              <a:rPr lang="ru-RU" sz="3400" b="1" dirty="0">
                <a:solidFill>
                  <a:srgbClr val="00B0F0"/>
                </a:solidFill>
              </a:rPr>
              <a:t> </a:t>
            </a:r>
            <a:r>
              <a:rPr lang="ru-RU" sz="3400" dirty="0">
                <a:solidFill>
                  <a:srgbClr val="00B0F0"/>
                </a:solidFill>
              </a:rPr>
              <a:t>– особенности социальной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3715034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44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Социометрическое исследование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b="1" u="sng" dirty="0">
                <a:solidFill>
                  <a:srgbClr val="00B0F0"/>
                </a:solidFill>
              </a:rPr>
              <a:t>Социально-психологический климат в классе/группе</a:t>
            </a:r>
            <a:r>
              <a:rPr lang="ru-RU" sz="3400" dirty="0">
                <a:solidFill>
                  <a:srgbClr val="00B0F0"/>
                </a:solidFill>
              </a:rPr>
              <a:t> – состояние группового сознания и поведения, выражающееся в отношениях обучающихся друг с другом и педагогами.</a:t>
            </a:r>
          </a:p>
          <a:p>
            <a:pPr marL="0" indent="0">
              <a:buNone/>
            </a:pPr>
            <a:endParaRPr lang="ru-RU" sz="3400" dirty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ru-RU" sz="3400" dirty="0">
                <a:solidFill>
                  <a:srgbClr val="00B0F0"/>
                </a:solidFill>
              </a:rPr>
              <a:t>Социометрическое исследование рекомендуется проводить два раза в год (в октябре и апреле)</a:t>
            </a:r>
          </a:p>
        </p:txBody>
      </p:sp>
    </p:spTree>
    <p:extLst>
      <p:ext uri="{BB962C8B-B14F-4D97-AF65-F5344CB8AC3E}">
        <p14:creationId xmlns:p14="http://schemas.microsoft.com/office/powerpoint/2010/main" val="65550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94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Социально-психологическое тестирование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00B0F0"/>
                </a:solidFill>
              </a:rPr>
              <a:t>СПТ является </a:t>
            </a:r>
            <a:r>
              <a:rPr lang="ru-RU" sz="3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ИНСТРУМЕНТОМ ОРГАНИЗАЦИИ ВОСПИТАТЕЛЬНОЙ И ПРОФИЛАКТИЧЕСКОЙ РАБОТЫ</a:t>
            </a:r>
            <a:r>
              <a:rPr lang="ru-RU" sz="3400" dirty="0">
                <a:solidFill>
                  <a:srgbClr val="00B0F0"/>
                </a:solidFill>
              </a:rPr>
              <a:t> в образовательной организации и содействует в выявлении обучающихся, нуждающихся в адресной психолого-педагогической помощи и соответствующем сопровождении специалистов.</a:t>
            </a:r>
          </a:p>
        </p:txBody>
      </p:sp>
    </p:spTree>
    <p:extLst>
      <p:ext uri="{BB962C8B-B14F-4D97-AF65-F5344CB8AC3E}">
        <p14:creationId xmlns:p14="http://schemas.microsoft.com/office/powerpoint/2010/main" val="1775530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accent1">
                    <a:lumMod val="50000"/>
                  </a:schemeClr>
                </a:solidFill>
              </a:rPr>
              <a:t>Виды психолого-педагогического сопровождения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3440" y="1836988"/>
            <a:ext cx="3281680" cy="1381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 smtClean="0">
                <a:solidFill>
                  <a:srgbClr val="00B0F0"/>
                </a:solidFill>
              </a:rPr>
              <a:t>Групповая работа</a:t>
            </a:r>
            <a:endParaRPr lang="ru-RU" sz="3400" b="1" dirty="0">
              <a:solidFill>
                <a:srgbClr val="00B0F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35799" y="1207222"/>
            <a:ext cx="3576320" cy="13817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b="1" dirty="0">
                <a:solidFill>
                  <a:srgbClr val="00B0F0"/>
                </a:solidFill>
              </a:rPr>
              <a:t>Индивидуальная работа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3040" y="4324250"/>
            <a:ext cx="2301240" cy="1381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Укрепление индивидуально-психологических факторов защиты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79420" y="4324250"/>
            <a:ext cx="1681480" cy="13817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Укрепление социально-средовых факторов защиты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83120" y="2987054"/>
            <a:ext cx="3281680" cy="8780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Дополнительная диагностика рисков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83120" y="4282258"/>
            <a:ext cx="3281680" cy="1043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Составление плана индивидуально-профилактической работы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83119" y="5706010"/>
            <a:ext cx="3281680" cy="8959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Привлечение специалистов клинического профиля (при необходимости)</a:t>
            </a:r>
          </a:p>
        </p:txBody>
      </p:sp>
      <p:sp>
        <p:nvSpPr>
          <p:cNvPr id="12" name="Стрелка вниз 11"/>
          <p:cNvSpPr/>
          <p:nvPr/>
        </p:nvSpPr>
        <p:spPr>
          <a:xfrm>
            <a:off x="853440" y="3426059"/>
            <a:ext cx="629920" cy="69088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505200" y="3426059"/>
            <a:ext cx="629920" cy="690880"/>
          </a:xfrm>
          <a:prstGeom prst="downArrow">
            <a:avLst>
              <a:gd name="adj1" fmla="val 100000"/>
              <a:gd name="adj2" fmla="val 50000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8011160" y="2595224"/>
            <a:ext cx="1625599" cy="3789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011160" y="3865064"/>
            <a:ext cx="1625599" cy="398072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011160" y="5327060"/>
            <a:ext cx="1625599" cy="37895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38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197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Алгоритм организации психолого-педагогического сопровождения обучающихся по результатам скрининговых исследований</vt:lpstr>
      <vt:lpstr>Методические рекомендации</vt:lpstr>
      <vt:lpstr>Психолого-педагогическое наблюдение</vt:lpstr>
      <vt:lpstr>Психолого-педагогическое наблюдение</vt:lpstr>
      <vt:lpstr>Социометрическое исследование</vt:lpstr>
      <vt:lpstr>Социально-психологическое тестирование</vt:lpstr>
      <vt:lpstr>Виды психолого-педагогического сопровождения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Профилактика девиантного поведения обучающихся в образовательных организациях</dc:title>
  <dc:creator>1</dc:creator>
  <cp:lastModifiedBy>1</cp:lastModifiedBy>
  <cp:revision>16</cp:revision>
  <dcterms:created xsi:type="dcterms:W3CDTF">2023-10-10T08:34:22Z</dcterms:created>
  <dcterms:modified xsi:type="dcterms:W3CDTF">2023-10-16T13:58:28Z</dcterms:modified>
</cp:coreProperties>
</file>