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72" r:id="rId1"/>
  </p:sldMasterIdLst>
  <p:notesMasterIdLst>
    <p:notesMasterId r:id="rId93"/>
  </p:notesMasterIdLst>
  <p:sldIdLst>
    <p:sldId id="256" r:id="rId2"/>
    <p:sldId id="257" r:id="rId3"/>
    <p:sldId id="258" r:id="rId4"/>
    <p:sldId id="259" r:id="rId5"/>
    <p:sldId id="332" r:id="rId6"/>
    <p:sldId id="331" r:id="rId7"/>
    <p:sldId id="262" r:id="rId8"/>
    <p:sldId id="263" r:id="rId9"/>
    <p:sldId id="264" r:id="rId10"/>
    <p:sldId id="265" r:id="rId11"/>
    <p:sldId id="266" r:id="rId12"/>
    <p:sldId id="267" r:id="rId13"/>
    <p:sldId id="261" r:id="rId14"/>
    <p:sldId id="260" r:id="rId15"/>
    <p:sldId id="333" r:id="rId16"/>
    <p:sldId id="398" r:id="rId17"/>
    <p:sldId id="399" r:id="rId18"/>
    <p:sldId id="268" r:id="rId19"/>
    <p:sldId id="401" r:id="rId20"/>
    <p:sldId id="402" r:id="rId21"/>
    <p:sldId id="403" r:id="rId22"/>
    <p:sldId id="404" r:id="rId23"/>
    <p:sldId id="405" r:id="rId24"/>
    <p:sldId id="406" r:id="rId25"/>
    <p:sldId id="400" r:id="rId26"/>
    <p:sldId id="269" r:id="rId27"/>
    <p:sldId id="270" r:id="rId28"/>
    <p:sldId id="271" r:id="rId29"/>
    <p:sldId id="274" r:id="rId30"/>
    <p:sldId id="272" r:id="rId31"/>
    <p:sldId id="275" r:id="rId32"/>
    <p:sldId id="273" r:id="rId33"/>
    <p:sldId id="413" r:id="rId34"/>
    <p:sldId id="414" r:id="rId35"/>
    <p:sldId id="415" r:id="rId36"/>
    <p:sldId id="416" r:id="rId37"/>
    <p:sldId id="282" r:id="rId38"/>
    <p:sldId id="283" r:id="rId39"/>
    <p:sldId id="284" r:id="rId40"/>
    <p:sldId id="285" r:id="rId41"/>
    <p:sldId id="286" r:id="rId42"/>
    <p:sldId id="287" r:id="rId43"/>
    <p:sldId id="288" r:id="rId44"/>
    <p:sldId id="289" r:id="rId45"/>
    <p:sldId id="290" r:id="rId46"/>
    <p:sldId id="291" r:id="rId47"/>
    <p:sldId id="292" r:id="rId48"/>
    <p:sldId id="294" r:id="rId49"/>
    <p:sldId id="293" r:id="rId50"/>
    <p:sldId id="295" r:id="rId51"/>
    <p:sldId id="299" r:id="rId52"/>
    <p:sldId id="302" r:id="rId53"/>
    <p:sldId id="417" r:id="rId54"/>
    <p:sldId id="418" r:id="rId55"/>
    <p:sldId id="419" r:id="rId56"/>
    <p:sldId id="301" r:id="rId57"/>
    <p:sldId id="303" r:id="rId58"/>
    <p:sldId id="304" r:id="rId59"/>
    <p:sldId id="316" r:id="rId60"/>
    <p:sldId id="340" r:id="rId61"/>
    <p:sldId id="341" r:id="rId62"/>
    <p:sldId id="342" r:id="rId63"/>
    <p:sldId id="368" r:id="rId64"/>
    <p:sldId id="371" r:id="rId65"/>
    <p:sldId id="392" r:id="rId66"/>
    <p:sldId id="393" r:id="rId67"/>
    <p:sldId id="394" r:id="rId68"/>
    <p:sldId id="395" r:id="rId69"/>
    <p:sldId id="396" r:id="rId70"/>
    <p:sldId id="397" r:id="rId71"/>
    <p:sldId id="420" r:id="rId72"/>
    <p:sldId id="421" r:id="rId73"/>
    <p:sldId id="422" r:id="rId74"/>
    <p:sldId id="423" r:id="rId75"/>
    <p:sldId id="330" r:id="rId76"/>
    <p:sldId id="407" r:id="rId77"/>
    <p:sldId id="408" r:id="rId78"/>
    <p:sldId id="409" r:id="rId79"/>
    <p:sldId id="410" r:id="rId80"/>
    <p:sldId id="411" r:id="rId81"/>
    <p:sldId id="412" r:id="rId82"/>
    <p:sldId id="424" r:id="rId83"/>
    <p:sldId id="426" r:id="rId84"/>
    <p:sldId id="425" r:id="rId85"/>
    <p:sldId id="427" r:id="rId86"/>
    <p:sldId id="428" r:id="rId87"/>
    <p:sldId id="429" r:id="rId88"/>
    <p:sldId id="430" r:id="rId89"/>
    <p:sldId id="431" r:id="rId90"/>
    <p:sldId id="432" r:id="rId91"/>
    <p:sldId id="433" r:id="rId92"/>
  </p:sldIdLst>
  <p:sldSz cx="6858000" cy="9144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F48B8078-20F5-4434-ABC0-4C579E088DCA}">
          <p14:sldIdLst>
            <p14:sldId id="256"/>
            <p14:sldId id="257"/>
            <p14:sldId id="258"/>
            <p14:sldId id="259"/>
            <p14:sldId id="332"/>
            <p14:sldId id="331"/>
            <p14:sldId id="262"/>
            <p14:sldId id="263"/>
            <p14:sldId id="264"/>
            <p14:sldId id="265"/>
            <p14:sldId id="266"/>
            <p14:sldId id="267"/>
            <p14:sldId id="261"/>
            <p14:sldId id="260"/>
          </p14:sldIdLst>
        </p14:section>
        <p14:section name="Раздел без заголовка" id="{247B57F8-45FD-4E81-932F-A984451D1A0F}">
          <p14:sldIdLst>
            <p14:sldId id="333"/>
            <p14:sldId id="398"/>
            <p14:sldId id="399"/>
            <p14:sldId id="268"/>
            <p14:sldId id="401"/>
          </p14:sldIdLst>
        </p14:section>
        <p14:section name="Раздел без заголовка" id="{2AEC2650-B712-4AD6-A4B8-9EC2C2FF85A4}">
          <p14:sldIdLst>
            <p14:sldId id="402"/>
            <p14:sldId id="403"/>
            <p14:sldId id="404"/>
            <p14:sldId id="405"/>
            <p14:sldId id="406"/>
            <p14:sldId id="400"/>
            <p14:sldId id="269"/>
            <p14:sldId id="270"/>
            <p14:sldId id="271"/>
            <p14:sldId id="274"/>
            <p14:sldId id="272"/>
            <p14:sldId id="275"/>
            <p14:sldId id="273"/>
            <p14:sldId id="413"/>
            <p14:sldId id="414"/>
            <p14:sldId id="415"/>
            <p14:sldId id="416"/>
            <p14:sldId id="282"/>
            <p14:sldId id="283"/>
            <p14:sldId id="284"/>
            <p14:sldId id="285"/>
            <p14:sldId id="286"/>
            <p14:sldId id="287"/>
            <p14:sldId id="288"/>
            <p14:sldId id="289"/>
            <p14:sldId id="290"/>
            <p14:sldId id="291"/>
            <p14:sldId id="292"/>
            <p14:sldId id="294"/>
            <p14:sldId id="293"/>
            <p14:sldId id="295"/>
            <p14:sldId id="299"/>
            <p14:sldId id="302"/>
            <p14:sldId id="417"/>
            <p14:sldId id="418"/>
            <p14:sldId id="419"/>
            <p14:sldId id="301"/>
            <p14:sldId id="303"/>
            <p14:sldId id="304"/>
            <p14:sldId id="316"/>
            <p14:sldId id="340"/>
            <p14:sldId id="341"/>
            <p14:sldId id="342"/>
            <p14:sldId id="368"/>
            <p14:sldId id="371"/>
            <p14:sldId id="392"/>
            <p14:sldId id="393"/>
            <p14:sldId id="394"/>
            <p14:sldId id="395"/>
            <p14:sldId id="396"/>
            <p14:sldId id="397"/>
            <p14:sldId id="420"/>
            <p14:sldId id="421"/>
            <p14:sldId id="422"/>
            <p14:sldId id="423"/>
            <p14:sldId id="330"/>
            <p14:sldId id="407"/>
            <p14:sldId id="408"/>
            <p14:sldId id="409"/>
            <p14:sldId id="410"/>
            <p14:sldId id="411"/>
            <p14:sldId id="412"/>
            <p14:sldId id="424"/>
            <p14:sldId id="426"/>
            <p14:sldId id="425"/>
            <p14:sldId id="427"/>
            <p14:sldId id="428"/>
            <p14:sldId id="429"/>
            <p14:sldId id="430"/>
            <p14:sldId id="431"/>
            <p14:sldId id="432"/>
            <p14:sldId id="433"/>
          </p14:sldIdLst>
        </p14:section>
      </p14:sectionLst>
    </p:ex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530" y="96"/>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188296-B895-47C4-96B7-7708F7633B65}" type="datetimeFigureOut">
              <a:rPr lang="ru-RU" smtClean="0"/>
              <a:pPr/>
              <a:t>15.11.2024</a:t>
            </a:fld>
            <a:endParaRPr lang="ru-RU" dirty="0"/>
          </a:p>
        </p:txBody>
      </p:sp>
      <p:sp>
        <p:nvSpPr>
          <p:cNvPr id="4" name="Образ слайда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ru-RU" dirty="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dirty="0"/>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5EF1013-E2EF-4ADD-8815-B9865C648383}" type="slidenum">
              <a:rPr lang="ru-RU" smtClean="0"/>
              <a:pPr/>
              <a:t>‹#›</a:t>
            </a:fld>
            <a:endParaRPr lang="ru-RU"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D5EF1013-E2EF-4ADD-8815-B9865C648383}" type="slidenum">
              <a:rPr lang="ru-RU" smtClean="0"/>
              <a:pPr/>
              <a:t>2</a:t>
            </a:fld>
            <a:endParaRPr lang="ru-R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2"/>
      </p:bgRef>
    </p:bg>
    <p:spTree>
      <p:nvGrpSpPr>
        <p:cNvPr id="1" name=""/>
        <p:cNvGrpSpPr/>
        <p:nvPr/>
      </p:nvGrpSpPr>
      <p:grpSpPr>
        <a:xfrm>
          <a:off x="0" y="0"/>
          <a:ext cx="0" cy="0"/>
          <a:chOff x="0" y="0"/>
          <a:chExt cx="0" cy="0"/>
        </a:xfrm>
      </p:grpSpPr>
      <p:sp>
        <p:nvSpPr>
          <p:cNvPr id="7" name="Прямоугольник 6"/>
          <p:cNvSpPr/>
          <p:nvPr/>
        </p:nvSpPr>
        <p:spPr bwMode="white">
          <a:xfrm>
            <a:off x="0" y="7961376"/>
            <a:ext cx="6858000" cy="118262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Прямоугольник 9"/>
          <p:cNvSpPr/>
          <p:nvPr/>
        </p:nvSpPr>
        <p:spPr>
          <a:xfrm>
            <a:off x="-6858" y="8071104"/>
            <a:ext cx="1687068" cy="950976"/>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Прямоугольник 10"/>
          <p:cNvSpPr/>
          <p:nvPr/>
        </p:nvSpPr>
        <p:spPr>
          <a:xfrm>
            <a:off x="1769364" y="8058912"/>
            <a:ext cx="5088636" cy="950976"/>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Заголовок 7"/>
          <p:cNvSpPr>
            <a:spLocks noGrp="1"/>
          </p:cNvSpPr>
          <p:nvPr>
            <p:ph type="ctrTitle"/>
          </p:nvPr>
        </p:nvSpPr>
        <p:spPr>
          <a:xfrm>
            <a:off x="1771650" y="5384800"/>
            <a:ext cx="4857750" cy="2438400"/>
          </a:xfrm>
        </p:spPr>
        <p:txBody>
          <a:bodyPr anchor="b"/>
          <a:lstStyle>
            <a:lvl1pPr>
              <a:defRPr cap="all" baseline="0"/>
            </a:lvl1pPr>
          </a:lstStyle>
          <a:p>
            <a:r>
              <a:rPr kumimoji="0" lang="ru-RU"/>
              <a:t>Образец заголовка</a:t>
            </a:r>
            <a:endParaRPr kumimoji="0" lang="en-US"/>
          </a:p>
        </p:txBody>
      </p:sp>
      <p:sp>
        <p:nvSpPr>
          <p:cNvPr id="9" name="Подзаголовок 8"/>
          <p:cNvSpPr>
            <a:spLocks noGrp="1"/>
          </p:cNvSpPr>
          <p:nvPr>
            <p:ph type="subTitle" idx="1"/>
          </p:nvPr>
        </p:nvSpPr>
        <p:spPr>
          <a:xfrm>
            <a:off x="1771650" y="8066716"/>
            <a:ext cx="5029200" cy="9144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a:t>Образец подзаголовка</a:t>
            </a:r>
            <a:endParaRPr kumimoji="0" lang="en-US"/>
          </a:p>
        </p:txBody>
      </p:sp>
      <p:sp>
        <p:nvSpPr>
          <p:cNvPr id="28" name="Дата 27"/>
          <p:cNvSpPr>
            <a:spLocks noGrp="1"/>
          </p:cNvSpPr>
          <p:nvPr>
            <p:ph type="dt" sz="half" idx="10"/>
          </p:nvPr>
        </p:nvSpPr>
        <p:spPr>
          <a:xfrm>
            <a:off x="57150" y="8091599"/>
            <a:ext cx="1543050" cy="914400"/>
          </a:xfrm>
        </p:spPr>
        <p:txBody>
          <a:bodyPr>
            <a:noAutofit/>
          </a:bodyPr>
          <a:lstStyle>
            <a:lvl1pPr algn="ctr">
              <a:defRPr sz="2000">
                <a:solidFill>
                  <a:srgbClr val="FFFFFF"/>
                </a:solidFill>
              </a:defRPr>
            </a:lvl1pPr>
          </a:lstStyle>
          <a:p>
            <a:fld id="{D3576C4C-0F5C-4B12-8968-AA4EE8C5BDC1}" type="datetime1">
              <a:rPr lang="ru-RU" smtClean="0"/>
              <a:pPr/>
              <a:t>15.11.2024</a:t>
            </a:fld>
            <a:endParaRPr lang="ru-RU" dirty="0"/>
          </a:p>
        </p:txBody>
      </p:sp>
      <p:sp>
        <p:nvSpPr>
          <p:cNvPr id="17" name="Нижний колонтитул 16"/>
          <p:cNvSpPr>
            <a:spLocks noGrp="1"/>
          </p:cNvSpPr>
          <p:nvPr>
            <p:ph type="ftr" sz="quarter" idx="11"/>
          </p:nvPr>
        </p:nvSpPr>
        <p:spPr>
          <a:xfrm>
            <a:off x="1564045" y="315385"/>
            <a:ext cx="4400550" cy="486833"/>
          </a:xfrm>
        </p:spPr>
        <p:txBody>
          <a:bodyPr/>
          <a:lstStyle>
            <a:lvl1pPr algn="r">
              <a:defRPr>
                <a:solidFill>
                  <a:schemeClr val="tx2"/>
                </a:solidFill>
              </a:defRPr>
            </a:lvl1pPr>
          </a:lstStyle>
          <a:p>
            <a:endParaRPr lang="ru-RU" dirty="0"/>
          </a:p>
        </p:txBody>
      </p:sp>
      <p:sp>
        <p:nvSpPr>
          <p:cNvPr id="29" name="Номер слайда 28"/>
          <p:cNvSpPr>
            <a:spLocks noGrp="1"/>
          </p:cNvSpPr>
          <p:nvPr>
            <p:ph type="sldNum" sz="quarter" idx="12"/>
          </p:nvPr>
        </p:nvSpPr>
        <p:spPr>
          <a:xfrm>
            <a:off x="6000750" y="304800"/>
            <a:ext cx="628650" cy="508000"/>
          </a:xfrm>
        </p:spPr>
        <p:txBody>
          <a:bodyPr/>
          <a:lstStyle>
            <a:lvl1pPr>
              <a:defRPr>
                <a:solidFill>
                  <a:schemeClr val="tx2"/>
                </a:solidFill>
              </a:defRPr>
            </a:lvl1pPr>
          </a:lstStyle>
          <a:p>
            <a:fld id="{725C68B6-61C2-468F-89AB-4B9F7531AA68}" type="slidenum">
              <a:rPr lang="ru-RU" smtClean="0"/>
              <a:pPr/>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EA63BB67-6C88-4AC4-BCDB-D8DE573CE4B5}" type="datetime1">
              <a:rPr lang="ru-RU" smtClean="0"/>
              <a:pPr/>
              <a:t>15.11.2024</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bg>
      <p:bgRef idx="1001">
        <a:schemeClr val="bg1"/>
      </p:bgRef>
    </p:bg>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914900" y="812801"/>
            <a:ext cx="1543050" cy="7355417"/>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342900" y="812800"/>
            <a:ext cx="4171950" cy="7355419"/>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a:xfrm>
            <a:off x="4914900" y="8331204"/>
            <a:ext cx="1657350" cy="486833"/>
          </a:xfrm>
        </p:spPr>
        <p:txBody>
          <a:bodyPr/>
          <a:lstStyle/>
          <a:p>
            <a:fld id="{AA006139-BA05-4CB0-A6F1-B4765D68E7CA}" type="datetime1">
              <a:rPr lang="ru-RU" smtClean="0"/>
              <a:pPr/>
              <a:t>15.11.2024</a:t>
            </a:fld>
            <a:endParaRPr lang="ru-RU" dirty="0"/>
          </a:p>
        </p:txBody>
      </p:sp>
      <p:sp>
        <p:nvSpPr>
          <p:cNvPr id="5" name="Нижний колонтитул 4"/>
          <p:cNvSpPr>
            <a:spLocks noGrp="1"/>
          </p:cNvSpPr>
          <p:nvPr>
            <p:ph type="ftr" sz="quarter" idx="11"/>
          </p:nvPr>
        </p:nvSpPr>
        <p:spPr>
          <a:xfrm>
            <a:off x="342901" y="8330944"/>
            <a:ext cx="4180112" cy="486833"/>
          </a:xfrm>
        </p:spPr>
        <p:txBody>
          <a:bodyPr/>
          <a:lstStyle/>
          <a:p>
            <a:endParaRPr lang="ru-RU" dirty="0"/>
          </a:p>
        </p:txBody>
      </p:sp>
      <p:sp>
        <p:nvSpPr>
          <p:cNvPr id="7" name="Прямоугольник 6"/>
          <p:cNvSpPr/>
          <p:nvPr/>
        </p:nvSpPr>
        <p:spPr bwMode="white">
          <a:xfrm>
            <a:off x="4572239" y="0"/>
            <a:ext cx="240030" cy="9144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8" name="Прямоугольник 7"/>
          <p:cNvSpPr/>
          <p:nvPr/>
        </p:nvSpPr>
        <p:spPr>
          <a:xfrm>
            <a:off x="4606529" y="812800"/>
            <a:ext cx="171450" cy="83312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9" name="Прямоугольник 8"/>
          <p:cNvSpPr/>
          <p:nvPr/>
        </p:nvSpPr>
        <p:spPr>
          <a:xfrm>
            <a:off x="4606529" y="0"/>
            <a:ext cx="171450" cy="7112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6" name="Номер слайда 5"/>
          <p:cNvSpPr>
            <a:spLocks noGrp="1"/>
          </p:cNvSpPr>
          <p:nvPr>
            <p:ph type="sldNum" sz="quarter" idx="12"/>
          </p:nvPr>
        </p:nvSpPr>
        <p:spPr>
          <a:xfrm rot="5400000">
            <a:off x="4336654" y="263922"/>
            <a:ext cx="711200" cy="183357"/>
          </a:xfrm>
        </p:spPr>
        <p:txBody>
          <a:bodyPr/>
          <a:lstStyle/>
          <a:p>
            <a:fld id="{725C68B6-61C2-468F-89AB-4B9F7531AA68}" type="slidenum">
              <a:rPr lang="ru-RU" smtClean="0"/>
              <a:pPr/>
              <a:t>‹#›</a:t>
            </a:fld>
            <a:endParaRPr lang="ru-RU"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9486" y="304800"/>
            <a:ext cx="6115050" cy="1320800"/>
          </a:xfrm>
        </p:spPr>
        <p:txBody>
          <a:bodyPr/>
          <a:lstStyle/>
          <a:p>
            <a:r>
              <a:rPr kumimoji="0" lang="ru-RU"/>
              <a:t>Образец заголовка</a:t>
            </a:r>
            <a:endParaRPr kumimoji="0" lang="en-US"/>
          </a:p>
        </p:txBody>
      </p:sp>
      <p:sp>
        <p:nvSpPr>
          <p:cNvPr id="4" name="Дата 3"/>
          <p:cNvSpPr>
            <a:spLocks noGrp="1"/>
          </p:cNvSpPr>
          <p:nvPr>
            <p:ph type="dt" sz="half" idx="10"/>
          </p:nvPr>
        </p:nvSpPr>
        <p:spPr/>
        <p:txBody>
          <a:bodyPr/>
          <a:lstStyle/>
          <a:p>
            <a:fld id="{4C9033CB-CFE2-4DD5-88EF-49063E10DA44}" type="datetime1">
              <a:rPr lang="ru-RU" smtClean="0"/>
              <a:pPr/>
              <a:t>15.11.2024</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lvl1pPr>
              <a:defRPr>
                <a:solidFill>
                  <a:srgbClr val="FFFFFF"/>
                </a:solidFill>
              </a:defRPr>
            </a:lvl1pPr>
          </a:lstStyle>
          <a:p>
            <a:fld id="{725C68B6-61C2-468F-89AB-4B9F7531AA68}" type="slidenum">
              <a:rPr lang="ru-RU" smtClean="0"/>
              <a:pPr/>
              <a:t>‹#›</a:t>
            </a:fld>
            <a:endParaRPr lang="ru-RU" dirty="0"/>
          </a:p>
        </p:txBody>
      </p:sp>
      <p:sp>
        <p:nvSpPr>
          <p:cNvPr id="8" name="Содержимое 7"/>
          <p:cNvSpPr>
            <a:spLocks noGrp="1"/>
          </p:cNvSpPr>
          <p:nvPr>
            <p:ph sz="quarter" idx="1"/>
          </p:nvPr>
        </p:nvSpPr>
        <p:spPr>
          <a:xfrm>
            <a:off x="459486" y="2133600"/>
            <a:ext cx="6115050" cy="59944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sp>
        <p:nvSpPr>
          <p:cNvPr id="3" name="Текст 2"/>
          <p:cNvSpPr>
            <a:spLocks noGrp="1"/>
          </p:cNvSpPr>
          <p:nvPr>
            <p:ph type="body" idx="1"/>
          </p:nvPr>
        </p:nvSpPr>
        <p:spPr>
          <a:xfrm>
            <a:off x="1028700" y="3657601"/>
            <a:ext cx="5342335" cy="2230967"/>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a:t>Образец текста</a:t>
            </a:r>
          </a:p>
        </p:txBody>
      </p:sp>
      <p:sp>
        <p:nvSpPr>
          <p:cNvPr id="7" name="Прямоугольник 6"/>
          <p:cNvSpPr/>
          <p:nvPr/>
        </p:nvSpPr>
        <p:spPr bwMode="white">
          <a:xfrm>
            <a:off x="0" y="2032000"/>
            <a:ext cx="6858000" cy="1524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Прямоугольник 7"/>
          <p:cNvSpPr/>
          <p:nvPr/>
        </p:nvSpPr>
        <p:spPr>
          <a:xfrm>
            <a:off x="0" y="2133600"/>
            <a:ext cx="971550" cy="13208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Прямоугольник 8"/>
          <p:cNvSpPr/>
          <p:nvPr/>
        </p:nvSpPr>
        <p:spPr>
          <a:xfrm>
            <a:off x="1028700" y="2133600"/>
            <a:ext cx="5829300" cy="13208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a:off x="1028700" y="2133600"/>
            <a:ext cx="5715000" cy="1320800"/>
          </a:xfrm>
        </p:spPr>
        <p:txBody>
          <a:bodyPr/>
          <a:lstStyle>
            <a:lvl1pPr algn="l">
              <a:buNone/>
              <a:defRPr sz="4400" b="0" cap="none">
                <a:solidFill>
                  <a:srgbClr val="FFFFFF"/>
                </a:solidFill>
              </a:defRPr>
            </a:lvl1pPr>
          </a:lstStyle>
          <a:p>
            <a:r>
              <a:rPr kumimoji="0" lang="ru-RU"/>
              <a:t>Образец заголовка</a:t>
            </a:r>
            <a:endParaRPr kumimoji="0" lang="en-US"/>
          </a:p>
        </p:txBody>
      </p:sp>
      <p:sp>
        <p:nvSpPr>
          <p:cNvPr id="12" name="Дата 11"/>
          <p:cNvSpPr>
            <a:spLocks noGrp="1"/>
          </p:cNvSpPr>
          <p:nvPr>
            <p:ph type="dt" sz="half" idx="10"/>
          </p:nvPr>
        </p:nvSpPr>
        <p:spPr/>
        <p:txBody>
          <a:bodyPr/>
          <a:lstStyle/>
          <a:p>
            <a:fld id="{F8BDF9FF-271E-42F3-B98A-92D7EDDFF365}" type="datetime1">
              <a:rPr lang="ru-RU" smtClean="0"/>
              <a:pPr/>
              <a:t>15.11.2024</a:t>
            </a:fld>
            <a:endParaRPr lang="ru-RU" dirty="0"/>
          </a:p>
        </p:txBody>
      </p:sp>
      <p:sp>
        <p:nvSpPr>
          <p:cNvPr id="13" name="Номер слайда 12"/>
          <p:cNvSpPr>
            <a:spLocks noGrp="1"/>
          </p:cNvSpPr>
          <p:nvPr>
            <p:ph type="sldNum" sz="quarter" idx="11"/>
          </p:nvPr>
        </p:nvSpPr>
        <p:spPr>
          <a:xfrm>
            <a:off x="0" y="2336800"/>
            <a:ext cx="971550" cy="935568"/>
          </a:xfrm>
        </p:spPr>
        <p:txBody>
          <a:bodyPr>
            <a:noAutofit/>
          </a:bodyPr>
          <a:lstStyle>
            <a:lvl1pPr>
              <a:defRPr sz="2400">
                <a:solidFill>
                  <a:srgbClr val="FFFFFF"/>
                </a:solidFill>
              </a:defRPr>
            </a:lvl1pPr>
          </a:lstStyle>
          <a:p>
            <a:fld id="{725C68B6-61C2-468F-89AB-4B9F7531AA68}" type="slidenum">
              <a:rPr lang="ru-RU" smtClean="0"/>
              <a:pPr/>
              <a:t>‹#›</a:t>
            </a:fld>
            <a:endParaRPr lang="ru-RU" dirty="0"/>
          </a:p>
        </p:txBody>
      </p:sp>
      <p:sp>
        <p:nvSpPr>
          <p:cNvPr id="14" name="Нижний колонтитул 13"/>
          <p:cNvSpPr>
            <a:spLocks noGrp="1"/>
          </p:cNvSpPr>
          <p:nvPr>
            <p:ph type="ftr" sz="quarter" idx="12"/>
          </p:nvPr>
        </p:nvSpPr>
        <p:spPr/>
        <p:txBody>
          <a:bodyPr/>
          <a:lstStyle/>
          <a:p>
            <a:endParaRPr lang="ru-RU"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9" name="Содержимое 8"/>
          <p:cNvSpPr>
            <a:spLocks noGrp="1"/>
          </p:cNvSpPr>
          <p:nvPr>
            <p:ph sz="quarter" idx="1"/>
          </p:nvPr>
        </p:nvSpPr>
        <p:spPr>
          <a:xfrm>
            <a:off x="457200" y="2119423"/>
            <a:ext cx="2914650" cy="60960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1" name="Содержимое 10"/>
          <p:cNvSpPr>
            <a:spLocks noGrp="1"/>
          </p:cNvSpPr>
          <p:nvPr>
            <p:ph sz="quarter" idx="2"/>
          </p:nvPr>
        </p:nvSpPr>
        <p:spPr>
          <a:xfrm>
            <a:off x="3633676" y="2119423"/>
            <a:ext cx="2914650" cy="60960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8" name="Дата 7"/>
          <p:cNvSpPr>
            <a:spLocks noGrp="1"/>
          </p:cNvSpPr>
          <p:nvPr>
            <p:ph type="dt" sz="half" idx="15"/>
          </p:nvPr>
        </p:nvSpPr>
        <p:spPr/>
        <p:txBody>
          <a:bodyPr rtlCol="0"/>
          <a:lstStyle/>
          <a:p>
            <a:fld id="{51750CA6-1E4D-49B5-B6EE-4F4A9CB08EA0}" type="datetime1">
              <a:rPr lang="ru-RU" smtClean="0"/>
              <a:pPr/>
              <a:t>15.11.2024</a:t>
            </a:fld>
            <a:endParaRPr lang="ru-RU" dirty="0"/>
          </a:p>
        </p:txBody>
      </p:sp>
      <p:sp>
        <p:nvSpPr>
          <p:cNvPr id="10" name="Номер слайда 9"/>
          <p:cNvSpPr>
            <a:spLocks noGrp="1"/>
          </p:cNvSpPr>
          <p:nvPr>
            <p:ph type="sldNum" sz="quarter" idx="16"/>
          </p:nvPr>
        </p:nvSpPr>
        <p:spPr/>
        <p:txBody>
          <a:bodyPr rtlCol="0"/>
          <a:lstStyle/>
          <a:p>
            <a:fld id="{725C68B6-61C2-468F-89AB-4B9F7531AA68}" type="slidenum">
              <a:rPr lang="ru-RU" smtClean="0"/>
              <a:pPr/>
              <a:t>‹#›</a:t>
            </a:fld>
            <a:endParaRPr lang="ru-RU" dirty="0"/>
          </a:p>
        </p:txBody>
      </p:sp>
      <p:sp>
        <p:nvSpPr>
          <p:cNvPr id="12" name="Нижний колонтитул 11"/>
          <p:cNvSpPr>
            <a:spLocks noGrp="1"/>
          </p:cNvSpPr>
          <p:nvPr>
            <p:ph type="ftr" sz="quarter" idx="17"/>
          </p:nvPr>
        </p:nvSpPr>
        <p:spPr/>
        <p:txBody>
          <a:bodyPr rtlCol="0"/>
          <a:lstStyle/>
          <a:p>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00050" y="364067"/>
            <a:ext cx="6115050" cy="1159933"/>
          </a:xfrm>
        </p:spPr>
        <p:txBody>
          <a:bodyPr anchor="ctr"/>
          <a:lstStyle>
            <a:lvl1pPr>
              <a:defRPr/>
            </a:lvl1pPr>
          </a:lstStyle>
          <a:p>
            <a:r>
              <a:rPr kumimoji="0" lang="ru-RU"/>
              <a:t>Образец заголовка</a:t>
            </a:r>
            <a:endParaRPr kumimoji="0" lang="en-US"/>
          </a:p>
        </p:txBody>
      </p:sp>
      <p:sp>
        <p:nvSpPr>
          <p:cNvPr id="11" name="Содержимое 10"/>
          <p:cNvSpPr>
            <a:spLocks noGrp="1"/>
          </p:cNvSpPr>
          <p:nvPr>
            <p:ph sz="quarter" idx="2"/>
          </p:nvPr>
        </p:nvSpPr>
        <p:spPr>
          <a:xfrm>
            <a:off x="457200" y="3251200"/>
            <a:ext cx="2914650" cy="47752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3" name="Содержимое 12"/>
          <p:cNvSpPr>
            <a:spLocks noGrp="1"/>
          </p:cNvSpPr>
          <p:nvPr>
            <p:ph sz="quarter" idx="4"/>
          </p:nvPr>
        </p:nvSpPr>
        <p:spPr>
          <a:xfrm>
            <a:off x="3600450" y="3251200"/>
            <a:ext cx="2914650" cy="47752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0" name="Дата 9"/>
          <p:cNvSpPr>
            <a:spLocks noGrp="1"/>
          </p:cNvSpPr>
          <p:nvPr>
            <p:ph type="dt" sz="half" idx="15"/>
          </p:nvPr>
        </p:nvSpPr>
        <p:spPr/>
        <p:txBody>
          <a:bodyPr rtlCol="0"/>
          <a:lstStyle/>
          <a:p>
            <a:fld id="{E61415D4-E292-4EFE-BCC9-CBA2BC97567D}" type="datetime1">
              <a:rPr lang="ru-RU" smtClean="0"/>
              <a:pPr/>
              <a:t>15.11.2024</a:t>
            </a:fld>
            <a:endParaRPr lang="ru-RU" dirty="0"/>
          </a:p>
        </p:txBody>
      </p:sp>
      <p:sp>
        <p:nvSpPr>
          <p:cNvPr id="12" name="Номер слайда 11"/>
          <p:cNvSpPr>
            <a:spLocks noGrp="1"/>
          </p:cNvSpPr>
          <p:nvPr>
            <p:ph type="sldNum" sz="quarter" idx="16"/>
          </p:nvPr>
        </p:nvSpPr>
        <p:spPr/>
        <p:txBody>
          <a:bodyPr rtlCol="0"/>
          <a:lstStyle/>
          <a:p>
            <a:fld id="{725C68B6-61C2-468F-89AB-4B9F7531AA68}" type="slidenum">
              <a:rPr lang="ru-RU" smtClean="0"/>
              <a:pPr/>
              <a:t>‹#›</a:t>
            </a:fld>
            <a:endParaRPr lang="ru-RU" dirty="0"/>
          </a:p>
        </p:txBody>
      </p:sp>
      <p:sp>
        <p:nvSpPr>
          <p:cNvPr id="14" name="Нижний колонтитул 13"/>
          <p:cNvSpPr>
            <a:spLocks noGrp="1"/>
          </p:cNvSpPr>
          <p:nvPr>
            <p:ph type="ftr" sz="quarter" idx="17"/>
          </p:nvPr>
        </p:nvSpPr>
        <p:spPr/>
        <p:txBody>
          <a:bodyPr rtlCol="0"/>
          <a:lstStyle/>
          <a:p>
            <a:endParaRPr lang="ru-RU" dirty="0"/>
          </a:p>
        </p:txBody>
      </p:sp>
      <p:sp>
        <p:nvSpPr>
          <p:cNvPr id="16" name="Текст 15"/>
          <p:cNvSpPr>
            <a:spLocks noGrp="1"/>
          </p:cNvSpPr>
          <p:nvPr>
            <p:ph type="body" sz="quarter" idx="1"/>
          </p:nvPr>
        </p:nvSpPr>
        <p:spPr>
          <a:xfrm>
            <a:off x="457200" y="2336800"/>
            <a:ext cx="2914650" cy="85344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ru-RU"/>
              <a:t>Образец текста</a:t>
            </a:r>
          </a:p>
        </p:txBody>
      </p:sp>
      <p:sp>
        <p:nvSpPr>
          <p:cNvPr id="15" name="Текст 14"/>
          <p:cNvSpPr>
            <a:spLocks noGrp="1"/>
          </p:cNvSpPr>
          <p:nvPr>
            <p:ph type="body" sz="quarter" idx="3"/>
          </p:nvPr>
        </p:nvSpPr>
        <p:spPr>
          <a:xfrm>
            <a:off x="3600450" y="2336800"/>
            <a:ext cx="2914650" cy="85344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ru-RU"/>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Дата 2"/>
          <p:cNvSpPr>
            <a:spLocks noGrp="1"/>
          </p:cNvSpPr>
          <p:nvPr>
            <p:ph type="dt" sz="half" idx="10"/>
          </p:nvPr>
        </p:nvSpPr>
        <p:spPr/>
        <p:txBody>
          <a:bodyPr/>
          <a:lstStyle/>
          <a:p>
            <a:fld id="{8CA54C6B-2CD0-4887-9FA4-35B3E19F2ADA}" type="datetime1">
              <a:rPr lang="ru-RU" smtClean="0"/>
              <a:pPr/>
              <a:t>15.11.2024</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lvl1pPr>
              <a:defRPr>
                <a:solidFill>
                  <a:srgbClr val="FFFFFF"/>
                </a:solidFill>
              </a:defRPr>
            </a:lvl1pPr>
          </a:lstStyle>
          <a:p>
            <a:fld id="{725C68B6-61C2-468F-89AB-4B9F7531AA68}"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D143022-8C96-4F6F-BB02-A617870CA0D6}" type="datetime1">
              <a:rPr lang="ru-RU" smtClean="0"/>
              <a:pPr/>
              <a:t>15.11.2024</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a:xfrm>
            <a:off x="0" y="8331200"/>
            <a:ext cx="400050" cy="508000"/>
          </a:xfrm>
        </p:spPr>
        <p:txBody>
          <a:bodyPr/>
          <a:lstStyle>
            <a:lvl1pPr>
              <a:defRPr>
                <a:solidFill>
                  <a:schemeClr val="tx2"/>
                </a:solidFill>
              </a:defRPr>
            </a:lvl1pPr>
          </a:lstStyle>
          <a:p>
            <a:fld id="{725C68B6-61C2-468F-89AB-4B9F7531AA68}"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64067"/>
            <a:ext cx="6057900" cy="1159933"/>
          </a:xfrm>
        </p:spPr>
        <p:txBody>
          <a:bodyPr anchor="ctr"/>
          <a:lstStyle>
            <a:lvl1pPr algn="l">
              <a:buNone/>
              <a:defRPr sz="4400" b="0"/>
            </a:lvl1pPr>
          </a:lstStyle>
          <a:p>
            <a:r>
              <a:rPr kumimoji="0" lang="ru-RU"/>
              <a:t>Образец заголовка</a:t>
            </a:r>
            <a:endParaRPr kumimoji="0" lang="en-US"/>
          </a:p>
        </p:txBody>
      </p:sp>
      <p:sp>
        <p:nvSpPr>
          <p:cNvPr id="5" name="Дата 4"/>
          <p:cNvSpPr>
            <a:spLocks noGrp="1"/>
          </p:cNvSpPr>
          <p:nvPr>
            <p:ph type="dt" sz="half" idx="10"/>
          </p:nvPr>
        </p:nvSpPr>
        <p:spPr/>
        <p:txBody>
          <a:bodyPr/>
          <a:lstStyle/>
          <a:p>
            <a:fld id="{3B1CD096-F898-4B65-AB15-C2D99C390D54}" type="datetime1">
              <a:rPr lang="ru-RU" smtClean="0"/>
              <a:pPr/>
              <a:t>15.11.2024</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lvl1pPr>
              <a:defRPr>
                <a:solidFill>
                  <a:srgbClr val="FFFFFF"/>
                </a:solidFill>
              </a:defRPr>
            </a:lvl1pPr>
          </a:lstStyle>
          <a:p>
            <a:fld id="{725C68B6-61C2-468F-89AB-4B9F7531AA68}" type="slidenum">
              <a:rPr lang="ru-RU" smtClean="0"/>
              <a:pPr/>
              <a:t>‹#›</a:t>
            </a:fld>
            <a:endParaRPr lang="ru-RU" dirty="0"/>
          </a:p>
        </p:txBody>
      </p:sp>
      <p:sp>
        <p:nvSpPr>
          <p:cNvPr id="3" name="Текст 2"/>
          <p:cNvSpPr>
            <a:spLocks noGrp="1"/>
          </p:cNvSpPr>
          <p:nvPr>
            <p:ph type="body" idx="2"/>
          </p:nvPr>
        </p:nvSpPr>
        <p:spPr>
          <a:xfrm>
            <a:off x="457200" y="2336800"/>
            <a:ext cx="1200150" cy="57912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ru-RU"/>
              <a:t>Образец текста</a:t>
            </a:r>
          </a:p>
        </p:txBody>
      </p:sp>
      <p:sp>
        <p:nvSpPr>
          <p:cNvPr id="9" name="Содержимое 8"/>
          <p:cNvSpPr>
            <a:spLocks noGrp="1"/>
          </p:cNvSpPr>
          <p:nvPr>
            <p:ph sz="quarter" idx="1"/>
          </p:nvPr>
        </p:nvSpPr>
        <p:spPr>
          <a:xfrm>
            <a:off x="1771650" y="2336800"/>
            <a:ext cx="4800600" cy="58928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3">
        <a:schemeClr val="bg2"/>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200150" y="7315200"/>
            <a:ext cx="5486400" cy="9144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a:t>Образец текста</a:t>
            </a:r>
          </a:p>
        </p:txBody>
      </p:sp>
      <p:sp>
        <p:nvSpPr>
          <p:cNvPr id="8" name="Прямоугольник 7"/>
          <p:cNvSpPr/>
          <p:nvPr/>
        </p:nvSpPr>
        <p:spPr bwMode="white">
          <a:xfrm>
            <a:off x="-6858" y="6096000"/>
            <a:ext cx="6858000" cy="118262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Прямоугольник 8"/>
          <p:cNvSpPr/>
          <p:nvPr/>
        </p:nvSpPr>
        <p:spPr>
          <a:xfrm>
            <a:off x="-6858" y="6217920"/>
            <a:ext cx="1097280" cy="950976"/>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Прямоугольник 9"/>
          <p:cNvSpPr/>
          <p:nvPr/>
        </p:nvSpPr>
        <p:spPr>
          <a:xfrm>
            <a:off x="1159002" y="6205728"/>
            <a:ext cx="5698998" cy="950976"/>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a:off x="1200150" y="6197600"/>
            <a:ext cx="5486400" cy="914400"/>
          </a:xfrm>
        </p:spPr>
        <p:txBody>
          <a:bodyPr anchor="ctr"/>
          <a:lstStyle>
            <a:lvl1pPr algn="l">
              <a:buNone/>
              <a:defRPr sz="2800" b="0">
                <a:solidFill>
                  <a:srgbClr val="FFFFFF"/>
                </a:solidFill>
              </a:defRPr>
            </a:lvl1pPr>
          </a:lstStyle>
          <a:p>
            <a:r>
              <a:rPr kumimoji="0" lang="ru-RU"/>
              <a:t>Образец заголовка</a:t>
            </a:r>
            <a:endParaRPr kumimoji="0" lang="en-US"/>
          </a:p>
        </p:txBody>
      </p:sp>
      <p:sp>
        <p:nvSpPr>
          <p:cNvPr id="11" name="Прямоугольник 10"/>
          <p:cNvSpPr/>
          <p:nvPr/>
        </p:nvSpPr>
        <p:spPr bwMode="white">
          <a:xfrm>
            <a:off x="1085850" y="0"/>
            <a:ext cx="75438" cy="915619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Дата 11"/>
          <p:cNvSpPr>
            <a:spLocks noGrp="1"/>
          </p:cNvSpPr>
          <p:nvPr>
            <p:ph type="dt" sz="half" idx="10"/>
          </p:nvPr>
        </p:nvSpPr>
        <p:spPr>
          <a:xfrm>
            <a:off x="4686300" y="8331201"/>
            <a:ext cx="2000250" cy="486833"/>
          </a:xfrm>
        </p:spPr>
        <p:txBody>
          <a:bodyPr rtlCol="0"/>
          <a:lstStyle/>
          <a:p>
            <a:fld id="{493B44C1-16A0-4FB4-B4FF-CC5721774826}" type="datetime1">
              <a:rPr lang="ru-RU" smtClean="0"/>
              <a:pPr/>
              <a:t>15.11.2024</a:t>
            </a:fld>
            <a:endParaRPr lang="ru-RU" dirty="0"/>
          </a:p>
        </p:txBody>
      </p:sp>
      <p:sp>
        <p:nvSpPr>
          <p:cNvPr id="13" name="Номер слайда 12"/>
          <p:cNvSpPr>
            <a:spLocks noGrp="1"/>
          </p:cNvSpPr>
          <p:nvPr>
            <p:ph type="sldNum" sz="quarter" idx="11"/>
          </p:nvPr>
        </p:nvSpPr>
        <p:spPr>
          <a:xfrm>
            <a:off x="0" y="6222999"/>
            <a:ext cx="1085850" cy="884771"/>
          </a:xfrm>
        </p:spPr>
        <p:txBody>
          <a:bodyPr rtlCol="0"/>
          <a:lstStyle>
            <a:lvl1pPr>
              <a:defRPr sz="2800"/>
            </a:lvl1pPr>
          </a:lstStyle>
          <a:p>
            <a:fld id="{725C68B6-61C2-468F-89AB-4B9F7531AA68}" type="slidenum">
              <a:rPr lang="ru-RU" smtClean="0"/>
              <a:pPr/>
              <a:t>‹#›</a:t>
            </a:fld>
            <a:endParaRPr lang="ru-RU" dirty="0"/>
          </a:p>
        </p:txBody>
      </p:sp>
      <p:sp>
        <p:nvSpPr>
          <p:cNvPr id="14" name="Нижний колонтитул 13"/>
          <p:cNvSpPr>
            <a:spLocks noGrp="1"/>
          </p:cNvSpPr>
          <p:nvPr>
            <p:ph type="ftr" sz="quarter" idx="12"/>
          </p:nvPr>
        </p:nvSpPr>
        <p:spPr>
          <a:xfrm>
            <a:off x="1200150" y="8330942"/>
            <a:ext cx="3429000" cy="486833"/>
          </a:xfrm>
        </p:spPr>
        <p:txBody>
          <a:bodyPr rtlCol="0"/>
          <a:lstStyle/>
          <a:p>
            <a:endParaRPr lang="ru-RU" dirty="0"/>
          </a:p>
        </p:txBody>
      </p:sp>
      <p:sp>
        <p:nvSpPr>
          <p:cNvPr id="3" name="Рисунок 2"/>
          <p:cNvSpPr>
            <a:spLocks noGrp="1"/>
          </p:cNvSpPr>
          <p:nvPr>
            <p:ph type="pic" idx="1"/>
          </p:nvPr>
        </p:nvSpPr>
        <p:spPr>
          <a:xfrm>
            <a:off x="1170432" y="0"/>
            <a:ext cx="5687568" cy="6091936"/>
          </a:xfrm>
          <a:solidFill>
            <a:schemeClr val="accent1">
              <a:tint val="40000"/>
            </a:schemeClr>
          </a:solidFill>
          <a:ln>
            <a:noFill/>
          </a:ln>
        </p:spPr>
        <p:txBody>
          <a:bodyPr/>
          <a:lstStyle>
            <a:lvl1pPr marL="0" indent="0">
              <a:buNone/>
              <a:defRPr sz="3200"/>
            </a:lvl1pPr>
          </a:lstStyle>
          <a:p>
            <a:r>
              <a:rPr kumimoji="0" lang="ru-RU" dirty="0"/>
              <a:t>Вставка рисунка</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304800"/>
            <a:ext cx="6115050" cy="1320800"/>
          </a:xfrm>
          <a:prstGeom prst="rect">
            <a:avLst/>
          </a:prstGeom>
        </p:spPr>
        <p:txBody>
          <a:bodyPr vert="horz" anchor="ctr">
            <a:normAutofit/>
          </a:bodyPr>
          <a:lstStyle/>
          <a:p>
            <a:r>
              <a:rPr kumimoji="0" lang="ru-RU"/>
              <a:t>Образец заголовка</a:t>
            </a:r>
            <a:endParaRPr kumimoji="0" lang="en-US"/>
          </a:p>
        </p:txBody>
      </p:sp>
      <p:sp>
        <p:nvSpPr>
          <p:cNvPr id="13" name="Текст 12"/>
          <p:cNvSpPr>
            <a:spLocks noGrp="1"/>
          </p:cNvSpPr>
          <p:nvPr>
            <p:ph type="body" idx="1"/>
          </p:nvPr>
        </p:nvSpPr>
        <p:spPr>
          <a:xfrm>
            <a:off x="459486" y="2133600"/>
            <a:ext cx="6115050" cy="6035040"/>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4" name="Дата 13"/>
          <p:cNvSpPr>
            <a:spLocks noGrp="1"/>
          </p:cNvSpPr>
          <p:nvPr>
            <p:ph type="dt" sz="half" idx="2"/>
          </p:nvPr>
        </p:nvSpPr>
        <p:spPr>
          <a:xfrm>
            <a:off x="4572000" y="8331201"/>
            <a:ext cx="2000250" cy="486833"/>
          </a:xfrm>
          <a:prstGeom prst="rect">
            <a:avLst/>
          </a:prstGeom>
        </p:spPr>
        <p:txBody>
          <a:bodyPr vert="horz" anchor="ctr" anchorCtr="0"/>
          <a:lstStyle>
            <a:lvl1pPr algn="l" eaLnBrk="1" latinLnBrk="0" hangingPunct="1">
              <a:defRPr kumimoji="0" sz="1400">
                <a:solidFill>
                  <a:schemeClr val="tx2"/>
                </a:solidFill>
              </a:defRPr>
            </a:lvl1pPr>
          </a:lstStyle>
          <a:p>
            <a:fld id="{27709918-3328-41E7-9701-9FA894EA6AB4}" type="datetime1">
              <a:rPr lang="ru-RU" smtClean="0"/>
              <a:pPr/>
              <a:t>15.11.2024</a:t>
            </a:fld>
            <a:endParaRPr lang="ru-RU" dirty="0"/>
          </a:p>
        </p:txBody>
      </p:sp>
      <p:sp>
        <p:nvSpPr>
          <p:cNvPr id="3" name="Нижний колонтитул 2"/>
          <p:cNvSpPr>
            <a:spLocks noGrp="1"/>
          </p:cNvSpPr>
          <p:nvPr>
            <p:ph type="ftr" sz="quarter" idx="3"/>
          </p:nvPr>
        </p:nvSpPr>
        <p:spPr>
          <a:xfrm>
            <a:off x="457201" y="8330942"/>
            <a:ext cx="4065812" cy="486833"/>
          </a:xfrm>
          <a:prstGeom prst="rect">
            <a:avLst/>
          </a:prstGeom>
        </p:spPr>
        <p:txBody>
          <a:bodyPr vert="horz" anchor="ctr"/>
          <a:lstStyle>
            <a:lvl1pPr algn="r" eaLnBrk="1" latinLnBrk="0" hangingPunct="1">
              <a:defRPr kumimoji="0" sz="1400">
                <a:solidFill>
                  <a:schemeClr val="tx2"/>
                </a:solidFill>
              </a:defRPr>
            </a:lvl1pPr>
          </a:lstStyle>
          <a:p>
            <a:endParaRPr lang="ru-RU" dirty="0"/>
          </a:p>
        </p:txBody>
      </p:sp>
      <p:sp>
        <p:nvSpPr>
          <p:cNvPr id="7" name="Прямоугольник 6"/>
          <p:cNvSpPr/>
          <p:nvPr/>
        </p:nvSpPr>
        <p:spPr bwMode="white">
          <a:xfrm>
            <a:off x="0" y="1645920"/>
            <a:ext cx="6858000" cy="42672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Прямоугольник 7"/>
          <p:cNvSpPr/>
          <p:nvPr/>
        </p:nvSpPr>
        <p:spPr>
          <a:xfrm>
            <a:off x="0" y="1706880"/>
            <a:ext cx="400050" cy="3048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Прямоугольник 8"/>
          <p:cNvSpPr/>
          <p:nvPr/>
        </p:nvSpPr>
        <p:spPr>
          <a:xfrm>
            <a:off x="442912" y="1706880"/>
            <a:ext cx="6415088" cy="3048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0" y="1696296"/>
            <a:ext cx="400050" cy="325968"/>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725C68B6-61C2-468F-89AB-4B9F7531AA68}" type="slidenum">
              <a:rPr lang="ru-RU" smtClean="0"/>
              <a:pPr/>
              <a:t>‹#›</a:t>
            </a:fld>
            <a:endParaRPr lang="ru-RU"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s://nauchforum.ru/archive/MNF_humanities/3(10).pdf"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https://www.maam.ru/obrazovanie/rechevoe-razvitie"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hyperlink" Target="https://multiurok.ru/files/formirovanie-navykov-kompiuternoi-gramotnosti-u-de.html" TargetMode="Externa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hyperlink" Target="https://uchitel.club/events/storitelling-kak-pridumat-i-sozdat-uchebnuyu-lentu-vremeni-translyatsi/" TargetMode="External"/><Relationship Id="rId2" Type="http://schemas.openxmlformats.org/officeDocument/2006/relationships/hyperlink" Target="https://www.youtube.com/watch?v=s_wcI9AslqY&amp;feature=youtu.be" TargetMode="External"/><Relationship Id="rId1" Type="http://schemas.openxmlformats.org/officeDocument/2006/relationships/slideLayout" Target="../slideLayouts/slideLayout7.xml"/><Relationship Id="rId4" Type="http://schemas.openxmlformats.org/officeDocument/2006/relationships/hyperlink" Target="https://foxford.ru/teacher/courses/1360/landing"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hyperlink" Target="http://&#1078;&#1077;&#1084;&#1095;&#1091;&#1078;&#1080;&#1085;&#1099;-&#1084;&#1099;&#1089;&#1083;&#1080;.&#1088;&#1092;/%D1%86%D0%B8%D1%82%D0%B0%D1%82%D1%8B/%D0%BF%D0%BE%20%D0%B0%D0%B2%D1%82%D0%BE%D1%80%D0%B0%D0%BC/%D0%98.%20%D0%93%D1%91%D1%82%D0%B5.html"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3" Type="http://schemas.openxmlformats.org/officeDocument/2006/relationships/hyperlink" Target="https://fmc.hse.ru/" TargetMode="External"/><Relationship Id="rId2" Type="http://schemas.openxmlformats.org/officeDocument/2006/relationships/hyperlink" Target="https://&#1084;&#1086;&#1080;&#1092;&#1080;&#1085;&#1072;&#1085;&#1089;&#1099;.&#1088;&#1092;/" TargetMode="External"/><Relationship Id="rId1" Type="http://schemas.openxmlformats.org/officeDocument/2006/relationships/slideLayout" Target="../slideLayouts/slideLayout7.xml"/><Relationship Id="rId5" Type="http://schemas.openxmlformats.org/officeDocument/2006/relationships/hyperlink" Target="https://fincult.info/" TargetMode="External"/><Relationship Id="rId4" Type="http://schemas.openxmlformats.org/officeDocument/2006/relationships/hyperlink" Target="https://fmc.hse.ru/conf2024" TargetMode="Externa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3" Type="http://schemas.openxmlformats.org/officeDocument/2006/relationships/hyperlink" Target="https://notify.knigogid.ru/books/78760-tolkovyy-slovar-psihiatricheskih-terminov/toread?ysclid=llaxrjg3i1675158089" TargetMode="External"/><Relationship Id="rId2" Type="http://schemas.openxmlformats.org/officeDocument/2006/relationships/hyperlink" Target="https://mkb-10.com/index.php?pid=4001" TargetMode="External"/><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85728" y="-214346"/>
            <a:ext cx="6286544" cy="2643206"/>
          </a:xfrm>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2400" cap="none"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Book Antiqua" pitchFamily="18" charset="0"/>
                <a:ea typeface="Batang" pitchFamily="18" charset="-127"/>
              </a:rPr>
              <a:t>ГОСУДАРСТВЕННОЕ ПРОФЕССИОНАЛЬНОЕ ОБРАЗОВАТЕЛЬНОЕ УЧРЕЖДЕНИЕ ЯРОСЛАВСКОЙ ОБЛАСТИ ПОШЕХОНСКИЙ АГРАРНО-ПОЛИТЕХНИЧЕСКИЙ КОЛЛЕДЖ</a:t>
            </a:r>
          </a:p>
        </p:txBody>
      </p:sp>
      <p:sp>
        <p:nvSpPr>
          <p:cNvPr id="4" name="TextBox 3"/>
          <p:cNvSpPr txBox="1"/>
          <p:nvPr/>
        </p:nvSpPr>
        <p:spPr>
          <a:xfrm>
            <a:off x="285728" y="4000496"/>
            <a:ext cx="6286544" cy="2492990"/>
          </a:xfrm>
          <a:prstGeom prst="rect">
            <a:avLst/>
          </a:prstGeom>
          <a:noFill/>
        </p:spPr>
        <p:txBody>
          <a:bodyPr wrap="square" rtlCol="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ru-RU" sz="2600" b="1" dirty="0">
                <a:ln/>
                <a:solidFill>
                  <a:schemeClr val="accent3"/>
                </a:solidFill>
                <a:latin typeface="Batang" pitchFamily="18" charset="-127"/>
                <a:ea typeface="Batang" pitchFamily="18" charset="-127"/>
              </a:rPr>
              <a:t>Материалы </a:t>
            </a:r>
            <a:r>
              <a:rPr lang="en-US" sz="2600" b="1" dirty="0">
                <a:ln/>
                <a:solidFill>
                  <a:schemeClr val="accent3"/>
                </a:solidFill>
                <a:latin typeface="Batang" pitchFamily="18" charset="-127"/>
                <a:ea typeface="Batang" pitchFamily="18" charset="-127"/>
              </a:rPr>
              <a:t>VI</a:t>
            </a:r>
            <a:r>
              <a:rPr lang="ru-RU" sz="2600" b="1" dirty="0">
                <a:ln/>
                <a:solidFill>
                  <a:schemeClr val="accent3"/>
                </a:solidFill>
                <a:latin typeface="Batang" pitchFamily="18" charset="-127"/>
                <a:ea typeface="Batang" pitchFamily="18" charset="-127"/>
              </a:rPr>
              <a:t> Межрегиональной научно-практической конференции</a:t>
            </a:r>
          </a:p>
          <a:p>
            <a:pPr algn="ctr"/>
            <a:r>
              <a:rPr lang="ru-RU" sz="2600" b="1" dirty="0">
                <a:ln/>
                <a:solidFill>
                  <a:schemeClr val="accent3"/>
                </a:solidFill>
                <a:latin typeface="Batang" pitchFamily="18" charset="-127"/>
                <a:ea typeface="Batang" pitchFamily="18" charset="-127"/>
              </a:rPr>
              <a:t>«Актуальные вопросы образования и воспитания обучающихся с разными стартовыми возможностями»</a:t>
            </a:r>
          </a:p>
          <a:p>
            <a:pPr algn="ctr"/>
            <a:r>
              <a:rPr lang="ru-RU" sz="2600" b="1" dirty="0">
                <a:ln/>
                <a:solidFill>
                  <a:schemeClr val="accent3"/>
                </a:solidFill>
                <a:latin typeface="Batang" pitchFamily="18" charset="-127"/>
                <a:ea typeface="Batang" pitchFamily="18" charset="-127"/>
              </a:rPr>
              <a:t>среди педагогических работников</a:t>
            </a:r>
          </a:p>
        </p:txBody>
      </p:sp>
      <p:pic>
        <p:nvPicPr>
          <p:cNvPr id="5"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86058" y="2571736"/>
            <a:ext cx="1285860" cy="1226028"/>
          </a:xfrm>
          <a:prstGeom prst="flowChartConnector">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0" y="8286776"/>
            <a:ext cx="6858000" cy="49244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2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Book Antiqua" pitchFamily="18" charset="0"/>
              </a:rPr>
              <a:t>2024г.</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10</a:t>
            </a:fld>
            <a:endParaRPr lang="ru-RU"/>
          </a:p>
        </p:txBody>
      </p:sp>
      <p:sp>
        <p:nvSpPr>
          <p:cNvPr id="3" name="Прямоугольник 2"/>
          <p:cNvSpPr/>
          <p:nvPr/>
        </p:nvSpPr>
        <p:spPr>
          <a:xfrm>
            <a:off x="285728" y="857224"/>
            <a:ext cx="6357982" cy="8248092"/>
          </a:xfrm>
          <a:prstGeom prst="rect">
            <a:avLst/>
          </a:prstGeom>
        </p:spPr>
        <p:txBody>
          <a:bodyPr wrap="square">
            <a:spAutoFit/>
          </a:bodyPr>
          <a:lstStyle/>
          <a:p>
            <a:pPr algn="just" fontAlgn="base">
              <a:lnSpc>
                <a:spcPct val="115000"/>
              </a:lnSpc>
              <a:spcAft>
                <a:spcPts val="1000"/>
              </a:spcAft>
            </a:pPr>
            <a:r>
              <a:rPr lang="ru-RU" sz="1600" dirty="0">
                <a:latin typeface="Times New Roman" pitchFamily="18" charset="0"/>
                <a:cs typeface="Times New Roman" pitchFamily="18" charset="0"/>
              </a:rPr>
              <a:t>-</a:t>
            </a: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Каждый модульный блок состоит из теоретических занятий и практической работы,  тематика которых определена планом работы</a:t>
            </a:r>
            <a:endParaRPr lang="ru-RU" sz="1600" dirty="0">
              <a:ea typeface="Times New Roman" panose="02020603050405020304" pitchFamily="18" charset="0"/>
              <a:cs typeface="Times New Roman" panose="02020603050405020304" pitchFamily="18" charset="0"/>
            </a:endParaRPr>
          </a:p>
          <a:p>
            <a:pPr algn="just" fontAlgn="base">
              <a:lnSpc>
                <a:spcPct val="115000"/>
              </a:lnSpc>
              <a:spcAft>
                <a:spcPts val="1000"/>
              </a:spcAft>
            </a:pPr>
            <a:r>
              <a:rPr lang="ru-RU"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Особенностью проведения занятий:</a:t>
            </a:r>
            <a:endParaRPr lang="ru-RU" sz="1600" dirty="0">
              <a:ea typeface="Times New Roman" panose="02020603050405020304" pitchFamily="18" charset="0"/>
              <a:cs typeface="Times New Roman" panose="02020603050405020304" pitchFamily="18" charset="0"/>
            </a:endParaRPr>
          </a:p>
          <a:p>
            <a:pPr marL="342900" indent="-342900" algn="just" fontAlgn="base">
              <a:lnSpc>
                <a:spcPct val="115000"/>
              </a:lnSpc>
              <a:buFont typeface="Symbol" panose="05050102010706020507" pitchFamily="18" charset="2"/>
              <a:buChar char=""/>
            </a:pPr>
            <a:r>
              <a:rPr lang="ru-RU" sz="1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интегративность</a:t>
            </a: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групп, на занятиях присутствуют  дети с ОВЗ (ментальные нарушения), так и дети без нее.</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fontAlgn="base">
              <a:lnSpc>
                <a:spcPct val="115000"/>
              </a:lnSpc>
              <a:buFont typeface="Symbol" panose="05050102010706020507" pitchFamily="18" charset="2"/>
              <a:buChar char=""/>
            </a:pP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применение коммуникативно-интерактивного метода при проведении занятий, который заключается в обучении через общение. Данный метод основывается на следующих принципах: все дети — активные участники занятия; каждый участник заслуживает того, чтобы его выслушали, не перебивая; необходимо говорить непосредственно по теме, избегая лишней информации; если прозвучавшая информация не вполне ясна, задавать вопросы «на понимание»; только после этого делаются выводы; каждый имеет право попросить каждого о помощи; каждый обязан помочь тому, кто обращается за помощью; цель совместной деятельности заключается в возможности найти лучшее решение, узнав разные мнения по обсуждаемому вопросу.</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fontAlgn="base">
              <a:lnSpc>
                <a:spcPct val="115000"/>
              </a:lnSpc>
              <a:buFont typeface="Symbol" panose="05050102010706020507" pitchFamily="18" charset="2"/>
              <a:buChar char=""/>
            </a:pP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презентационная наглядность, которая включает в себя: объемные пособия (плакаты, книги, картинки с изображениями по теме занятий и т.п.)  и  проекционный материал (специально разработанные под занятие слайды в виде мультимедийной презентации, подобранные киноматериалы и т.п.).</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использование методов практической работы способствует актуализации имеющихся знаний и житейского опыта, формированию общественных и личностно значимых новых представлений, отработке личной стратегии поведения, рефлексии полученного опыта. Организация практической деятельности  обучающихся предусматривает использование различных форм и методов с учётом ведущих видов деятельности. Такой подход к освоению основ правовых знаний способствует осознанному восприятию информации, </a:t>
            </a:r>
            <a:r>
              <a:rPr lang="ru-RU" sz="1400" dirty="0" err="1">
                <a:effectLst/>
                <a:latin typeface="Times New Roman" panose="02020603050405020304" pitchFamily="18" charset="0"/>
                <a:ea typeface="Times New Roman" panose="02020603050405020304" pitchFamily="18" charset="0"/>
                <a:cs typeface="Times New Roman" panose="02020603050405020304" pitchFamily="18" charset="0"/>
              </a:rPr>
              <a:t>еѐ</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длительному запоминанию.</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504825" algn="just">
              <a:lnSpc>
                <a:spcPct val="115000"/>
              </a:lnSpc>
              <a:spcAft>
                <a:spcPts val="100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Прямоугольник 3"/>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a:t>
            </a:r>
            <a:r>
              <a:rPr lang="en-US" b="1" dirty="0">
                <a:solidFill>
                  <a:schemeClr val="tx2">
                    <a:lumMod val="50000"/>
                  </a:schemeClr>
                </a:solidFill>
                <a:latin typeface="Times New Roman" pitchFamily="18" charset="0"/>
                <a:cs typeface="Times New Roman" pitchFamily="18" charset="0"/>
              </a:rPr>
              <a:t>8</a:t>
            </a:r>
            <a:r>
              <a:rPr lang="ru-RU" b="1" dirty="0">
                <a:solidFill>
                  <a:schemeClr val="tx2">
                    <a:lumMod val="50000"/>
                  </a:schemeClr>
                </a:solidFill>
                <a:latin typeface="Times New Roman" pitchFamily="18" charset="0"/>
                <a:cs typeface="Times New Roman" pitchFamily="18" charset="0"/>
              </a:rPr>
              <a:t>апреля 202</a:t>
            </a:r>
            <a:r>
              <a:rPr lang="en-US" b="1" dirty="0">
                <a:solidFill>
                  <a:schemeClr val="tx2">
                    <a:lumMod val="50000"/>
                  </a:schemeClr>
                </a:solidFill>
                <a:latin typeface="Times New Roman" pitchFamily="18" charset="0"/>
                <a:cs typeface="Times New Roman" pitchFamily="18" charset="0"/>
              </a:rPr>
              <a:t>4</a:t>
            </a:r>
            <a:r>
              <a:rPr lang="ru-RU" b="1" dirty="0">
                <a:solidFill>
                  <a:schemeClr val="tx2">
                    <a:lumMod val="50000"/>
                  </a:schemeClr>
                </a:solidFill>
                <a:latin typeface="Times New Roman" pitchFamily="18" charset="0"/>
                <a:cs typeface="Times New Roman" pitchFamily="18" charset="0"/>
              </a:rPr>
              <a:t> г.</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11</a:t>
            </a:fld>
            <a:endParaRPr lang="ru-RU"/>
          </a:p>
        </p:txBody>
      </p:sp>
      <p:sp>
        <p:nvSpPr>
          <p:cNvPr id="3" name="Прямоугольник 2"/>
          <p:cNvSpPr/>
          <p:nvPr/>
        </p:nvSpPr>
        <p:spPr>
          <a:xfrm>
            <a:off x="357166" y="642910"/>
            <a:ext cx="6286544" cy="6858609"/>
          </a:xfrm>
          <a:prstGeom prst="rect">
            <a:avLst/>
          </a:prstGeom>
        </p:spPr>
        <p:txBody>
          <a:bodyPr wrap="square">
            <a:spAutoFit/>
          </a:bodyPr>
          <a:lstStyle/>
          <a:p>
            <a:pPr marL="504825" algn="just">
              <a:lnSpc>
                <a:spcPct val="115000"/>
              </a:lnSpc>
              <a:spcAft>
                <a:spcPts val="1000"/>
              </a:spcAft>
            </a:pPr>
            <a:r>
              <a:rPr lang="ru-RU" sz="1400" dirty="0">
                <a:latin typeface="Times New Roman" pitchFamily="18" charset="0"/>
                <a:cs typeface="Times New Roman" pitchFamily="18" charset="0"/>
              </a:rPr>
              <a:t>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Совместная работа детей формирует отношения к общему понятию   «правового воспитания» - это не столько знание статей законов и нормативных актов (что в принципе невозможно), сколько умение действовать в рамках правового поля, учитывая права других. Речь идёт о ценностных установках  молодых людей  по отношению к себе, окружающему миру, которые оказывают непосредственное влияние на его поведение.</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Следовательно, результативность данного процесса зависит не только от организации воспитательной работы, но и от наличия атмосферы толерантности в образовательной и социальной среде образовательного учреждения.</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Инклюзивное образование сегодня с полным правом может считаться одним из приоритетов государственной образовательной политики России. Переход к нему предопределен уже тем, что наша страна ратифицировала Конвенцию ООН в области прав детей, прав инвалидов.</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Однако, чтобы такой переход совершился, нужны не только соответствующие правовые акты, но и необходимые условия, благоприятное общественное мнение, подготовка среды для совместного обучения, формирование толерантности у молодых людей, особое место уделяется этическим  нормам  выбранной профессии.</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Воспитание в духе толерантности должно способствовать формированию у молодежи навыков независимого мышления, критического осмысления и выработке суждений, основанных на моральных ценностях. </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Прямоугольник 3"/>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a:t>
            </a:r>
            <a:r>
              <a:rPr lang="en-US" b="1" dirty="0">
                <a:solidFill>
                  <a:schemeClr val="tx2">
                    <a:lumMod val="50000"/>
                  </a:schemeClr>
                </a:solidFill>
                <a:latin typeface="Times New Roman" pitchFamily="18" charset="0"/>
                <a:cs typeface="Times New Roman" pitchFamily="18" charset="0"/>
              </a:rPr>
              <a:t>8</a:t>
            </a:r>
            <a:r>
              <a:rPr lang="ru-RU" b="1" dirty="0">
                <a:solidFill>
                  <a:schemeClr val="tx2">
                    <a:lumMod val="50000"/>
                  </a:schemeClr>
                </a:solidFill>
                <a:latin typeface="Times New Roman" pitchFamily="18" charset="0"/>
                <a:cs typeface="Times New Roman" pitchFamily="18" charset="0"/>
              </a:rPr>
              <a:t> апреля 202</a:t>
            </a:r>
            <a:r>
              <a:rPr lang="en-US" b="1" dirty="0">
                <a:solidFill>
                  <a:schemeClr val="tx2">
                    <a:lumMod val="50000"/>
                  </a:schemeClr>
                </a:solidFill>
                <a:latin typeface="Times New Roman" pitchFamily="18" charset="0"/>
                <a:cs typeface="Times New Roman" pitchFamily="18" charset="0"/>
              </a:rPr>
              <a:t>4</a:t>
            </a:r>
            <a:r>
              <a:rPr lang="ru-RU" b="1" dirty="0">
                <a:solidFill>
                  <a:schemeClr val="tx2">
                    <a:lumMod val="50000"/>
                  </a:schemeClr>
                </a:solidFill>
                <a:latin typeface="Times New Roman" pitchFamily="18" charset="0"/>
                <a:cs typeface="Times New Roman" pitchFamily="18" charset="0"/>
              </a:rPr>
              <a:t>г.</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12</a:t>
            </a:fld>
            <a:endParaRPr lang="ru-RU"/>
          </a:p>
        </p:txBody>
      </p:sp>
      <p:sp>
        <p:nvSpPr>
          <p:cNvPr id="3" name="Прямоугольник 2"/>
          <p:cNvSpPr/>
          <p:nvPr/>
        </p:nvSpPr>
        <p:spPr>
          <a:xfrm>
            <a:off x="357166" y="785786"/>
            <a:ext cx="6215106" cy="5700535"/>
          </a:xfrm>
          <a:prstGeom prst="rect">
            <a:avLst/>
          </a:prstGeom>
        </p:spPr>
        <p:txBody>
          <a:bodyPr wrap="square">
            <a:spAutoFit/>
          </a:bodyPr>
          <a:lstStyle/>
          <a:p>
            <a:pPr algn="just"/>
            <a:r>
              <a:rPr lang="ru-RU" sz="1600" dirty="0">
                <a:latin typeface="Times New Roman" pitchFamily="18" charset="0"/>
                <a:cs typeface="Times New Roman" pitchFamily="18" charset="0"/>
              </a:rPr>
              <a:t>	 </a:t>
            </a:r>
          </a:p>
          <a:p>
            <a:pPr algn="ctr"/>
            <a:r>
              <a:rPr lang="ru-RU" sz="1600" b="1" dirty="0">
                <a:latin typeface="Times New Roman" pitchFamily="18" charset="0"/>
                <a:cs typeface="Times New Roman" pitchFamily="18" charset="0"/>
              </a:rPr>
              <a:t>Список использованных источников:</a:t>
            </a:r>
          </a:p>
          <a:p>
            <a:pPr algn="just"/>
            <a:r>
              <a:rPr lang="ru-RU" sz="1600" dirty="0">
                <a:latin typeface="Times New Roman" pitchFamily="18" charset="0"/>
                <a:cs typeface="Times New Roman" pitchFamily="18" charset="0"/>
              </a:rPr>
              <a:t> </a:t>
            </a:r>
          </a:p>
          <a:p>
            <a:pPr marL="342900" lvl="0" indent="-342900" algn="just" fontAlgn="base">
              <a:lnSpc>
                <a:spcPct val="115000"/>
              </a:lnSpc>
              <a:tabLst>
                <a:tab pos="457200" algn="l"/>
              </a:tabLst>
            </a:pPr>
            <a:r>
              <a:rPr lang="ru-RU" sz="1600" dirty="0">
                <a:latin typeface="Times New Roman" pitchFamily="18" charset="0"/>
                <a:cs typeface="Times New Roman" pitchFamily="18" charset="0"/>
              </a:rPr>
              <a:t>1. </a:t>
            </a: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История развития прав детей, реализация этих прав в российской федерации и республике Башкортостан // Молодежный научный форум: Гуманитарные науки: </a:t>
            </a:r>
            <a:r>
              <a:rPr lang="ru-RU" sz="1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электр</a:t>
            </a: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сб. ст. по материалам X студ. </a:t>
            </a:r>
            <a:r>
              <a:rPr lang="ru-RU" sz="1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междунар</a:t>
            </a: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заочной науч.-</a:t>
            </a:r>
            <a:r>
              <a:rPr lang="ru-RU" sz="1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практ</a:t>
            </a: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конф</a:t>
            </a: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М.: «МЦНО». — 2014 —№ 3(10) / [Электронный ресурс] — Режим доступа. — URL: </a:t>
            </a:r>
            <a:r>
              <a:rPr lang="ru-RU" sz="1400" u="none" strike="no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https://nauchforum.ru/archive/MNF_humanities/3(10).pdf</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fontAlgn="base">
              <a:lnSpc>
                <a:spcPct val="115000"/>
              </a:lnSpc>
              <a:tabLst>
                <a:tab pos="457200" algn="l"/>
              </a:tabLst>
            </a:pPr>
            <a:r>
              <a:rPr lang="en-US"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a:t>
            </a: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Мои права: учебное пособие для детей / Е.Ю. Кутузова. – Саратов.: ГНПУ «ОРЦ», 2008 – 13 с.</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fontAlgn="base">
              <a:lnSpc>
                <a:spcPct val="115000"/>
              </a:lnSpc>
              <a:tabLst>
                <a:tab pos="457200" algn="l"/>
              </a:tabLst>
            </a:pPr>
            <a:r>
              <a:rPr lang="en-US"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Научно методический журнал «Образовательная панорама» Рощина Г.О. Жаворонкова Л.В. Рощина Н.В. Организация </a:t>
            </a:r>
            <a:r>
              <a:rPr lang="ru-RU" sz="1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допрофессиональной</a:t>
            </a: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и профессиональной подготовки обучающихся с ОВЗ и инвалидностью во внеурочной деятельности в условиях инклюзии. №2 (10) 2018г.</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fontAlgn="base">
              <a:lnSpc>
                <a:spcPct val="115000"/>
              </a:lnSpc>
              <a:tabLst>
                <a:tab pos="457200" algn="l"/>
              </a:tabLst>
            </a:pPr>
            <a:r>
              <a:rPr lang="en-US"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a:t>
            </a:r>
            <a:r>
              <a:rPr lang="ru-RU" sz="1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Тиллаева</a:t>
            </a: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Ш. М. Коммуникативно-интерактивный метод обучения // Молодой ученый. — 2016. — №8. — С. 1045-1048.</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fontAlgn="base">
              <a:lnSpc>
                <a:spcPct val="115000"/>
              </a:lnSpc>
              <a:tabLst>
                <a:tab pos="457200" algn="l"/>
              </a:tabLst>
            </a:pPr>
            <a:r>
              <a:rPr lang="en-US"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a:t>
            </a: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Уроки нравственности: тексты и методики под ред. </a:t>
            </a:r>
            <a:r>
              <a:rPr lang="ru-RU" sz="1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Гремницкой</a:t>
            </a: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А.Ф. — М .: ООО «Издательский, образовательный и культурный центр «Детство». Отрочество. Юность; 2008 – 495 с.</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lvl="0" algn="just" eaLnBrk="0" fontAlgn="base" hangingPunct="0">
              <a:spcBef>
                <a:spcPct val="0"/>
              </a:spcBef>
              <a:spcAft>
                <a:spcPct val="0"/>
              </a:spcAft>
            </a:pPr>
            <a:endParaRPr lang="ru-RU" sz="1600" dirty="0">
              <a:latin typeface="Times New Roman" pitchFamily="18" charset="0"/>
              <a:cs typeface="Times New Roman" pitchFamily="18" charset="0"/>
            </a:endParaRPr>
          </a:p>
        </p:txBody>
      </p:sp>
      <p:sp>
        <p:nvSpPr>
          <p:cNvPr id="4" name="Прямоугольник 3"/>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a:t>
            </a:r>
            <a:r>
              <a:rPr lang="en-US" b="1" dirty="0">
                <a:solidFill>
                  <a:schemeClr val="tx2">
                    <a:lumMod val="50000"/>
                  </a:schemeClr>
                </a:solidFill>
                <a:latin typeface="Times New Roman" pitchFamily="18" charset="0"/>
                <a:cs typeface="Times New Roman" pitchFamily="18" charset="0"/>
              </a:rPr>
              <a:t>8</a:t>
            </a:r>
            <a:r>
              <a:rPr lang="ru-RU" b="1" dirty="0">
                <a:solidFill>
                  <a:schemeClr val="tx2">
                    <a:lumMod val="50000"/>
                  </a:schemeClr>
                </a:solidFill>
                <a:latin typeface="Times New Roman" pitchFamily="18" charset="0"/>
                <a:cs typeface="Times New Roman" pitchFamily="18" charset="0"/>
              </a:rPr>
              <a:t> апреля 202</a:t>
            </a:r>
            <a:r>
              <a:rPr lang="en-US" b="1" dirty="0">
                <a:solidFill>
                  <a:schemeClr val="tx2">
                    <a:lumMod val="50000"/>
                  </a:schemeClr>
                </a:solidFill>
                <a:latin typeface="Times New Roman" pitchFamily="18" charset="0"/>
                <a:cs typeface="Times New Roman" pitchFamily="18" charset="0"/>
              </a:rPr>
              <a:t>4</a:t>
            </a:r>
            <a:r>
              <a:rPr lang="ru-RU" b="1" dirty="0">
                <a:solidFill>
                  <a:schemeClr val="tx2">
                    <a:lumMod val="50000"/>
                  </a:schemeClr>
                </a:solidFill>
                <a:latin typeface="Times New Roman" pitchFamily="18" charset="0"/>
                <a:cs typeface="Times New Roman" pitchFamily="18" charset="0"/>
              </a:rPr>
              <a:t>г.</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90" y="459818"/>
            <a:ext cx="6429420" cy="1591902"/>
          </a:xfrm>
        </p:spPr>
        <p:txBody>
          <a:bodyPr>
            <a:normAutofit/>
          </a:bodyPr>
          <a:lstStyle/>
          <a:p>
            <a:pPr algn="r"/>
            <a:r>
              <a:rPr lang="ru-RU" sz="14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Скворцова Галина Юрьевна</a:t>
            </a:r>
            <a:r>
              <a:rPr lang="ru-RU" sz="14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учитель ,</a:t>
            </a:r>
            <a:r>
              <a:rPr lang="ru-RU" sz="1400" i="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4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ГОУ ЯО «</a:t>
            </a:r>
            <a:r>
              <a:rPr lang="ru-RU" sz="1400" i="1"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Багряниковская</a:t>
            </a:r>
            <a:br>
              <a:rPr lang="ru-RU" sz="14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br>
            <a:r>
              <a:rPr lang="ru-RU" sz="14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школа-интернет»</a:t>
            </a:r>
            <a:br>
              <a:rPr lang="ru-RU" sz="14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br>
            <a:r>
              <a:rPr lang="ru-RU" sz="1400" b="1"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Андронова Ольга Николаевна</a:t>
            </a:r>
            <a:r>
              <a:rPr lang="ru-RU" sz="14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учитель ГОУ ЯО «</a:t>
            </a:r>
            <a:r>
              <a:rPr lang="ru-RU" sz="1400" i="1"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Багряниковская</a:t>
            </a:r>
            <a:r>
              <a:rPr lang="ru-RU" sz="14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br>
              <a:rPr lang="ru-RU" sz="14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br>
            <a:r>
              <a:rPr lang="ru-RU" sz="14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школа-интернет</a:t>
            </a:r>
            <a:r>
              <a:rPr lang="ru-RU"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br>
              <a:rPr lang="ru-RU" sz="1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br>
            <a:br>
              <a:rPr lang="ru-RU" sz="1400" dirty="0">
                <a:solidFill>
                  <a:schemeClr val="tx1"/>
                </a:solidFill>
                <a:latin typeface="Times New Roman" pitchFamily="18" charset="0"/>
                <a:cs typeface="Times New Roman" pitchFamily="18" charset="0"/>
              </a:rPr>
            </a:br>
            <a:endParaRPr lang="ru-RU" sz="1400" dirty="0">
              <a:solidFill>
                <a:schemeClr val="tx1"/>
              </a:solidFill>
              <a:latin typeface="Times New Roman" pitchFamily="18" charset="0"/>
              <a:cs typeface="Times New Roman" pitchFamily="18" charset="0"/>
            </a:endParaRPr>
          </a:p>
        </p:txBody>
      </p:sp>
      <p:sp>
        <p:nvSpPr>
          <p:cNvPr id="3" name="Номер слайда 2"/>
          <p:cNvSpPr>
            <a:spLocks noGrp="1"/>
          </p:cNvSpPr>
          <p:nvPr>
            <p:ph type="sldNum" sz="quarter" idx="12"/>
          </p:nvPr>
        </p:nvSpPr>
        <p:spPr>
          <a:xfrm>
            <a:off x="0" y="8358214"/>
            <a:ext cx="400050" cy="325968"/>
          </a:xfrm>
        </p:spPr>
        <p:txBody>
          <a:bodyPr/>
          <a:lstStyle/>
          <a:p>
            <a:fld id="{725C68B6-61C2-468F-89AB-4B9F7531AA68}" type="slidenum">
              <a:rPr lang="ru-RU" smtClean="0">
                <a:solidFill>
                  <a:schemeClr val="bg2">
                    <a:lumMod val="25000"/>
                  </a:schemeClr>
                </a:solidFill>
              </a:rPr>
              <a:pPr/>
              <a:t>13</a:t>
            </a:fld>
            <a:endParaRPr lang="ru-RU">
              <a:solidFill>
                <a:schemeClr val="bg2">
                  <a:lumMod val="25000"/>
                </a:schemeClr>
              </a:solidFill>
            </a:endParaRPr>
          </a:p>
        </p:txBody>
      </p:sp>
      <p:sp>
        <p:nvSpPr>
          <p:cNvPr id="5" name="Прямоугольник 4"/>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ПАПК__________________________1</a:t>
            </a:r>
            <a:r>
              <a:rPr lang="en-US" b="1" dirty="0">
                <a:solidFill>
                  <a:schemeClr val="tx2">
                    <a:lumMod val="50000"/>
                  </a:schemeClr>
                </a:solidFill>
                <a:latin typeface="Times New Roman" pitchFamily="18" charset="0"/>
                <a:cs typeface="Times New Roman" pitchFamily="18" charset="0"/>
              </a:rPr>
              <a:t>8</a:t>
            </a:r>
            <a:r>
              <a:rPr lang="ru-RU" b="1" dirty="0">
                <a:solidFill>
                  <a:schemeClr val="tx2">
                    <a:lumMod val="50000"/>
                  </a:schemeClr>
                </a:solidFill>
                <a:latin typeface="Times New Roman" pitchFamily="18" charset="0"/>
                <a:cs typeface="Times New Roman" pitchFamily="18" charset="0"/>
              </a:rPr>
              <a:t> апреля 202</a:t>
            </a:r>
            <a:r>
              <a:rPr lang="en-US" b="1" dirty="0">
                <a:solidFill>
                  <a:schemeClr val="tx2">
                    <a:lumMod val="50000"/>
                  </a:schemeClr>
                </a:solidFill>
                <a:latin typeface="Times New Roman" pitchFamily="18" charset="0"/>
                <a:cs typeface="Times New Roman" pitchFamily="18" charset="0"/>
              </a:rPr>
              <a:t>4</a:t>
            </a:r>
            <a:r>
              <a:rPr lang="ru-RU" b="1" dirty="0">
                <a:solidFill>
                  <a:schemeClr val="tx2">
                    <a:lumMod val="50000"/>
                  </a:schemeClr>
                </a:solidFill>
                <a:latin typeface="Times New Roman" pitchFamily="18" charset="0"/>
                <a:cs typeface="Times New Roman" pitchFamily="18" charset="0"/>
              </a:rPr>
              <a:t> г.</a:t>
            </a:r>
          </a:p>
        </p:txBody>
      </p:sp>
      <p:sp>
        <p:nvSpPr>
          <p:cNvPr id="1025" name="Rectangle 1"/>
          <p:cNvSpPr>
            <a:spLocks noChangeArrowheads="1"/>
          </p:cNvSpPr>
          <p:nvPr/>
        </p:nvSpPr>
        <p:spPr bwMode="auto">
          <a:xfrm>
            <a:off x="400050" y="2134554"/>
            <a:ext cx="6243660" cy="671799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lnSpc>
                <a:spcPct val="107000"/>
              </a:lnSpc>
              <a:spcAft>
                <a:spcPts val="800"/>
              </a:spcAft>
            </a:pPr>
            <a:r>
              <a:rPr lang="ru-RU" sz="1400" b="1" dirty="0">
                <a:effectLst/>
                <a:latin typeface="Times New Roman" panose="02020603050405020304" pitchFamily="18" charset="0"/>
                <a:ea typeface="Calibri" panose="020F0502020204030204" pitchFamily="34" charset="0"/>
                <a:cs typeface="Times New Roman" panose="02020603050405020304" pitchFamily="18" charset="0"/>
              </a:rPr>
              <a:t>Экспериментальное учебное пособие «Русский язык» для учащихся 10-11 классов с ментальными нарушениями.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r">
              <a:lnSpc>
                <a:spcPct val="107000"/>
              </a:lnSpc>
            </a:pPr>
            <a:r>
              <a:rPr lang="ru-RU" sz="1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ru-RU" sz="11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 сотрудничестве, под руководством,</a:t>
            </a:r>
          </a:p>
          <a:p>
            <a:pPr algn="r">
              <a:lnSpc>
                <a:spcPct val="107000"/>
              </a:lnSpc>
            </a:pPr>
            <a:r>
              <a:rPr lang="ru-RU" sz="11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с чьей-то помощью ребенок</a:t>
            </a:r>
            <a:endParaRPr lang="ru-RU" sz="1100" i="1" dirty="0">
              <a:effectLst/>
              <a:latin typeface="Calibri" panose="020F0502020204030204" pitchFamily="34" charset="0"/>
              <a:ea typeface="Calibri" panose="020F0502020204030204" pitchFamily="34" charset="0"/>
              <a:cs typeface="Times New Roman" panose="02020603050405020304" pitchFamily="18" charset="0"/>
            </a:endParaRPr>
          </a:p>
          <a:p>
            <a:pPr algn="r">
              <a:lnSpc>
                <a:spcPct val="107000"/>
              </a:lnSpc>
            </a:pPr>
            <a:r>
              <a:rPr lang="ru-RU" sz="11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всегда может сделать больше и решить</a:t>
            </a:r>
            <a:endParaRPr lang="ru-RU" sz="1100" i="1" dirty="0">
              <a:effectLst/>
              <a:latin typeface="Calibri" panose="020F0502020204030204" pitchFamily="34" charset="0"/>
              <a:ea typeface="Calibri" panose="020F0502020204030204" pitchFamily="34" charset="0"/>
              <a:cs typeface="Times New Roman" panose="02020603050405020304" pitchFamily="18" charset="0"/>
            </a:endParaRPr>
          </a:p>
          <a:p>
            <a:pPr algn="r">
              <a:lnSpc>
                <a:spcPct val="107000"/>
              </a:lnSpc>
            </a:pPr>
            <a:r>
              <a:rPr lang="ru-RU" sz="11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более трудные задачи, чем самостоятельно».</a:t>
            </a:r>
            <a:endParaRPr lang="ru-RU" sz="1100" i="1" dirty="0">
              <a:effectLst/>
              <a:latin typeface="Calibri" panose="020F0502020204030204" pitchFamily="34" charset="0"/>
              <a:ea typeface="Calibri" panose="020F0502020204030204" pitchFamily="34" charset="0"/>
              <a:cs typeface="Times New Roman" panose="02020603050405020304" pitchFamily="18" charset="0"/>
            </a:endParaRPr>
          </a:p>
          <a:p>
            <a:pPr marL="2171700" algn="r">
              <a:lnSpc>
                <a:spcPct val="107000"/>
              </a:lnSpc>
            </a:pPr>
            <a:r>
              <a:rPr lang="ru-RU" sz="11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1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Л.С.</a:t>
            </a:r>
            <a:r>
              <a:rPr lang="ru-RU" sz="1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Выготский</a:t>
            </a:r>
            <a:r>
              <a:rPr lang="ru-RU" sz="1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07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Русский язык, как учебный предмет, является ведущим, т.к. от его усвоения во многом зависит успешность всего школьного обучения. Он служит базой общения и изучения других школьных дисциплин. В процессе обучения русскому языку обеспечивается коррекция высших психических процессов детей с ментальными нарушениями.</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07000"/>
              </a:lnSpc>
            </a:pPr>
            <a:r>
              <a:rPr lang="ru-RU" sz="14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Ни для кого не секрет, что  учебник является основой учебного процесса</a:t>
            </a:r>
            <a:r>
              <a:rPr lang="ru-RU" sz="1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ru-RU"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ибо он выполняет в процессе обучения следующие функции: воспитательную, познавательную, функцию </a:t>
            </a:r>
            <a:r>
              <a:rPr lang="ru-RU" sz="1400" u="none" strike="noStrike"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hlinkClick r:id="rId2" tooltip="Развитие речи. Речевое развитие детей"/>
              </a:rPr>
              <a:t>развития интеллекта</a:t>
            </a:r>
            <a:r>
              <a:rPr lang="ru-RU"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умственных способностей, речи. Эти три функции неразделимы, как неразделимы воспитание интереса и любви к родному </a:t>
            </a:r>
            <a:r>
              <a:rPr lang="ru-RU" sz="14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языку</a:t>
            </a:r>
            <a:r>
              <a:rPr lang="ru-RU"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его познание и усвоение умственных операций. Хорошо организованная систематическая работа по </a:t>
            </a:r>
            <a:r>
              <a:rPr lang="ru-RU" sz="14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учебнику</a:t>
            </a:r>
            <a:r>
              <a:rPr lang="ru-RU"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во многом определяет успех обучения — и теоретического, и практического.</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pPr>
            <a:r>
              <a:rPr lang="ru-RU" sz="1400" b="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Роль учебника</a:t>
            </a:r>
            <a:r>
              <a:rPr lang="ru-RU"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в освоении содержания </a:t>
            </a:r>
            <a:r>
              <a:rPr lang="ru-RU" sz="1400" b="0" dirty="0">
                <a:effectLst/>
                <a:latin typeface="Times New Roman" panose="02020603050405020304" pitchFamily="18" charset="0"/>
                <a:ea typeface="Calibri" panose="020F0502020204030204" pitchFamily="34" charset="0"/>
                <a:cs typeface="Times New Roman" panose="02020603050405020304" pitchFamily="18" charset="0"/>
              </a:rPr>
              <a:t>учебного курса многообразна</a:t>
            </a:r>
            <a:r>
              <a:rPr lang="ru-RU" sz="1400" b="1" dirty="0">
                <a:effectLst/>
                <a:latin typeface="Times New Roman" panose="02020603050405020304" pitchFamily="18" charset="0"/>
                <a:ea typeface="Calibri" panose="020F0502020204030204" pitchFamily="34" charset="0"/>
                <a:cs typeface="Times New Roman" panose="02020603050405020304" pitchFamily="18" charset="0"/>
              </a:rPr>
              <a:t>.</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Он организует образовательную </a:t>
            </a:r>
            <a:r>
              <a:rPr lang="ru-RU" sz="1400" b="0" dirty="0">
                <a:effectLst/>
                <a:latin typeface="Times New Roman" panose="02020603050405020304" pitchFamily="18" charset="0"/>
                <a:ea typeface="Calibri" panose="020F0502020204030204" pitchFamily="34" charset="0"/>
                <a:cs typeface="Times New Roman" panose="02020603050405020304" pitchFamily="18" charset="0"/>
              </a:rPr>
              <a:t>деятельность</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т. е. помогает учиться; предоставляет сведения теоретического плана в определенной системе; обеспечивает </a:t>
            </a:r>
            <a:r>
              <a:rPr lang="ru-RU" sz="1400" i="1" dirty="0">
                <a:effectLst/>
                <a:latin typeface="Times New Roman" panose="02020603050405020304" pitchFamily="18" charset="0"/>
                <a:ea typeface="Calibri" panose="020F0502020204030204" pitchFamily="34" charset="0"/>
                <a:cs typeface="Times New Roman" panose="02020603050405020304" pitchFamily="18" charset="0"/>
              </a:rPr>
              <a:t>(посредством системы заданий и упражнений)</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развитие предметных умений и навыков; выступает как справочное пособие для запоминания; воспитывает у учащихся познавательную активность, самостоятельность.</a:t>
            </a:r>
          </a:p>
          <a:p>
            <a:pPr algn="just"/>
            <a:r>
              <a:rPr lang="ru-RU" sz="1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Учебник по русскому языку</a:t>
            </a: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является ведущим средством обучения предмету </a:t>
            </a:r>
            <a:r>
              <a:rPr lang="ru-RU"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85720"/>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a:t>
            </a:r>
            <a:r>
              <a:rPr lang="en-US" b="1" dirty="0">
                <a:solidFill>
                  <a:schemeClr val="tx2">
                    <a:lumMod val="50000"/>
                  </a:schemeClr>
                </a:solidFill>
                <a:latin typeface="Times New Roman" pitchFamily="18" charset="0"/>
                <a:cs typeface="Times New Roman" pitchFamily="18" charset="0"/>
              </a:rPr>
              <a:t>8</a:t>
            </a:r>
            <a:r>
              <a:rPr lang="ru-RU" b="1" dirty="0">
                <a:solidFill>
                  <a:schemeClr val="tx2">
                    <a:lumMod val="50000"/>
                  </a:schemeClr>
                </a:solidFill>
                <a:latin typeface="Times New Roman" pitchFamily="18" charset="0"/>
                <a:cs typeface="Times New Roman" pitchFamily="18" charset="0"/>
              </a:rPr>
              <a:t> апреля 202</a:t>
            </a:r>
            <a:r>
              <a:rPr lang="en-US" b="1" dirty="0">
                <a:solidFill>
                  <a:schemeClr val="tx2">
                    <a:lumMod val="50000"/>
                  </a:schemeClr>
                </a:solidFill>
                <a:latin typeface="Times New Roman" pitchFamily="18" charset="0"/>
                <a:cs typeface="Times New Roman" pitchFamily="18" charset="0"/>
              </a:rPr>
              <a:t>4</a:t>
            </a:r>
            <a:r>
              <a:rPr lang="ru-RU" b="1" dirty="0">
                <a:solidFill>
                  <a:schemeClr val="tx2">
                    <a:lumMod val="50000"/>
                  </a:schemeClr>
                </a:solidFill>
                <a:latin typeface="Times New Roman" pitchFamily="18" charset="0"/>
                <a:cs typeface="Times New Roman" pitchFamily="18" charset="0"/>
              </a:rPr>
              <a:t> г.</a:t>
            </a:r>
          </a:p>
        </p:txBody>
      </p:sp>
      <p:sp>
        <p:nvSpPr>
          <p:cNvPr id="3" name="TextBox 2"/>
          <p:cNvSpPr txBox="1"/>
          <p:nvPr/>
        </p:nvSpPr>
        <p:spPr>
          <a:xfrm>
            <a:off x="357166" y="1071538"/>
            <a:ext cx="6143668" cy="8949886"/>
          </a:xfrm>
          <a:prstGeom prst="rect">
            <a:avLst/>
          </a:prstGeom>
          <a:noFill/>
        </p:spPr>
        <p:txBody>
          <a:bodyPr wrap="square" rtlCol="0">
            <a:spAutoFit/>
          </a:bodyPr>
          <a:lstStyle/>
          <a:p>
            <a:pPr algn="just"/>
            <a:r>
              <a:rPr lang="ru-RU" sz="1400" b="0" dirty="0">
                <a:solidFill>
                  <a:srgbClr val="000000"/>
                </a:solidFill>
                <a:effectLst/>
                <a:latin typeface="Times New Roman" panose="02020603050405020304" pitchFamily="18" charset="0"/>
                <a:ea typeface="Times New Roman" panose="02020603050405020304" pitchFamily="18" charset="0"/>
              </a:rPr>
              <a:t>        Русский язык</a:t>
            </a:r>
            <a:r>
              <a:rPr lang="ru-RU" sz="1400" b="1" dirty="0">
                <a:solidFill>
                  <a:srgbClr val="000000"/>
                </a:solidFill>
                <a:effectLst/>
                <a:latin typeface="Times New Roman" panose="02020603050405020304" pitchFamily="18" charset="0"/>
                <a:ea typeface="Times New Roman" panose="02020603050405020304" pitchFamily="18" charset="0"/>
              </a:rPr>
              <a:t>"</a:t>
            </a:r>
            <a:r>
              <a:rPr lang="ru-RU" sz="1400" dirty="0">
                <a:solidFill>
                  <a:srgbClr val="000000"/>
                </a:solidFill>
                <a:effectLst/>
                <a:latin typeface="Times New Roman" panose="02020603050405020304" pitchFamily="18" charset="0"/>
                <a:ea typeface="Times New Roman" panose="02020603050405020304" pitchFamily="18" charset="0"/>
              </a:rPr>
              <a:t>, реализующим требования к результатам освоения основной образовательной программы. </a:t>
            </a:r>
            <a:r>
              <a:rPr lang="ru-RU" sz="1400" b="0" dirty="0">
                <a:solidFill>
                  <a:srgbClr val="000000"/>
                </a:solidFill>
                <a:effectLst/>
                <a:latin typeface="Times New Roman" panose="02020603050405020304" pitchFamily="18" charset="0"/>
                <a:ea typeface="Times New Roman" panose="02020603050405020304" pitchFamily="18" charset="0"/>
              </a:rPr>
              <a:t>Учебник</a:t>
            </a:r>
            <a:r>
              <a:rPr lang="ru-RU" sz="1400" dirty="0">
                <a:solidFill>
                  <a:srgbClr val="000000"/>
                </a:solidFill>
                <a:effectLst/>
                <a:latin typeface="Times New Roman" panose="02020603050405020304" pitchFamily="18" charset="0"/>
                <a:ea typeface="Times New Roman" panose="02020603050405020304" pitchFamily="18" charset="0"/>
              </a:rPr>
              <a:t> выполняет в процессе обучения следующие функции: </a:t>
            </a:r>
          </a:p>
          <a:p>
            <a:pPr algn="just"/>
            <a:r>
              <a:rPr lang="ru-RU" sz="1400" dirty="0">
                <a:solidFill>
                  <a:srgbClr val="000000"/>
                </a:solidFill>
                <a:effectLst/>
                <a:latin typeface="Times New Roman" panose="02020603050405020304" pitchFamily="18" charset="0"/>
                <a:ea typeface="Times New Roman" panose="02020603050405020304" pitchFamily="18" charset="0"/>
              </a:rPr>
              <a:t>      Познавательная функция. </a:t>
            </a:r>
            <a:r>
              <a:rPr lang="ru-RU" sz="1400" b="0" dirty="0">
                <a:solidFill>
                  <a:srgbClr val="000000"/>
                </a:solidFill>
                <a:effectLst/>
                <a:latin typeface="Times New Roman" panose="02020603050405020304" pitchFamily="18" charset="0"/>
                <a:ea typeface="Times New Roman" panose="02020603050405020304" pitchFamily="18" charset="0"/>
              </a:rPr>
              <a:t>Учебник по русскому языку</a:t>
            </a:r>
            <a:r>
              <a:rPr lang="ru-RU" sz="1400" b="1" dirty="0">
                <a:solidFill>
                  <a:srgbClr val="000000"/>
                </a:solidFill>
                <a:effectLst/>
                <a:latin typeface="Times New Roman" panose="02020603050405020304" pitchFamily="18" charset="0"/>
                <a:ea typeface="Times New Roman" panose="02020603050405020304" pitchFamily="18" charset="0"/>
              </a:rPr>
              <a:t>,</a:t>
            </a:r>
            <a:r>
              <a:rPr lang="ru-RU" sz="1400" dirty="0">
                <a:solidFill>
                  <a:srgbClr val="000000"/>
                </a:solidFill>
                <a:effectLst/>
                <a:latin typeface="Times New Roman" panose="02020603050405020304" pitchFamily="18" charset="0"/>
                <a:ea typeface="Times New Roman" panose="02020603050405020304" pitchFamily="18" charset="0"/>
              </a:rPr>
              <a:t> наряду со словом учителя, является важнейшим источником </a:t>
            </a:r>
            <a:r>
              <a:rPr lang="ru-RU" sz="1400" b="0" dirty="0">
                <a:solidFill>
                  <a:srgbClr val="000000"/>
                </a:solidFill>
                <a:effectLst/>
                <a:latin typeface="Times New Roman" panose="02020603050405020304" pitchFamily="18" charset="0"/>
                <a:ea typeface="Times New Roman" panose="02020603050405020304" pitchFamily="18" charset="0"/>
              </a:rPr>
              <a:t>информации о языке</a:t>
            </a:r>
            <a:r>
              <a:rPr lang="ru-RU" sz="1400" dirty="0">
                <a:solidFill>
                  <a:srgbClr val="000000"/>
                </a:solidFill>
                <a:effectLst/>
                <a:latin typeface="Times New Roman" panose="02020603050405020304" pitchFamily="18" charset="0"/>
                <a:ea typeface="Times New Roman" panose="02020603050405020304" pitchFamily="18" charset="0"/>
              </a:rPr>
              <a:t>.</a:t>
            </a:r>
            <a:endParaRPr lang="ru-RU" sz="1400" dirty="0">
              <a:effectLst/>
              <a:latin typeface="Times New Roman" panose="02020603050405020304" pitchFamily="18" charset="0"/>
              <a:ea typeface="Times New Roman" panose="02020603050405020304" pitchFamily="18" charset="0"/>
            </a:endParaRPr>
          </a:p>
          <a:p>
            <a:pPr algn="just"/>
            <a:r>
              <a:rPr lang="ru-RU" sz="1400" dirty="0">
                <a:solidFill>
                  <a:srgbClr val="000000"/>
                </a:solidFill>
                <a:effectLst/>
                <a:latin typeface="Times New Roman" panose="02020603050405020304" pitchFamily="18" charset="0"/>
                <a:ea typeface="Times New Roman" panose="02020603050405020304" pitchFamily="18" charset="0"/>
              </a:rPr>
              <a:t>Преобразующая функция. Научные знания не могут быть включены в </a:t>
            </a:r>
            <a:r>
              <a:rPr lang="ru-RU" sz="1400" b="0" dirty="0">
                <a:solidFill>
                  <a:srgbClr val="000000"/>
                </a:solidFill>
                <a:effectLst/>
                <a:latin typeface="Times New Roman" panose="02020603050405020304" pitchFamily="18" charset="0"/>
                <a:ea typeface="Times New Roman" panose="02020603050405020304" pitchFamily="18" charset="0"/>
              </a:rPr>
              <a:t>школьные учебники по русскому языку без изменений</a:t>
            </a:r>
            <a:r>
              <a:rPr lang="ru-RU" sz="1400" dirty="0">
                <a:solidFill>
                  <a:srgbClr val="000000"/>
                </a:solidFill>
                <a:effectLst/>
                <a:latin typeface="Times New Roman" panose="02020603050405020304" pitchFamily="18" charset="0"/>
                <a:ea typeface="Times New Roman" panose="02020603050405020304" pitchFamily="18" charset="0"/>
              </a:rPr>
              <a:t>. Они должны быть приспособлены для развития умений и навыков учащихся по </a:t>
            </a:r>
            <a:r>
              <a:rPr lang="ru-RU" sz="1400" b="0" dirty="0">
                <a:solidFill>
                  <a:srgbClr val="000000"/>
                </a:solidFill>
                <a:effectLst/>
                <a:latin typeface="Times New Roman" panose="02020603050405020304" pitchFamily="18" charset="0"/>
                <a:ea typeface="Times New Roman" panose="02020603050405020304" pitchFamily="18" charset="0"/>
              </a:rPr>
              <a:t>русскому языку</a:t>
            </a:r>
            <a:r>
              <a:rPr lang="ru-RU" sz="1400" b="1" dirty="0">
                <a:solidFill>
                  <a:srgbClr val="000000"/>
                </a:solidFill>
                <a:effectLst/>
                <a:latin typeface="Times New Roman" panose="02020603050405020304" pitchFamily="18" charset="0"/>
                <a:ea typeface="Times New Roman" panose="02020603050405020304" pitchFamily="18" charset="0"/>
              </a:rPr>
              <a:t>, </a:t>
            </a:r>
            <a:r>
              <a:rPr lang="ru-RU" sz="1400" b="0" dirty="0">
                <a:solidFill>
                  <a:srgbClr val="000000"/>
                </a:solidFill>
                <a:effectLst/>
                <a:latin typeface="Times New Roman" panose="02020603050405020304" pitchFamily="18" charset="0"/>
                <a:ea typeface="Times New Roman" panose="02020603050405020304" pitchFamily="18" charset="0"/>
              </a:rPr>
              <a:t>формирования у них учебно-познавательной деятельности</a:t>
            </a:r>
            <a:r>
              <a:rPr lang="ru-RU" sz="1400" b="1" dirty="0">
                <a:solidFill>
                  <a:srgbClr val="000000"/>
                </a:solidFill>
                <a:effectLst/>
                <a:latin typeface="Times New Roman" panose="02020603050405020304" pitchFamily="18" charset="0"/>
                <a:ea typeface="Times New Roman" panose="02020603050405020304" pitchFamily="18" charset="0"/>
              </a:rPr>
              <a:t>.</a:t>
            </a:r>
            <a:endParaRPr lang="ru-RU" sz="1400" dirty="0">
              <a:effectLst/>
              <a:latin typeface="Times New Roman" panose="02020603050405020304" pitchFamily="18" charset="0"/>
              <a:ea typeface="Times New Roman" panose="02020603050405020304" pitchFamily="18" charset="0"/>
            </a:endParaRPr>
          </a:p>
          <a:p>
            <a:pPr algn="just"/>
            <a:r>
              <a:rPr lang="ru-RU" sz="1400" dirty="0">
                <a:solidFill>
                  <a:srgbClr val="000000"/>
                </a:solidFill>
                <a:effectLst/>
                <a:latin typeface="Times New Roman" panose="02020603050405020304" pitchFamily="18" charset="0"/>
                <a:ea typeface="Times New Roman" panose="02020603050405020304" pitchFamily="18" charset="0"/>
              </a:rPr>
              <a:t>Развивающая функция. В </a:t>
            </a:r>
            <a:r>
              <a:rPr lang="ru-RU" sz="1400" b="0" dirty="0">
                <a:solidFill>
                  <a:srgbClr val="000000"/>
                </a:solidFill>
                <a:effectLst/>
                <a:latin typeface="Times New Roman" panose="02020603050405020304" pitchFamily="18" charset="0"/>
                <a:ea typeface="Times New Roman" panose="02020603050405020304" pitchFamily="18" charset="0"/>
              </a:rPr>
              <a:t>учебниках</a:t>
            </a:r>
            <a:r>
              <a:rPr lang="ru-RU" sz="1400" dirty="0">
                <a:solidFill>
                  <a:srgbClr val="000000"/>
                </a:solidFill>
                <a:effectLst/>
                <a:latin typeface="Times New Roman" panose="02020603050405020304" pitchFamily="18" charset="0"/>
                <a:ea typeface="Times New Roman" panose="02020603050405020304" pitchFamily="18" charset="0"/>
              </a:rPr>
              <a:t> представлены задачи репродуктивного и продуктивного характера, направленные на достижение как предметных, так и метапредметных, и личностных результатов.</a:t>
            </a:r>
            <a:endParaRPr lang="ru-RU" sz="1400" dirty="0">
              <a:effectLst/>
              <a:latin typeface="Times New Roman" panose="02020603050405020304" pitchFamily="18" charset="0"/>
              <a:ea typeface="Times New Roman" panose="02020603050405020304" pitchFamily="18" charset="0"/>
            </a:endParaRPr>
          </a:p>
          <a:p>
            <a:pPr algn="just"/>
            <a:r>
              <a:rPr lang="ru-RU" sz="1400" dirty="0">
                <a:solidFill>
                  <a:srgbClr val="000000"/>
                </a:solidFill>
                <a:effectLst/>
                <a:latin typeface="Times New Roman" panose="02020603050405020304" pitchFamily="18" charset="0"/>
                <a:ea typeface="Times New Roman" panose="02020603050405020304" pitchFamily="18" charset="0"/>
              </a:rPr>
              <a:t>Воспитательная функция. Содержание </a:t>
            </a:r>
            <a:r>
              <a:rPr lang="ru-RU" sz="1400" b="0" dirty="0">
                <a:solidFill>
                  <a:srgbClr val="000000"/>
                </a:solidFill>
                <a:effectLst/>
                <a:latin typeface="Times New Roman" panose="02020603050405020304" pitchFamily="18" charset="0"/>
                <a:ea typeface="Times New Roman" panose="02020603050405020304" pitchFamily="18" charset="0"/>
              </a:rPr>
              <a:t>учебника</a:t>
            </a:r>
            <a:r>
              <a:rPr lang="ru-RU" sz="1400" dirty="0">
                <a:solidFill>
                  <a:srgbClr val="000000"/>
                </a:solidFill>
                <a:effectLst/>
                <a:latin typeface="Times New Roman" panose="02020603050405020304" pitchFamily="18" charset="0"/>
                <a:ea typeface="Times New Roman" panose="02020603050405020304" pitchFamily="18" charset="0"/>
              </a:rPr>
              <a:t> способствует привитию любви к </a:t>
            </a:r>
            <a:r>
              <a:rPr lang="ru-RU" sz="1400" b="0" dirty="0">
                <a:solidFill>
                  <a:srgbClr val="000000"/>
                </a:solidFill>
                <a:effectLst/>
                <a:latin typeface="Times New Roman" panose="02020603050405020304" pitchFamily="18" charset="0"/>
                <a:ea typeface="Times New Roman" panose="02020603050405020304" pitchFamily="18" charset="0"/>
              </a:rPr>
              <a:t>русскому языку</a:t>
            </a:r>
            <a:r>
              <a:rPr lang="ru-RU" sz="1400" b="1" dirty="0">
                <a:solidFill>
                  <a:srgbClr val="000000"/>
                </a:solidFill>
                <a:effectLst/>
                <a:latin typeface="Times New Roman" panose="02020603050405020304" pitchFamily="18" charset="0"/>
                <a:ea typeface="Times New Roman" panose="02020603050405020304" pitchFamily="18" charset="0"/>
              </a:rPr>
              <a:t>, </a:t>
            </a:r>
            <a:r>
              <a:rPr lang="ru-RU" sz="1400" b="0" dirty="0">
                <a:solidFill>
                  <a:srgbClr val="000000"/>
                </a:solidFill>
                <a:effectLst/>
                <a:latin typeface="Times New Roman" panose="02020603050405020304" pitchFamily="18" charset="0"/>
                <a:ea typeface="Times New Roman" panose="02020603050405020304" pitchFamily="18" charset="0"/>
              </a:rPr>
              <a:t>формированию</a:t>
            </a:r>
            <a:r>
              <a:rPr lang="ru-RU" sz="1400" dirty="0">
                <a:solidFill>
                  <a:srgbClr val="000000"/>
                </a:solidFill>
                <a:effectLst/>
                <a:latin typeface="Times New Roman" panose="02020603050405020304" pitchFamily="18" charset="0"/>
                <a:ea typeface="Times New Roman" panose="02020603050405020304" pitchFamily="18" charset="0"/>
              </a:rPr>
              <a:t> нравственных качеств личности.</a:t>
            </a:r>
            <a:endParaRPr lang="ru-RU" sz="1400" dirty="0">
              <a:effectLst/>
              <a:latin typeface="Times New Roman" panose="02020603050405020304" pitchFamily="18" charset="0"/>
              <a:ea typeface="Times New Roman" panose="02020603050405020304" pitchFamily="18" charset="0"/>
            </a:endParaRPr>
          </a:p>
          <a:p>
            <a:pPr algn="just">
              <a:lnSpc>
                <a:spcPct val="107000"/>
              </a:lnSpc>
            </a:pP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К сожалению, на данном этапе </a:t>
            </a:r>
            <a:r>
              <a:rPr lang="ru-RU"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учебников, вошедших в Федеральный перечень, явно недостаточно для требуемого законодательством «обеспечения всех групп обучающихся с ОВЗ специальными учебниками и учебными пособиями», а говорить о обеспечении учебниками обучающихся 10-12 классов и о вариативности УМК для обучающихся с ОВЗ и вовсе не приходится из-за отсутствия каких бы то ни было вариантов.</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Всё выше сказанное и предопределило работу нашего методического объединения на создание экспериментального учебного пособия «Русский язык</a:t>
            </a:r>
            <a:r>
              <a:rPr lang="ru-RU"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которое содействует сохранению единого образовательного пространства, представляет широкие возможности для реализации различных подходов к построению урока с учётом индивидуальных способностей и потребностей учащегося</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Пособие</a:t>
            </a:r>
            <a:r>
              <a:rPr lang="ru-RU"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предназначено для учащихся десятых классов с лёгкой умственной отсталостью   школы VIII вида (1 вариант). Оно подготовлено в соответствии с программой курса «Русский	 язык».</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Пособие</a:t>
            </a:r>
            <a:r>
              <a:rPr lang="ru-RU" sz="1400" spc="-2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создано в соответствии с Федеральным государственным образовательным стандартом среднего общего образования.</a:t>
            </a:r>
            <a:r>
              <a:rPr lang="ru-RU"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dirty="0">
                <a:solidFill>
                  <a:srgbClr val="000000"/>
                </a:solidFill>
                <a:effectLst/>
                <a:latin typeface="Times New Roman" panose="02020603050405020304" pitchFamily="18" charset="0"/>
                <a:ea typeface="Calibri" panose="020F0502020204030204" pitchFamily="34" charset="0"/>
              </a:rPr>
              <a:t>Данное пособие</a:t>
            </a:r>
            <a:r>
              <a:rPr lang="ru-RU" sz="1400" dirty="0">
                <a:effectLst/>
                <a:latin typeface="Times New Roman" panose="02020603050405020304" pitchFamily="18" charset="0"/>
                <a:ea typeface="Calibri" panose="020F0502020204030204" pitchFamily="34" charset="0"/>
              </a:rPr>
              <a:t> построено с учетом планируемых результатов освоения программы "</a:t>
            </a:r>
            <a:r>
              <a:rPr lang="ru-RU" sz="1400" b="0" dirty="0">
                <a:effectLst/>
                <a:latin typeface="Times New Roman" panose="02020603050405020304" pitchFamily="18" charset="0"/>
                <a:ea typeface="Calibri" panose="020F0502020204030204" pitchFamily="34" charset="0"/>
              </a:rPr>
              <a:t>Русский язык</a:t>
            </a:r>
            <a:r>
              <a:rPr lang="ru-RU" sz="1400" dirty="0">
                <a:effectLst/>
                <a:latin typeface="Times New Roman" panose="02020603050405020304" pitchFamily="18" charset="0"/>
                <a:ea typeface="Calibri" panose="020F0502020204030204" pitchFamily="34" charset="0"/>
              </a:rPr>
              <a:t>" как нормативного документа, в котором фиксируется</a:t>
            </a:r>
            <a:endParaRPr lang="ru-RU" sz="1400" dirty="0">
              <a:latin typeface="Times New Roman" pitchFamily="18" charset="0"/>
              <a:cs typeface="Times New Roman" pitchFamily="18" charset="0"/>
            </a:endParaRPr>
          </a:p>
          <a:p>
            <a:pPr marL="342900" indent="-342900">
              <a:buFontTx/>
              <a:buAutoNum type="arabicPeriod" startAt="7"/>
            </a:pPr>
            <a:endParaRPr lang="ru-RU" sz="1600" dirty="0">
              <a:latin typeface="Times New Roman" pitchFamily="18" charset="0"/>
              <a:cs typeface="Times New Roman" pitchFamily="18" charset="0"/>
            </a:endParaRPr>
          </a:p>
          <a:p>
            <a:pPr marL="342900" indent="-342900">
              <a:buFontTx/>
              <a:buAutoNum type="arabicPeriod" startAt="7"/>
            </a:pPr>
            <a:endParaRPr lang="ru-RU" sz="1600" dirty="0"/>
          </a:p>
          <a:p>
            <a:pPr marL="342900" indent="-342900">
              <a:buAutoNum type="arabicPeriod" startAt="7"/>
            </a:pPr>
            <a:endParaRPr lang="ru-RU" sz="1600" dirty="0">
              <a:latin typeface="Times New Roman" pitchFamily="18" charset="0"/>
              <a:cs typeface="Times New Roman" pitchFamily="18" charset="0"/>
            </a:endParaRPr>
          </a:p>
          <a:p>
            <a:pPr lvl="0" algn="just"/>
            <a:endParaRPr lang="ru-RU" sz="1600" dirty="0">
              <a:latin typeface="Arial" pitchFamily="34" charset="0"/>
              <a:cs typeface="Arial" pitchFamily="34" charset="0"/>
            </a:endParaRPr>
          </a:p>
          <a:p>
            <a:endParaRPr lang="ru-RU" sz="1600" b="1" dirty="0">
              <a:latin typeface="Times New Roman" pitchFamily="18" charset="0"/>
              <a:cs typeface="Times New Roman" pitchFamily="18" charset="0"/>
            </a:endParaRPr>
          </a:p>
        </p:txBody>
      </p:sp>
      <p:sp>
        <p:nvSpPr>
          <p:cNvPr id="6" name="Номер слайда 5"/>
          <p:cNvSpPr>
            <a:spLocks noGrp="1"/>
          </p:cNvSpPr>
          <p:nvPr>
            <p:ph type="sldNum" sz="quarter" idx="12"/>
          </p:nvPr>
        </p:nvSpPr>
        <p:spPr/>
        <p:txBody>
          <a:bodyPr/>
          <a:lstStyle/>
          <a:p>
            <a:fld id="{725C68B6-61C2-468F-89AB-4B9F7531AA68}" type="slidenum">
              <a:rPr lang="ru-RU" smtClean="0"/>
              <a:pPr/>
              <a:t>14</a:t>
            </a:fld>
            <a:endParaRPr lang="ru-RU"/>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85720"/>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a:t>
            </a:r>
            <a:r>
              <a:rPr lang="en-US" b="1" dirty="0">
                <a:solidFill>
                  <a:schemeClr val="tx2">
                    <a:lumMod val="50000"/>
                  </a:schemeClr>
                </a:solidFill>
                <a:latin typeface="Times New Roman" pitchFamily="18" charset="0"/>
                <a:cs typeface="Times New Roman" pitchFamily="18" charset="0"/>
              </a:rPr>
              <a:t>8</a:t>
            </a:r>
            <a:r>
              <a:rPr lang="ru-RU" b="1" dirty="0">
                <a:solidFill>
                  <a:schemeClr val="tx2">
                    <a:lumMod val="50000"/>
                  </a:schemeClr>
                </a:solidFill>
                <a:latin typeface="Times New Roman" pitchFamily="18" charset="0"/>
                <a:cs typeface="Times New Roman" pitchFamily="18" charset="0"/>
              </a:rPr>
              <a:t> апреля 202</a:t>
            </a:r>
            <a:r>
              <a:rPr lang="en-US" b="1" dirty="0">
                <a:solidFill>
                  <a:schemeClr val="tx2">
                    <a:lumMod val="50000"/>
                  </a:schemeClr>
                </a:solidFill>
                <a:latin typeface="Times New Roman" pitchFamily="18" charset="0"/>
                <a:cs typeface="Times New Roman" pitchFamily="18" charset="0"/>
              </a:rPr>
              <a:t>4</a:t>
            </a:r>
            <a:r>
              <a:rPr lang="ru-RU" b="1" dirty="0">
                <a:solidFill>
                  <a:schemeClr val="tx2">
                    <a:lumMod val="50000"/>
                  </a:schemeClr>
                </a:solidFill>
                <a:latin typeface="Times New Roman" pitchFamily="18" charset="0"/>
                <a:cs typeface="Times New Roman" pitchFamily="18" charset="0"/>
              </a:rPr>
              <a:t> г.</a:t>
            </a:r>
          </a:p>
        </p:txBody>
      </p:sp>
      <p:sp>
        <p:nvSpPr>
          <p:cNvPr id="3" name="TextBox 2"/>
          <p:cNvSpPr txBox="1"/>
          <p:nvPr/>
        </p:nvSpPr>
        <p:spPr>
          <a:xfrm>
            <a:off x="400050" y="467545"/>
            <a:ext cx="6269310" cy="8230138"/>
          </a:xfrm>
          <a:prstGeom prst="rect">
            <a:avLst/>
          </a:prstGeom>
          <a:noFill/>
        </p:spPr>
        <p:txBody>
          <a:bodyPr wrap="square" rtlCol="0">
            <a:spAutoFit/>
          </a:bodyPr>
          <a:lstStyle/>
          <a:p>
            <a:pPr algn="just">
              <a:lnSpc>
                <a:spcPct val="107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подлежащее усвоению содержание </a:t>
            </a:r>
            <a:r>
              <a:rPr lang="ru-RU" sz="1400" b="0" dirty="0">
                <a:effectLst/>
                <a:latin typeface="Times New Roman" panose="02020603050405020304" pitchFamily="18" charset="0"/>
                <a:ea typeface="Calibri" panose="020F0502020204030204" pitchFamily="34" charset="0"/>
                <a:cs typeface="Times New Roman" panose="02020603050405020304" pitchFamily="18" charset="0"/>
              </a:rPr>
              <a:t>учебного предмета</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В пособии учебный материал (в плане усвоения грамматики и синтаксиса) остаётся в объёме ранее изученного в 5 – 9 классах.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Учебный материал в 10 классе дается в определенной последовательности в виде повторения тех разделов, которые будут для   детей актуальны при оформлении деловых бумаг, в качестве практических упражнений, использован материал, расширяющий представления учащихся об окружающем их мире, нравственно-этических отношениях между людьми, правилах сохранения жизни и здоровья.</a:t>
            </a:r>
          </a:p>
          <a:p>
            <a:pPr algn="just"/>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Пособие объединяет в единую систему различные области изучаемого </a:t>
            </a:r>
            <a:r>
              <a:rPr lang="ru-RU" sz="14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языка </a:t>
            </a: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(текст, материал грамматики, лексики, орфографии, графики, орфоэпии, развития речи, культуры устной и письменной речи) и позволяет решать в комплексе основные задачи предметной  области «Язык и речевая практика».</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Пособие реализует коммуникативно-речевой подход к обучению русскому языку детей с ментальными нарушениями, раскрытый в программе по русскому языку для 10-12 классов специальных (коррекционных</a:t>
            </a:r>
            <a:r>
              <a:rPr lang="ru-RU" sz="1400" dirty="0">
                <a:solidFill>
                  <a:srgbClr val="000000"/>
                </a:solidFill>
                <a:effectLst/>
                <a:latin typeface="Times New Roman" panose="02020603050405020304" pitchFamily="18" charset="0"/>
                <a:ea typeface="Times New Roman" panose="02020603050405020304" pitchFamily="18" charset="0"/>
              </a:rPr>
              <a:t>) образовательных учреждений VIII вида. На первый план выдвигаются задачи развития речи учащихся как средства общения и как способа коррекции их мыслительной деятельности. Работа над усвоением грамматических категорий перестаёт быть самоцелью, она реализуется в процессе формирования собственно речевых умений и навыков. </a:t>
            </a:r>
            <a:endParaRPr lang="ru-RU" sz="1400" dirty="0">
              <a:effectLst/>
              <a:latin typeface="Times New Roman" panose="02020603050405020304" pitchFamily="18" charset="0"/>
              <a:ea typeface="Times New Roman" panose="02020603050405020304" pitchFamily="18" charset="0"/>
            </a:endParaRPr>
          </a:p>
          <a:p>
            <a:pPr algn="just"/>
            <a:r>
              <a:rPr lang="ru-RU" sz="1400" dirty="0">
                <a:solidFill>
                  <a:srgbClr val="000000"/>
                </a:solidFill>
                <a:effectLst/>
                <a:latin typeface="Times New Roman" panose="02020603050405020304" pitchFamily="18" charset="0"/>
                <a:ea typeface="Times New Roman" panose="02020603050405020304" pitchFamily="18" charset="0"/>
              </a:rPr>
              <a:t>  Пособие  содержит материал, представляющий  собой интегрированный курс русского языка и делового и творческого письма. Курс русского языка включает в себя набор необходимых жизненно значимых теоретических сведений по грамматике, орфографии, синтаксису. При этом повторение материала русского языка основывается на тематике социально – бытовой ориентировки.</a:t>
            </a:r>
            <a:endParaRPr lang="ru-RU" sz="1400" dirty="0">
              <a:effectLst/>
              <a:latin typeface="Times New Roman" panose="02020603050405020304" pitchFamily="18" charset="0"/>
              <a:ea typeface="Times New Roman" panose="02020603050405020304" pitchFamily="18" charset="0"/>
            </a:endParaRPr>
          </a:p>
          <a:p>
            <a:pPr algn="just"/>
            <a:r>
              <a:rPr lang="ru-RU" sz="1400" dirty="0">
                <a:solidFill>
                  <a:srgbClr val="000000"/>
                </a:solidFill>
                <a:effectLst/>
                <a:latin typeface="Times New Roman" panose="02020603050405020304" pitchFamily="18" charset="0"/>
                <a:ea typeface="Times New Roman" panose="02020603050405020304" pitchFamily="18" charset="0"/>
              </a:rPr>
              <a:t>Большое значение имеет речевая направленность курса, то есть работа, связанная с обогащением словарного запаса учащихся. Работа по развитию связной устной и письменной речи ведётся на каждом уроке, независимо от формулировки темы. В процессе обучения идёт постепенное накопление словаря. При этом предусматривается не только его количественное развитие, пополнение активного словаря новыми словами, речевыми оборотами, но и качественное: уточнение значения слова, знакомство с многозначностью слова, синонимическим рядом. </a:t>
            </a:r>
            <a:endParaRPr lang="ru-RU" sz="1400" dirty="0">
              <a:effectLst/>
              <a:latin typeface="Times New Roman" panose="02020603050405020304" pitchFamily="18" charset="0"/>
              <a:ea typeface="Times New Roman" panose="02020603050405020304" pitchFamily="18" charset="0"/>
            </a:endParaRPr>
          </a:p>
          <a:p>
            <a:pPr lvl="0" algn="just"/>
            <a:r>
              <a:rPr lang="ru-RU" sz="1400" dirty="0">
                <a:solidFill>
                  <a:srgbClr val="181818"/>
                </a:solidFill>
                <a:effectLst/>
                <a:latin typeface="Times New Roman" panose="02020603050405020304" pitchFamily="18" charset="0"/>
                <a:ea typeface="Times New Roman" panose="02020603050405020304" pitchFamily="18" charset="0"/>
              </a:rPr>
              <a:t>     Особое место в системе работы по развитию речевой деятельности</a:t>
            </a:r>
            <a:endParaRPr lang="ru-RU" sz="1400" dirty="0">
              <a:latin typeface="Arial" pitchFamily="34" charset="0"/>
              <a:cs typeface="Arial" pitchFamily="34" charset="0"/>
            </a:endParaRPr>
          </a:p>
          <a:p>
            <a:endParaRPr lang="ru-RU" sz="1600" b="1" dirty="0">
              <a:latin typeface="Times New Roman" pitchFamily="18" charset="0"/>
              <a:cs typeface="Times New Roman" pitchFamily="18" charset="0"/>
            </a:endParaRPr>
          </a:p>
        </p:txBody>
      </p:sp>
      <p:sp>
        <p:nvSpPr>
          <p:cNvPr id="6" name="Номер слайда 5"/>
          <p:cNvSpPr>
            <a:spLocks noGrp="1"/>
          </p:cNvSpPr>
          <p:nvPr>
            <p:ph type="sldNum" sz="quarter" idx="12"/>
          </p:nvPr>
        </p:nvSpPr>
        <p:spPr/>
        <p:txBody>
          <a:bodyPr/>
          <a:lstStyle/>
          <a:p>
            <a:fld id="{725C68B6-61C2-468F-89AB-4B9F7531AA68}" type="slidenum">
              <a:rPr lang="ru-RU" smtClean="0"/>
              <a:pPr/>
              <a:t>15</a:t>
            </a:fld>
            <a:endParaRPr lang="ru-RU"/>
          </a:p>
        </p:txBody>
      </p:sp>
    </p:spTree>
    <p:extLst>
      <p:ext uri="{BB962C8B-B14F-4D97-AF65-F5344CB8AC3E}">
        <p14:creationId xmlns:p14="http://schemas.microsoft.com/office/powerpoint/2010/main" val="31597984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85720"/>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a:t>
            </a:r>
            <a:r>
              <a:rPr lang="en-US" b="1" dirty="0">
                <a:solidFill>
                  <a:schemeClr val="tx2">
                    <a:lumMod val="50000"/>
                  </a:schemeClr>
                </a:solidFill>
                <a:latin typeface="Times New Roman" pitchFamily="18" charset="0"/>
                <a:cs typeface="Times New Roman" pitchFamily="18" charset="0"/>
              </a:rPr>
              <a:t>8</a:t>
            </a:r>
            <a:r>
              <a:rPr lang="ru-RU" b="1" dirty="0">
                <a:solidFill>
                  <a:schemeClr val="tx2">
                    <a:lumMod val="50000"/>
                  </a:schemeClr>
                </a:solidFill>
                <a:latin typeface="Times New Roman" pitchFamily="18" charset="0"/>
                <a:cs typeface="Times New Roman" pitchFamily="18" charset="0"/>
              </a:rPr>
              <a:t> апреля 202</a:t>
            </a:r>
            <a:r>
              <a:rPr lang="en-US" b="1" dirty="0">
                <a:solidFill>
                  <a:schemeClr val="tx2">
                    <a:lumMod val="50000"/>
                  </a:schemeClr>
                </a:solidFill>
                <a:latin typeface="Times New Roman" pitchFamily="18" charset="0"/>
                <a:cs typeface="Times New Roman" pitchFamily="18" charset="0"/>
              </a:rPr>
              <a:t>4</a:t>
            </a:r>
            <a:r>
              <a:rPr lang="ru-RU" b="1" dirty="0">
                <a:solidFill>
                  <a:schemeClr val="tx2">
                    <a:lumMod val="50000"/>
                  </a:schemeClr>
                </a:solidFill>
                <a:latin typeface="Times New Roman" pitchFamily="18" charset="0"/>
                <a:cs typeface="Times New Roman" pitchFamily="18" charset="0"/>
              </a:rPr>
              <a:t> г.</a:t>
            </a:r>
          </a:p>
        </p:txBody>
      </p:sp>
      <p:sp>
        <p:nvSpPr>
          <p:cNvPr id="3" name="TextBox 2"/>
          <p:cNvSpPr txBox="1"/>
          <p:nvPr/>
        </p:nvSpPr>
        <p:spPr>
          <a:xfrm>
            <a:off x="400050" y="655052"/>
            <a:ext cx="6100784" cy="8919108"/>
          </a:xfrm>
          <a:prstGeom prst="rect">
            <a:avLst/>
          </a:prstGeom>
          <a:noFill/>
        </p:spPr>
        <p:txBody>
          <a:bodyPr wrap="square" rtlCol="0">
            <a:spAutoFit/>
          </a:bodyPr>
          <a:lstStyle/>
          <a:p>
            <a:pPr algn="just">
              <a:lnSpc>
                <a:spcPct val="107000"/>
              </a:lnSpc>
            </a:pPr>
            <a:r>
              <a:rPr lang="ru-RU" sz="1400" dirty="0">
                <a:solidFill>
                  <a:srgbClr val="181818"/>
                </a:solidFill>
                <a:effectLst/>
                <a:latin typeface="Times New Roman" panose="02020603050405020304" pitchFamily="18" charset="0"/>
                <a:ea typeface="Times New Roman" panose="02020603050405020304" pitchFamily="18" charset="0"/>
                <a:cs typeface="Times New Roman" panose="02020603050405020304" pitchFamily="18" charset="0"/>
              </a:rPr>
              <a:t>учащихся  коррекционной школы занимают упражнения, направленные на правильное оформление деловых бумаг и воспитание культуры речевого общения. На примере типичных ситуаций учащимся показано как следует пользоваться различными средствами речевого этикета при приветствии, прощании, просьбе, извинении и так далее, а также как нужно вести себя в подобных ситуациях.</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Необходимость составлять различные деловые бумаги возникнет у обучающихся сразу же, как только они закончат школу. </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Для формирования у учащихся необходимых умений по составлению деловых бумаг мы исходили из актуализации основных признаков базовой модели речевой ситуации, делали опору на речевые штампы и клише, наполняя их в процессе упражнений различным содержанием. Образцы деловых бумаг составили некий справочник выпускника, которым он будет пользоваться в своей дальнейшей жизни.</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Деловое письмо отличается краткостью и точностью. В этом отношении работа над деловым письмом ценна тем, что приучает детей с ограниченными возможностями здоровья писать точно, ясно, коротко.</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pPr>
            <a:r>
              <a:rPr lang="ru-RU"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Благодаря разбивке на поурочные темы, в пособии легче ориентироваться. Его содержание предоставляет учителю возможность использовать разные формы и методы обучения </a:t>
            </a: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и предоставляет  ему определенную свободу для творческого поиска и самореализации.</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ru-RU" sz="14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 Учитывая, что большое значение в усвоении знаний имеет графический (таблицы, схемы, звуковые модели) и иллюстративный (предметные и сюжетные рисунки, фотографии) материал, который предназначен для разъяснения, конкретизации, наглядного</a:t>
            </a:r>
            <a:endParaRPr lang="ru-RU" sz="1400" dirty="0">
              <a:latin typeface="Times New Roman" panose="02020603050405020304" pitchFamily="18" charset="0"/>
              <a:cs typeface="Times New Roman" pitchFamily="18" charset="0"/>
            </a:endParaRPr>
          </a:p>
          <a:p>
            <a:pPr algn="just">
              <a:lnSpc>
                <a:spcPct val="107000"/>
              </a:lnSpc>
            </a:pPr>
            <a:r>
              <a:rPr lang="ru-RU" sz="14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представления фактов и сведений о </a:t>
            </a:r>
            <a:r>
              <a:rPr lang="ru-RU" sz="1400" b="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языке</a:t>
            </a:r>
            <a:r>
              <a:rPr lang="ru-RU" sz="14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 развития устной и письменной речи, активизации мыслительной и познавательной </a:t>
            </a:r>
            <a:r>
              <a:rPr lang="ru-RU" sz="1400" b="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деятельности школьников</a:t>
            </a:r>
            <a:r>
              <a:rPr lang="ru-RU" sz="1400" b="1"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мы постарались</a:t>
            </a:r>
            <a:r>
              <a:rPr lang="ru-RU" sz="1400" b="1"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400" b="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включить их в возможной степени в пособие.</a:t>
            </a:r>
            <a:r>
              <a:rPr lang="ru-RU" sz="1400" b="1"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Согласно требованиям</a:t>
            </a:r>
            <a:r>
              <a:rPr lang="ru-RU"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к содержанию и оформлению пособия мы учитывали его доступность, компактность, поэтапное развития каждой темы. В то же время очень старались, чтобы пособие представляло собой занимательную книгу для ученика, чтобы материал этой книги был рассчитан на его эмоциональный отклик, на его желание в чём-то разобраться. Пособие, по сути, призван пробуждать интерес к предмету и создавать положительную мотивацию для обучающихся, приглашая их к серьёзной работе над ним.</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Tx/>
              <a:buAutoNum type="arabicPeriod" startAt="7"/>
            </a:pPr>
            <a:endParaRPr lang="ru-RU" sz="1600" dirty="0"/>
          </a:p>
          <a:p>
            <a:pPr marL="342900" indent="-342900">
              <a:buAutoNum type="arabicPeriod" startAt="7"/>
            </a:pPr>
            <a:endParaRPr lang="ru-RU" sz="1600" dirty="0">
              <a:latin typeface="Times New Roman" pitchFamily="18" charset="0"/>
              <a:cs typeface="Times New Roman" pitchFamily="18" charset="0"/>
            </a:endParaRPr>
          </a:p>
          <a:p>
            <a:pPr lvl="0" algn="just"/>
            <a:endParaRPr lang="ru-RU" sz="1600" dirty="0">
              <a:latin typeface="Arial" pitchFamily="34" charset="0"/>
              <a:cs typeface="Arial" pitchFamily="34" charset="0"/>
            </a:endParaRPr>
          </a:p>
          <a:p>
            <a:endParaRPr lang="ru-RU" sz="1600" b="1" dirty="0">
              <a:latin typeface="Times New Roman" pitchFamily="18" charset="0"/>
              <a:cs typeface="Times New Roman" pitchFamily="18" charset="0"/>
            </a:endParaRPr>
          </a:p>
        </p:txBody>
      </p:sp>
      <p:sp>
        <p:nvSpPr>
          <p:cNvPr id="6" name="Номер слайда 5"/>
          <p:cNvSpPr>
            <a:spLocks noGrp="1"/>
          </p:cNvSpPr>
          <p:nvPr>
            <p:ph type="sldNum" sz="quarter" idx="12"/>
          </p:nvPr>
        </p:nvSpPr>
        <p:spPr/>
        <p:txBody>
          <a:bodyPr/>
          <a:lstStyle/>
          <a:p>
            <a:fld id="{725C68B6-61C2-468F-89AB-4B9F7531AA68}" type="slidenum">
              <a:rPr lang="ru-RU" smtClean="0"/>
              <a:pPr/>
              <a:t>16</a:t>
            </a:fld>
            <a:endParaRPr lang="ru-RU"/>
          </a:p>
        </p:txBody>
      </p:sp>
    </p:spTree>
    <p:extLst>
      <p:ext uri="{BB962C8B-B14F-4D97-AF65-F5344CB8AC3E}">
        <p14:creationId xmlns:p14="http://schemas.microsoft.com/office/powerpoint/2010/main" val="20241408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85720"/>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a:t>
            </a:r>
            <a:r>
              <a:rPr lang="en-US" b="1" dirty="0">
                <a:solidFill>
                  <a:schemeClr val="tx2">
                    <a:lumMod val="50000"/>
                  </a:schemeClr>
                </a:solidFill>
                <a:latin typeface="Times New Roman" pitchFamily="18" charset="0"/>
                <a:cs typeface="Times New Roman" pitchFamily="18" charset="0"/>
              </a:rPr>
              <a:t>8</a:t>
            </a:r>
            <a:r>
              <a:rPr lang="ru-RU" b="1" dirty="0">
                <a:solidFill>
                  <a:schemeClr val="tx2">
                    <a:lumMod val="50000"/>
                  </a:schemeClr>
                </a:solidFill>
                <a:latin typeface="Times New Roman" pitchFamily="18" charset="0"/>
                <a:cs typeface="Times New Roman" pitchFamily="18" charset="0"/>
              </a:rPr>
              <a:t> апреля 202</a:t>
            </a:r>
            <a:r>
              <a:rPr lang="en-US" b="1" dirty="0">
                <a:solidFill>
                  <a:schemeClr val="tx2">
                    <a:lumMod val="50000"/>
                  </a:schemeClr>
                </a:solidFill>
                <a:latin typeface="Times New Roman" pitchFamily="18" charset="0"/>
                <a:cs typeface="Times New Roman" pitchFamily="18" charset="0"/>
              </a:rPr>
              <a:t>4</a:t>
            </a:r>
            <a:r>
              <a:rPr lang="ru-RU" b="1" dirty="0">
                <a:solidFill>
                  <a:schemeClr val="tx2">
                    <a:lumMod val="50000"/>
                  </a:schemeClr>
                </a:solidFill>
                <a:latin typeface="Times New Roman" pitchFamily="18" charset="0"/>
                <a:cs typeface="Times New Roman" pitchFamily="18" charset="0"/>
              </a:rPr>
              <a:t> г.</a:t>
            </a:r>
          </a:p>
        </p:txBody>
      </p:sp>
      <p:sp>
        <p:nvSpPr>
          <p:cNvPr id="3" name="TextBox 2"/>
          <p:cNvSpPr txBox="1"/>
          <p:nvPr/>
        </p:nvSpPr>
        <p:spPr>
          <a:xfrm>
            <a:off x="400050" y="655052"/>
            <a:ext cx="6100784" cy="8175956"/>
          </a:xfrm>
          <a:prstGeom prst="rect">
            <a:avLst/>
          </a:prstGeom>
          <a:noFill/>
        </p:spPr>
        <p:txBody>
          <a:bodyPr wrap="square" rtlCol="0">
            <a:spAutoFit/>
          </a:bodyPr>
          <a:lstStyle/>
          <a:p>
            <a:pPr algn="just">
              <a:lnSpc>
                <a:spcPct val="107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Если проанализировать содержательную часть каждой учебной темы, то можно убедиться, что после лингвистической заставки следует упражнение на первичное изучение понятия. Мастерство учителя позволяет использовать его, как пробное учебное действие с последующим обращением к статье-заставке и построением урока в деятельностной технологии. Следующие упражнения учебной темы может быть использовано для первичного закрепления с комментированием и для самостоятельной работы с самопроверкой по эталону.</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Контроль знаний учащихся осуществляется  посредством ответов на вопросы, которые в большом количестве можно ставятся к каждому упражнению. Также контроль знаний предусматривается на заключительных уроках изучения темы через контрольные вопросы и задания, их можно успешно применять на каждом уроке по мере прохождения темы.</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В пособиях широко используются межпредметные связи, что позволяет не только актуализировать знания учащихся, но и формировать целостное представление о мире.</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Таким образом, </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экспериментальное учебное пособие  «Русский язык»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направлено на развитие самостоятельного мышления учащихся с ментальными нарушениями,</a:t>
            </a:r>
            <a:r>
              <a:rPr lang="ru-RU" sz="1400" i="1" dirty="0">
                <a:effectLst/>
                <a:latin typeface="Times New Roman" panose="02020603050405020304" pitchFamily="18" charset="0"/>
                <a:ea typeface="Times New Roman" panose="02020603050405020304" pitchFamily="18" charset="0"/>
                <a:cs typeface="Times New Roman" panose="02020603050405020304" pitchFamily="18" charset="0"/>
              </a:rPr>
              <a:t> к </a:t>
            </a: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обобщению, переработке и применению усвоенных знаний в письменной речи, а также формирование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коммуникативной функции речи и возможности развернуто выражать мысли, точнее понимать других людей. Структура и методический аппарат учебников позволяют использовать на уроке элементы деятельностной технологии.</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pPr>
            <a:r>
              <a:rPr lang="ru-RU" sz="1400" dirty="0">
                <a:solidFill>
                  <a:srgbClr val="111111"/>
                </a:solidFill>
                <a:effectLst/>
                <a:latin typeface="Times New Roman" panose="02020603050405020304" pitchFamily="18" charset="0"/>
                <a:ea typeface="Calibri" panose="020F0502020204030204" pitchFamily="34" charset="0"/>
                <a:cs typeface="Times New Roman" panose="02020603050405020304" pitchFamily="18" charset="0"/>
              </a:rPr>
              <a:t>Список использованных источников:</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buClr>
                <a:srgbClr val="111111"/>
              </a:buClr>
              <a:buFont typeface="+mj-lt"/>
              <a:buAutoNum type="arabicPeriod"/>
            </a:pP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Выготский, Л.С. Основы дефектологии. – Санкт-Петербург, 2003.</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buClr>
                <a:srgbClr val="111111"/>
              </a:buClr>
              <a:buFont typeface="+mj-lt"/>
              <a:buAutoNum type="arabicPeriod"/>
            </a:pP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Аксенова, А.К. Методика обучения русскому языку в коррекционной школе. - М.,1974.</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buClr>
                <a:srgbClr val="111111"/>
              </a:buClr>
              <a:buFont typeface="+mj-lt"/>
              <a:buAutoNum type="arabicPeriod"/>
            </a:pP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Ильина, С.Ю. Речевое развитие умственно отсталых старшеклассников на основе коммуникативно-ориентированной модели обучения русскому языку. //Дефектология – 2003 -№5.</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buClr>
                <a:srgbClr val="111111"/>
              </a:buClr>
              <a:buFont typeface="+mj-lt"/>
              <a:buAutoNum type="arabicPeriod"/>
            </a:pP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Чистякова, М.В. Обучение деловому письму (написанию личных писем) учащихся специальной коррекционной школы 8 вида.-Ярославль, 2013.</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ru-RU" sz="1600" b="1" dirty="0">
              <a:latin typeface="Times New Roman" pitchFamily="18" charset="0"/>
              <a:cs typeface="Times New Roman" pitchFamily="18" charset="0"/>
            </a:endParaRPr>
          </a:p>
        </p:txBody>
      </p:sp>
      <p:sp>
        <p:nvSpPr>
          <p:cNvPr id="6" name="Номер слайда 5"/>
          <p:cNvSpPr>
            <a:spLocks noGrp="1"/>
          </p:cNvSpPr>
          <p:nvPr>
            <p:ph type="sldNum" sz="quarter" idx="12"/>
          </p:nvPr>
        </p:nvSpPr>
        <p:spPr/>
        <p:txBody>
          <a:bodyPr/>
          <a:lstStyle/>
          <a:p>
            <a:fld id="{725C68B6-61C2-468F-89AB-4B9F7531AA68}" type="slidenum">
              <a:rPr lang="ru-RU" smtClean="0"/>
              <a:pPr/>
              <a:t>17</a:t>
            </a:fld>
            <a:endParaRPr lang="ru-RU"/>
          </a:p>
        </p:txBody>
      </p:sp>
    </p:spTree>
    <p:extLst>
      <p:ext uri="{BB962C8B-B14F-4D97-AF65-F5344CB8AC3E}">
        <p14:creationId xmlns:p14="http://schemas.microsoft.com/office/powerpoint/2010/main" val="10126909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604" y="642910"/>
            <a:ext cx="6215106" cy="1285884"/>
          </a:xfrm>
        </p:spPr>
        <p:txBody>
          <a:bodyPr>
            <a:noAutofit/>
          </a:bodyPr>
          <a:lstStyle/>
          <a:p>
            <a:pPr algn="r">
              <a:lnSpc>
                <a:spcPct val="115000"/>
              </a:lnSpc>
              <a:spcAft>
                <a:spcPts val="1000"/>
              </a:spcAft>
              <a:tabLst>
                <a:tab pos="885825" algn="l"/>
              </a:tabLst>
            </a:pPr>
            <a:br>
              <a:rPr lang="ru-RU" sz="1400" i="1" dirty="0">
                <a:effectLst/>
                <a:latin typeface="Times New Roman" panose="02020603050405020304" pitchFamily="18" charset="0"/>
                <a:ea typeface="Times New Roman" panose="02020603050405020304" pitchFamily="18" charset="0"/>
                <a:cs typeface="Times New Roman" panose="02020603050405020304" pitchFamily="18" charset="0"/>
              </a:rPr>
            </a:br>
            <a:r>
              <a:rPr lang="ru-RU" sz="1400" b="1" i="1" dirty="0">
                <a:effectLst/>
                <a:latin typeface="Times New Roman" panose="02020603050405020304" pitchFamily="18" charset="0"/>
                <a:ea typeface="Times New Roman" panose="02020603050405020304" pitchFamily="18" charset="0"/>
                <a:cs typeface="Times New Roman" panose="02020603050405020304" pitchFamily="18" charset="0"/>
              </a:rPr>
              <a:t>Светлана Валентиновна </a:t>
            </a:r>
            <a:r>
              <a:rPr lang="ru-RU" sz="1400" b="1" i="1" dirty="0" err="1">
                <a:effectLst/>
                <a:latin typeface="Times New Roman" panose="02020603050405020304" pitchFamily="18" charset="0"/>
                <a:ea typeface="Times New Roman" panose="02020603050405020304" pitchFamily="18" charset="0"/>
                <a:cs typeface="Times New Roman" panose="02020603050405020304" pitchFamily="18" charset="0"/>
              </a:rPr>
              <a:t>Зоркальцева</a:t>
            </a:r>
            <a:r>
              <a:rPr lang="ru-RU" sz="1400" b="1" i="1" dirty="0">
                <a:effectLst/>
                <a:latin typeface="Times New Roman" panose="02020603050405020304" pitchFamily="18" charset="0"/>
                <a:ea typeface="Times New Roman" panose="02020603050405020304" pitchFamily="18" charset="0"/>
                <a:cs typeface="Times New Roman" panose="02020603050405020304" pitchFamily="18" charset="0"/>
              </a:rPr>
              <a:t>, учитель</a:t>
            </a:r>
            <a:br>
              <a:rPr lang="ru-RU" sz="1400" i="1" dirty="0">
                <a:effectLst/>
                <a:latin typeface="Times New Roman" panose="02020603050405020304" pitchFamily="18" charset="0"/>
                <a:ea typeface="Times New Roman" panose="02020603050405020304" pitchFamily="18" charset="0"/>
                <a:cs typeface="Times New Roman" panose="02020603050405020304" pitchFamily="18" charset="0"/>
              </a:rPr>
            </a:br>
            <a:r>
              <a:rPr lang="ru-RU" sz="1400" i="1" dirty="0">
                <a:effectLst/>
                <a:latin typeface="Times New Roman" panose="02020603050405020304" pitchFamily="18" charset="0"/>
                <a:ea typeface="Times New Roman" panose="02020603050405020304" pitchFamily="18" charset="0"/>
                <a:cs typeface="Times New Roman" panose="02020603050405020304" pitchFamily="18" charset="0"/>
              </a:rPr>
              <a:t>Государственное общеобразовательное учреждение Ярославской области  «</a:t>
            </a:r>
            <a:r>
              <a:rPr lang="ru-RU" sz="1400" i="1" dirty="0" err="1">
                <a:effectLst/>
                <a:latin typeface="Times New Roman" panose="02020603050405020304" pitchFamily="18" charset="0"/>
                <a:ea typeface="Times New Roman" panose="02020603050405020304" pitchFamily="18" charset="0"/>
                <a:cs typeface="Times New Roman" panose="02020603050405020304" pitchFamily="18" charset="0"/>
              </a:rPr>
              <a:t>Багряниковская</a:t>
            </a:r>
            <a:r>
              <a:rPr lang="ru-RU" sz="1400" i="1" dirty="0">
                <a:effectLst/>
                <a:latin typeface="Times New Roman" panose="02020603050405020304" pitchFamily="18" charset="0"/>
                <a:ea typeface="Times New Roman" panose="02020603050405020304" pitchFamily="18" charset="0"/>
                <a:cs typeface="Times New Roman" panose="02020603050405020304" pitchFamily="18" charset="0"/>
              </a:rPr>
              <a:t> школа-интернат для детей-сирот и детей, оставшихся без попечения родителей, с ограниченными возможностями здоровья»</a:t>
            </a:r>
            <a:br>
              <a:rPr lang="ru-RU" sz="1800" dirty="0">
                <a:effectLst/>
                <a:latin typeface="Calibri" panose="020F0502020204030204" pitchFamily="34" charset="0"/>
                <a:ea typeface="Times New Roman" panose="02020603050405020304" pitchFamily="18" charset="0"/>
                <a:cs typeface="Times New Roman" panose="02020603050405020304" pitchFamily="18" charset="0"/>
              </a:rPr>
            </a:br>
            <a:br>
              <a:rPr lang="ru-RU" sz="1600" i="1" dirty="0">
                <a:solidFill>
                  <a:schemeClr val="bg2">
                    <a:lumMod val="10000"/>
                  </a:schemeClr>
                </a:solidFill>
                <a:latin typeface="Times New Roman" pitchFamily="18" charset="0"/>
                <a:cs typeface="Times New Roman" pitchFamily="18" charset="0"/>
              </a:rPr>
            </a:br>
            <a:endParaRPr lang="ru-RU" sz="1600" i="1" dirty="0">
              <a:solidFill>
                <a:schemeClr val="bg2">
                  <a:lumMod val="10000"/>
                </a:schemeClr>
              </a:solidFill>
              <a:latin typeface="Times New Roman" pitchFamily="18" charset="0"/>
              <a:cs typeface="Times New Roman" pitchFamily="18" charset="0"/>
            </a:endParaRPr>
          </a:p>
        </p:txBody>
      </p:sp>
      <p:sp>
        <p:nvSpPr>
          <p:cNvPr id="3" name="Номер слайда 2"/>
          <p:cNvSpPr>
            <a:spLocks noGrp="1"/>
          </p:cNvSpPr>
          <p:nvPr>
            <p:ph type="sldNum" sz="quarter" idx="12"/>
          </p:nvPr>
        </p:nvSpPr>
        <p:spPr>
          <a:xfrm>
            <a:off x="0" y="8501090"/>
            <a:ext cx="400050" cy="325968"/>
          </a:xfrm>
        </p:spPr>
        <p:txBody>
          <a:bodyPr/>
          <a:lstStyle/>
          <a:p>
            <a:fld id="{725C68B6-61C2-468F-89AB-4B9F7531AA68}" type="slidenum">
              <a:rPr lang="ru-RU" smtClean="0">
                <a:solidFill>
                  <a:schemeClr val="bg2">
                    <a:lumMod val="10000"/>
                  </a:schemeClr>
                </a:solidFill>
              </a:rPr>
              <a:pPr/>
              <a:t>18</a:t>
            </a:fld>
            <a:endParaRPr lang="ru-RU" dirty="0">
              <a:solidFill>
                <a:schemeClr val="bg2">
                  <a:lumMod val="10000"/>
                </a:schemeClr>
              </a:solidFill>
            </a:endParaRPr>
          </a:p>
        </p:txBody>
      </p:sp>
      <p:sp>
        <p:nvSpPr>
          <p:cNvPr id="5" name="Прямоугольник 4"/>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ПАПК___________________________18апреля 2024 г.</a:t>
            </a:r>
          </a:p>
        </p:txBody>
      </p:sp>
      <p:sp>
        <p:nvSpPr>
          <p:cNvPr id="21511" name="Rectangle 7"/>
          <p:cNvSpPr>
            <a:spLocks noChangeArrowheads="1"/>
          </p:cNvSpPr>
          <p:nvPr/>
        </p:nvSpPr>
        <p:spPr bwMode="auto">
          <a:xfrm>
            <a:off x="310239" y="1959274"/>
            <a:ext cx="6215106" cy="737073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lnSpc>
                <a:spcPct val="115000"/>
              </a:lnSpc>
              <a:spcAft>
                <a:spcPts val="1000"/>
              </a:spcAft>
              <a:tabLst>
                <a:tab pos="885825" algn="l"/>
              </a:tabLst>
            </a:pPr>
            <a:r>
              <a:rPr lang="ru-RU" sz="1400" b="1" dirty="0">
                <a:effectLst/>
                <a:latin typeface="Times New Roman" panose="02020603050405020304" pitchFamily="18" charset="0"/>
                <a:ea typeface="Times New Roman" panose="02020603050405020304" pitchFamily="18" charset="0"/>
                <a:cs typeface="Times New Roman" panose="02020603050405020304" pitchFamily="18" charset="0"/>
              </a:rPr>
              <a:t>Профессиональное самоопределение и трудовая подготовка учащихся  с ограниченными возможностями здоровья в условиях школы-интерната.</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Во все времена вопросы воспитания молодого поколения неразрывно связаны с трудом. Составной частью трудового воспитания выступает профессиональное самоопределение обучающихся. Труд должен стать жизненной потребностью будущего гражданина. </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Трудовое обучение учащихся с интеллектуальными проблемами является главным звеном в общей системе учебной и коррекционно-воспитательной работы в коррекционной школе. Это связано с огромным значением трудовой подготовки в социальной адаптации школьников с нарушением интеллекта. </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В условиях модернизации Российского образования, проблемы  профессионального самоопределения воспитанников школ-интернатов, обретают все большее значение. На фоне отсутствия гарантированных рабочих мест для выпускников, особенно для сирот значительно усложняется процесс адаптации человека, а тем более человека с недостатками интеллекта, к социальным и экономическим условиям жизни.</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Важнейшей социальной функцией коррекционной школы является воспитание социально-адаптированного человека, т.е.</a:t>
            </a:r>
            <a:r>
              <a:rPr lang="ru-RU" sz="1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человека приспособленного к требованиям современного общества. Способность самостоятельно трудиться в условиях производства, быть членом трудового коллектива, быть использованным на работах, требующих большей квалификации, а соответственно и лучше оплачиваемой, что поможет выпускникам в дальнейшем  быть конкурентноспособными, найти свое место на рынке труда. </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r>
              <a:rPr lang="ru-RU" sz="18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r>
              <a:rPr lang="ru-RU" sz="15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ru-RU" sz="15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85720"/>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a:t>
            </a:r>
            <a:r>
              <a:rPr lang="en-US" b="1" dirty="0">
                <a:solidFill>
                  <a:schemeClr val="tx2">
                    <a:lumMod val="50000"/>
                  </a:schemeClr>
                </a:solidFill>
                <a:latin typeface="Times New Roman" pitchFamily="18" charset="0"/>
                <a:cs typeface="Times New Roman" pitchFamily="18" charset="0"/>
              </a:rPr>
              <a:t>8</a:t>
            </a:r>
            <a:r>
              <a:rPr lang="ru-RU" b="1" dirty="0">
                <a:solidFill>
                  <a:schemeClr val="tx2">
                    <a:lumMod val="50000"/>
                  </a:schemeClr>
                </a:solidFill>
                <a:latin typeface="Times New Roman" pitchFamily="18" charset="0"/>
                <a:cs typeface="Times New Roman" pitchFamily="18" charset="0"/>
              </a:rPr>
              <a:t> апреля 202</a:t>
            </a:r>
            <a:r>
              <a:rPr lang="en-US" b="1" dirty="0">
                <a:solidFill>
                  <a:schemeClr val="tx2">
                    <a:lumMod val="50000"/>
                  </a:schemeClr>
                </a:solidFill>
                <a:latin typeface="Times New Roman" pitchFamily="18" charset="0"/>
                <a:cs typeface="Times New Roman" pitchFamily="18" charset="0"/>
              </a:rPr>
              <a:t>4</a:t>
            </a:r>
            <a:r>
              <a:rPr lang="ru-RU" b="1" dirty="0">
                <a:solidFill>
                  <a:schemeClr val="tx2">
                    <a:lumMod val="50000"/>
                  </a:schemeClr>
                </a:solidFill>
                <a:latin typeface="Times New Roman" pitchFamily="18" charset="0"/>
                <a:cs typeface="Times New Roman" pitchFamily="18" charset="0"/>
              </a:rPr>
              <a:t> г.</a:t>
            </a:r>
          </a:p>
        </p:txBody>
      </p:sp>
      <p:sp>
        <p:nvSpPr>
          <p:cNvPr id="3" name="TextBox 2"/>
          <p:cNvSpPr txBox="1"/>
          <p:nvPr/>
        </p:nvSpPr>
        <p:spPr>
          <a:xfrm>
            <a:off x="548680" y="630866"/>
            <a:ext cx="6100784" cy="8231356"/>
          </a:xfrm>
          <a:prstGeom prst="rect">
            <a:avLst/>
          </a:prstGeom>
          <a:noFill/>
        </p:spPr>
        <p:txBody>
          <a:bodyPr wrap="square" rtlCol="0">
            <a:spAutoFit/>
          </a:bodyPr>
          <a:lstStyle/>
          <a:p>
            <a:pPr algn="just">
              <a:lnSpc>
                <a:spcPct val="107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Современное специальное образование должно гарантировать каждому выпускнику получение образования и возможность приобретения профессии, исходя из его индивидуальных способностей.</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Трудовая подготовка и профессиональное самоопределение в условиях школ-интернатов, кроме общеобразовательных  функций, играет особую роль. В школе-интернате должно происходить не только профессиональное самоопределение, но во многих случаях профессиональное становление личности, что обеспечивает приобщение его к профессиональному труду в качестве субъекта деятельности, что является важным на современном этапе.</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Вопрос «Кем быть?» один из главных задач для каждого молодого человека. От этого решения зависит вся дальнейшая жизнь. Правильно выбранная профессия способствует достижению наиболее высоких показателей в трудовой и общественной деятельности, а удовлетворенность   процессом труда и его результатами дает возможность максимального проявления творчества, лучшего эмоционального настроя. Надо ли говорить, как важно все выше сказанное для детей  с недостатками интеллекта?</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Одна из важнейших задач коррекционной школы состоит в том, чтобы обеспечить социальную адаптацию аномальных детей, более широкое и разнообразное участие выпускников школ в квалифицированном труде. Социально-трудовая адаптация  невозможна без серьезного освоения умственно отсталыми подростками какой-либо профессии.        </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Существующая система специального образования предусматривала обучение детей олигофренов до 9 класса, поэтому программы, учебники  и пособия по учебным дисциплинам разработаны до 9 класса. </a:t>
            </a:r>
          </a:p>
          <a:p>
            <a:pPr algn="just">
              <a:lnSpc>
                <a:spcPct val="115000"/>
              </a:lnSpc>
            </a:pPr>
            <a:r>
              <a:rPr lang="ru-RU" sz="1400" dirty="0">
                <a:effectLst/>
                <a:latin typeface="Times New Roman" panose="02020603050405020304" pitchFamily="18" charset="0"/>
                <a:ea typeface="Times New Roman" panose="02020603050405020304" pitchFamily="18" charset="0"/>
              </a:rPr>
              <a:t>При обучении учащихся азам профессионального мастерства, администрацией школы были выявлены слабые стороны подготовки выпускников школ 8 вида  поступающих в лицеи, колледжи или на работу и было решено усовершенствовать подготовку учащихся в рамках школы, по тем направлениям, которые являются основополагающими в их будущей профессии. Проведенная работа показала, что для достижения поставленной цели необходимо провести изменения в структуре школы-интерната и в учебно-воспитательном процессе.</a:t>
            </a:r>
            <a:endParaRPr lang="ru-RU" sz="1400" b="1" dirty="0">
              <a:latin typeface="Times New Roman" pitchFamily="18" charset="0"/>
              <a:cs typeface="Times New Roman" pitchFamily="18" charset="0"/>
            </a:endParaRPr>
          </a:p>
        </p:txBody>
      </p:sp>
      <p:sp>
        <p:nvSpPr>
          <p:cNvPr id="6" name="Номер слайда 5"/>
          <p:cNvSpPr>
            <a:spLocks noGrp="1"/>
          </p:cNvSpPr>
          <p:nvPr>
            <p:ph type="sldNum" sz="quarter" idx="12"/>
          </p:nvPr>
        </p:nvSpPr>
        <p:spPr/>
        <p:txBody>
          <a:bodyPr/>
          <a:lstStyle/>
          <a:p>
            <a:fld id="{725C68B6-61C2-468F-89AB-4B9F7531AA68}" type="slidenum">
              <a:rPr lang="ru-RU" smtClean="0"/>
              <a:pPr/>
              <a:t>19</a:t>
            </a:fld>
            <a:endParaRPr lang="ru-RU"/>
          </a:p>
        </p:txBody>
      </p:sp>
    </p:spTree>
    <p:extLst>
      <p:ext uri="{BB962C8B-B14F-4D97-AF65-F5344CB8AC3E}">
        <p14:creationId xmlns:p14="http://schemas.microsoft.com/office/powerpoint/2010/main" val="22248020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6858000" cy="991106"/>
          </a:xfrm>
        </p:spPr>
        <p:txBody>
          <a:bodyPr>
            <a:normAutofit/>
          </a:bodyPr>
          <a:lstStyle/>
          <a:p>
            <a:r>
              <a:rPr lang="ru-RU" sz="1800" b="1" dirty="0">
                <a:solidFill>
                  <a:schemeClr val="tx2">
                    <a:lumMod val="50000"/>
                  </a:schemeClr>
                </a:solidFill>
                <a:latin typeface="Times New Roman" pitchFamily="18" charset="0"/>
                <a:cs typeface="Times New Roman" pitchFamily="18" charset="0"/>
              </a:rPr>
              <a:t>ГПОУ ЯО ПАПК___________________________1</a:t>
            </a:r>
            <a:r>
              <a:rPr lang="en-US" sz="1800" b="1" dirty="0">
                <a:solidFill>
                  <a:schemeClr val="tx2">
                    <a:lumMod val="50000"/>
                  </a:schemeClr>
                </a:solidFill>
                <a:latin typeface="Times New Roman" pitchFamily="18" charset="0"/>
                <a:cs typeface="Times New Roman" pitchFamily="18" charset="0"/>
              </a:rPr>
              <a:t>8</a:t>
            </a:r>
            <a:r>
              <a:rPr lang="ru-RU" sz="1800" b="1" dirty="0">
                <a:solidFill>
                  <a:schemeClr val="tx2">
                    <a:lumMod val="50000"/>
                  </a:schemeClr>
                </a:solidFill>
                <a:latin typeface="Times New Roman" pitchFamily="18" charset="0"/>
                <a:cs typeface="Times New Roman" pitchFamily="18" charset="0"/>
              </a:rPr>
              <a:t>апреля 202</a:t>
            </a:r>
            <a:r>
              <a:rPr lang="en-US" sz="1800" b="1" dirty="0">
                <a:solidFill>
                  <a:schemeClr val="tx2">
                    <a:lumMod val="50000"/>
                  </a:schemeClr>
                </a:solidFill>
                <a:latin typeface="Times New Roman" pitchFamily="18" charset="0"/>
                <a:cs typeface="Times New Roman" pitchFamily="18" charset="0"/>
              </a:rPr>
              <a:t>4</a:t>
            </a:r>
            <a:r>
              <a:rPr lang="ru-RU" sz="1800" b="1" dirty="0">
                <a:solidFill>
                  <a:schemeClr val="tx2">
                    <a:lumMod val="50000"/>
                  </a:schemeClr>
                </a:solidFill>
                <a:latin typeface="Times New Roman" pitchFamily="18" charset="0"/>
                <a:cs typeface="Times New Roman" pitchFamily="18" charset="0"/>
              </a:rPr>
              <a:t> г.</a:t>
            </a:r>
          </a:p>
        </p:txBody>
      </p:sp>
      <p:sp>
        <p:nvSpPr>
          <p:cNvPr id="4" name="TextBox 3"/>
          <p:cNvSpPr txBox="1"/>
          <p:nvPr/>
        </p:nvSpPr>
        <p:spPr>
          <a:xfrm>
            <a:off x="0" y="3214678"/>
            <a:ext cx="6858000" cy="5324535"/>
          </a:xfrm>
          <a:prstGeom prst="rect">
            <a:avLst/>
          </a:prstGeom>
          <a:noFill/>
        </p:spPr>
        <p:txBody>
          <a:bodyPr wrap="square" rtlCol="0">
            <a:spAutoFit/>
          </a:bodyPr>
          <a:lstStyle/>
          <a:p>
            <a:pPr algn="ctr"/>
            <a:r>
              <a:rPr lang="ru-RU" sz="2000" b="1" dirty="0">
                <a:ln>
                  <a:solidFill>
                    <a:schemeClr val="tx2">
                      <a:lumMod val="50000"/>
                    </a:schemeClr>
                  </a:solidFill>
                </a:ln>
                <a:latin typeface="Times New Roman" pitchFamily="18" charset="0"/>
                <a:cs typeface="Times New Roman" pitchFamily="18" charset="0"/>
              </a:rPr>
              <a:t>Сборник материалов </a:t>
            </a:r>
          </a:p>
          <a:p>
            <a:pPr algn="ctr"/>
            <a:r>
              <a:rPr lang="en-US" sz="2000" b="1" dirty="0">
                <a:ln>
                  <a:solidFill>
                    <a:schemeClr val="tx2">
                      <a:lumMod val="50000"/>
                    </a:schemeClr>
                  </a:solidFill>
                </a:ln>
                <a:latin typeface="Times New Roman" pitchFamily="18" charset="0"/>
                <a:cs typeface="Times New Roman" pitchFamily="18" charset="0"/>
              </a:rPr>
              <a:t>VI</a:t>
            </a:r>
            <a:r>
              <a:rPr lang="ru-RU" sz="2000" b="1" dirty="0">
                <a:ln>
                  <a:solidFill>
                    <a:schemeClr val="tx2">
                      <a:lumMod val="50000"/>
                    </a:schemeClr>
                  </a:solidFill>
                </a:ln>
                <a:latin typeface="Times New Roman" pitchFamily="18" charset="0"/>
                <a:cs typeface="Times New Roman" pitchFamily="18" charset="0"/>
              </a:rPr>
              <a:t> Межрегиональной научно-практической конференции</a:t>
            </a:r>
          </a:p>
          <a:p>
            <a:pPr algn="ctr"/>
            <a:r>
              <a:rPr lang="ru-RU" sz="2000" b="1" dirty="0">
                <a:ln>
                  <a:solidFill>
                    <a:schemeClr val="tx2">
                      <a:lumMod val="50000"/>
                    </a:schemeClr>
                  </a:solidFill>
                </a:ln>
                <a:latin typeface="Times New Roman" pitchFamily="18" charset="0"/>
                <a:cs typeface="Times New Roman" pitchFamily="18" charset="0"/>
              </a:rPr>
              <a:t>«Актуальные вопросы образования и воспитания обучающихся с разными стартовыми возможностями»</a:t>
            </a:r>
          </a:p>
          <a:p>
            <a:pPr algn="ctr"/>
            <a:r>
              <a:rPr lang="ru-RU" sz="2000" b="1" dirty="0">
                <a:ln>
                  <a:solidFill>
                    <a:schemeClr val="tx2">
                      <a:lumMod val="50000"/>
                    </a:schemeClr>
                  </a:solidFill>
                </a:ln>
                <a:latin typeface="Times New Roman" pitchFamily="18" charset="0"/>
                <a:cs typeface="Times New Roman" pitchFamily="18" charset="0"/>
              </a:rPr>
              <a:t>среди педагогических работников, апрель, 202</a:t>
            </a:r>
            <a:r>
              <a:rPr lang="en-US" sz="2000" b="1" dirty="0">
                <a:ln>
                  <a:solidFill>
                    <a:schemeClr val="tx2">
                      <a:lumMod val="50000"/>
                    </a:schemeClr>
                  </a:solidFill>
                </a:ln>
                <a:latin typeface="Times New Roman" pitchFamily="18" charset="0"/>
                <a:cs typeface="Times New Roman" pitchFamily="18" charset="0"/>
              </a:rPr>
              <a:t>4</a:t>
            </a:r>
            <a:r>
              <a:rPr lang="ru-RU" sz="2000" b="1" dirty="0">
                <a:ln>
                  <a:solidFill>
                    <a:schemeClr val="tx2">
                      <a:lumMod val="50000"/>
                    </a:schemeClr>
                  </a:solidFill>
                </a:ln>
                <a:latin typeface="Times New Roman" pitchFamily="18" charset="0"/>
                <a:cs typeface="Times New Roman" pitchFamily="18" charset="0"/>
              </a:rPr>
              <a:t> г.</a:t>
            </a:r>
          </a:p>
          <a:p>
            <a:pPr algn="ctr"/>
            <a:endParaRPr lang="ru-RU" sz="2000" b="1" dirty="0">
              <a:ln>
                <a:solidFill>
                  <a:schemeClr val="tx2">
                    <a:lumMod val="50000"/>
                  </a:schemeClr>
                </a:solidFill>
              </a:ln>
              <a:latin typeface="Times New Roman" pitchFamily="18" charset="0"/>
              <a:cs typeface="Times New Roman" pitchFamily="18" charset="0"/>
            </a:endParaRPr>
          </a:p>
          <a:p>
            <a:pPr algn="ctr"/>
            <a:endParaRPr lang="ru-RU" sz="2000" b="1" dirty="0">
              <a:ln>
                <a:solidFill>
                  <a:schemeClr val="tx2">
                    <a:lumMod val="50000"/>
                  </a:schemeClr>
                </a:solidFill>
              </a:ln>
              <a:latin typeface="Times New Roman" pitchFamily="18" charset="0"/>
              <a:cs typeface="Times New Roman" pitchFamily="18" charset="0"/>
            </a:endParaRPr>
          </a:p>
          <a:p>
            <a:pPr algn="ctr"/>
            <a:endParaRPr lang="ru-RU" sz="2000" b="1" dirty="0">
              <a:ln>
                <a:solidFill>
                  <a:schemeClr val="tx2">
                    <a:lumMod val="50000"/>
                  </a:schemeClr>
                </a:solidFill>
              </a:ln>
              <a:latin typeface="Times New Roman" pitchFamily="18" charset="0"/>
              <a:cs typeface="Times New Roman" pitchFamily="18" charset="0"/>
            </a:endParaRPr>
          </a:p>
          <a:p>
            <a:pPr algn="ctr"/>
            <a:endParaRPr lang="ru-RU" sz="2000" b="1" dirty="0">
              <a:ln>
                <a:solidFill>
                  <a:schemeClr val="tx2">
                    <a:lumMod val="50000"/>
                  </a:schemeClr>
                </a:solidFill>
              </a:ln>
              <a:latin typeface="Times New Roman" pitchFamily="18" charset="0"/>
              <a:cs typeface="Times New Roman" pitchFamily="18" charset="0"/>
            </a:endParaRPr>
          </a:p>
          <a:p>
            <a:pPr algn="just"/>
            <a:r>
              <a:rPr lang="ru-RU" sz="2000" dirty="0">
                <a:ln>
                  <a:solidFill>
                    <a:schemeClr val="tx2">
                      <a:lumMod val="50000"/>
                    </a:schemeClr>
                  </a:solidFill>
                </a:ln>
                <a:latin typeface="Times New Roman" pitchFamily="18" charset="0"/>
                <a:cs typeface="Times New Roman" pitchFamily="18" charset="0"/>
              </a:rPr>
              <a:t>В  сборнике представлены тезисы докладов участников конференции. Представленные материалы адресованы руководителям и преподавателям средних специальных и профессиональных учебных заведений. </a:t>
            </a:r>
          </a:p>
          <a:p>
            <a:pPr algn="just"/>
            <a:endParaRPr lang="ru-RU" sz="2000" dirty="0">
              <a:ln>
                <a:solidFill>
                  <a:schemeClr val="tx2">
                    <a:lumMod val="50000"/>
                  </a:schemeClr>
                </a:solidFill>
              </a:ln>
              <a:latin typeface="Times New Roman" pitchFamily="18" charset="0"/>
              <a:cs typeface="Times New Roman" pitchFamily="18" charset="0"/>
            </a:endParaRPr>
          </a:p>
          <a:p>
            <a:pPr algn="just"/>
            <a:endParaRPr lang="ru-RU" sz="2000" dirty="0">
              <a:ln>
                <a:solidFill>
                  <a:schemeClr val="tx2">
                    <a:lumMod val="50000"/>
                  </a:schemeClr>
                </a:solidFill>
              </a:ln>
              <a:latin typeface="Times New Roman" pitchFamily="18" charset="0"/>
              <a:cs typeface="Times New Roman" pitchFamily="18" charset="0"/>
            </a:endParaRPr>
          </a:p>
          <a:p>
            <a:pPr algn="just"/>
            <a:endParaRPr lang="ru-RU" sz="2000" dirty="0">
              <a:ln>
                <a:solidFill>
                  <a:schemeClr val="tx2">
                    <a:lumMod val="50000"/>
                  </a:schemeClr>
                </a:solidFill>
              </a:ln>
              <a:latin typeface="Times New Roman" pitchFamily="18" charset="0"/>
              <a:cs typeface="Times New Roman" pitchFamily="18" charset="0"/>
            </a:endParaRPr>
          </a:p>
          <a:p>
            <a:pPr algn="just"/>
            <a:r>
              <a:rPr lang="ru-RU" sz="2000" dirty="0">
                <a:ln>
                  <a:solidFill>
                    <a:schemeClr val="tx2">
                      <a:lumMod val="50000"/>
                    </a:schemeClr>
                  </a:solidFill>
                </a:ln>
                <a:latin typeface="Times New Roman" pitchFamily="18" charset="0"/>
                <a:cs typeface="Times New Roman" pitchFamily="18" charset="0"/>
              </a:rPr>
              <a:t>ГПОУ ЯО ПАПК, 202</a:t>
            </a:r>
            <a:r>
              <a:rPr lang="en-US" sz="2000" dirty="0">
                <a:ln>
                  <a:solidFill>
                    <a:schemeClr val="tx2">
                      <a:lumMod val="50000"/>
                    </a:schemeClr>
                  </a:solidFill>
                </a:ln>
                <a:latin typeface="Times New Roman" pitchFamily="18" charset="0"/>
                <a:cs typeface="Times New Roman" pitchFamily="18" charset="0"/>
              </a:rPr>
              <a:t>4</a:t>
            </a:r>
            <a:r>
              <a:rPr lang="ru-RU" sz="2000" dirty="0">
                <a:ln>
                  <a:solidFill>
                    <a:schemeClr val="tx2">
                      <a:lumMod val="50000"/>
                    </a:schemeClr>
                  </a:solidFill>
                </a:ln>
                <a:latin typeface="Times New Roman" pitchFamily="18" charset="0"/>
                <a:cs typeface="Times New Roman" pitchFamily="18" charset="0"/>
              </a:rPr>
              <a:t> г.</a:t>
            </a:r>
          </a:p>
        </p:txBody>
      </p:sp>
      <p:sp>
        <p:nvSpPr>
          <p:cNvPr id="7" name="Номер слайда 6"/>
          <p:cNvSpPr>
            <a:spLocks noGrp="1"/>
          </p:cNvSpPr>
          <p:nvPr>
            <p:ph type="sldNum" sz="quarter" idx="12"/>
          </p:nvPr>
        </p:nvSpPr>
        <p:spPr>
          <a:xfrm>
            <a:off x="0" y="8572528"/>
            <a:ext cx="400050" cy="325968"/>
          </a:xfrm>
        </p:spPr>
        <p:txBody>
          <a:bodyPr/>
          <a:lstStyle/>
          <a:p>
            <a:fld id="{725C68B6-61C2-468F-89AB-4B9F7531AA68}" type="slidenum">
              <a:rPr lang="ru-RU" smtClean="0">
                <a:solidFill>
                  <a:schemeClr val="tx1">
                    <a:lumMod val="75000"/>
                    <a:lumOff val="25000"/>
                  </a:schemeClr>
                </a:solidFill>
              </a:rPr>
              <a:pPr/>
              <a:t>2</a:t>
            </a:fld>
            <a:endParaRPr lang="ru-RU" dirty="0">
              <a:solidFill>
                <a:schemeClr val="tx1">
                  <a:lumMod val="75000"/>
                  <a:lumOff val="25000"/>
                </a:schemeClr>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85720"/>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a:t>
            </a:r>
            <a:r>
              <a:rPr lang="en-US" b="1" dirty="0">
                <a:solidFill>
                  <a:schemeClr val="tx2">
                    <a:lumMod val="50000"/>
                  </a:schemeClr>
                </a:solidFill>
                <a:latin typeface="Times New Roman" pitchFamily="18" charset="0"/>
                <a:cs typeface="Times New Roman" pitchFamily="18" charset="0"/>
              </a:rPr>
              <a:t>8</a:t>
            </a:r>
            <a:r>
              <a:rPr lang="ru-RU" b="1" dirty="0">
                <a:solidFill>
                  <a:schemeClr val="tx2">
                    <a:lumMod val="50000"/>
                  </a:schemeClr>
                </a:solidFill>
                <a:latin typeface="Times New Roman" pitchFamily="18" charset="0"/>
                <a:cs typeface="Times New Roman" pitchFamily="18" charset="0"/>
              </a:rPr>
              <a:t> апреля 202</a:t>
            </a:r>
            <a:r>
              <a:rPr lang="en-US" b="1" dirty="0">
                <a:solidFill>
                  <a:schemeClr val="tx2">
                    <a:lumMod val="50000"/>
                  </a:schemeClr>
                </a:solidFill>
                <a:latin typeface="Times New Roman" pitchFamily="18" charset="0"/>
                <a:cs typeface="Times New Roman" pitchFamily="18" charset="0"/>
              </a:rPr>
              <a:t>4</a:t>
            </a:r>
            <a:r>
              <a:rPr lang="ru-RU" b="1" dirty="0">
                <a:solidFill>
                  <a:schemeClr val="tx2">
                    <a:lumMod val="50000"/>
                  </a:schemeClr>
                </a:solidFill>
                <a:latin typeface="Times New Roman" pitchFamily="18" charset="0"/>
                <a:cs typeface="Times New Roman" pitchFamily="18" charset="0"/>
              </a:rPr>
              <a:t> г.</a:t>
            </a:r>
          </a:p>
        </p:txBody>
      </p:sp>
      <p:sp>
        <p:nvSpPr>
          <p:cNvPr id="3" name="TextBox 2"/>
          <p:cNvSpPr txBox="1"/>
          <p:nvPr/>
        </p:nvSpPr>
        <p:spPr>
          <a:xfrm>
            <a:off x="548680" y="630866"/>
            <a:ext cx="6100784" cy="7972247"/>
          </a:xfrm>
          <a:prstGeom prst="rect">
            <a:avLst/>
          </a:prstGeom>
          <a:noFill/>
        </p:spPr>
        <p:txBody>
          <a:bodyPr wrap="square" rtlCol="0">
            <a:spAutoFit/>
          </a:bodyPr>
          <a:lstStyle/>
          <a:p>
            <a:pPr algn="just">
              <a:lnSpc>
                <a:spcPct val="107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Разработанная нашим педагогическим коллективом система профессиональной подготовки таких детей  при поддержке Департамента образования Администрации Ярославской области и дефектологического факультета ЯГПУ им. К.Д. Ушинского позволила превратить </a:t>
            </a:r>
            <a:r>
              <a:rPr lang="ru-RU" sz="1400" dirty="0" err="1">
                <a:effectLst/>
                <a:latin typeface="Times New Roman" panose="02020603050405020304" pitchFamily="18" charset="0"/>
                <a:ea typeface="Times New Roman" panose="02020603050405020304" pitchFamily="18" charset="0"/>
                <a:cs typeface="Times New Roman" panose="02020603050405020304" pitchFamily="18" charset="0"/>
              </a:rPr>
              <a:t>Багряниковскую</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школу-интернат в коррекционное образовательное учреждение с площадкой по профессиональной подготовкой учащихся.</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В школе  педагогическим коллективом разработаны учебные планы и программы на основе учебных планов и программ для подготовки начального профессионального образования по профессиям в соответствии со стандартами Российской Федерации. Учебные планы и программы рассчитаны на обучение учащихся 3 года и адаптированы для профессиональной подготовки учащихся 9-11 классов школы-интерната. У старшеклассников была возможность получить на выбор одну из профессий, имеющие государственную лицензию:</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Symbol" panose="05050102010706020507" pitchFamily="18" charset="2"/>
              <a:buChar char=""/>
              <a:tabLst>
                <a:tab pos="817245" algn="l"/>
              </a:tabLst>
            </a:pPr>
            <a:r>
              <a:rPr lang="ru-RU" sz="1400" dirty="0">
                <a:effectLst/>
                <a:latin typeface="Times New Roman" panose="02020603050405020304" pitchFamily="18" charset="0"/>
                <a:ea typeface="Times New Roman" panose="02020603050405020304" pitchFamily="18" charset="0"/>
                <a:cs typeface="Symbol" panose="05050102010706020507" pitchFamily="18" charset="2"/>
              </a:rPr>
              <a:t>рабочий по обслуживанию зданий;</a:t>
            </a:r>
            <a:endParaRPr lang="ru-RU" sz="1400" dirty="0">
              <a:effectLst/>
              <a:latin typeface="Calibri" panose="020F0502020204030204" pitchFamily="34" charset="0"/>
              <a:ea typeface="Times New Roman" panose="02020603050405020304" pitchFamily="18" charset="0"/>
              <a:cs typeface="Symbol" panose="05050102010706020507" pitchFamily="18" charset="2"/>
            </a:endParaRPr>
          </a:p>
          <a:p>
            <a:pPr marL="342900" lvl="0" indent="-342900" algn="just">
              <a:lnSpc>
                <a:spcPct val="115000"/>
              </a:lnSpc>
              <a:buFont typeface="Symbol" panose="05050102010706020507" pitchFamily="18" charset="2"/>
              <a:buChar char=""/>
              <a:tabLst>
                <a:tab pos="817245" algn="l"/>
              </a:tabLst>
            </a:pPr>
            <a:r>
              <a:rPr lang="ru-RU" sz="1400" dirty="0">
                <a:effectLst/>
                <a:latin typeface="Times New Roman" panose="02020603050405020304" pitchFamily="18" charset="0"/>
                <a:ea typeface="Times New Roman" panose="02020603050405020304" pitchFamily="18" charset="0"/>
                <a:cs typeface="Symbol" panose="05050102010706020507" pitchFamily="18" charset="2"/>
              </a:rPr>
              <a:t>обувщик по ремонту обуви;</a:t>
            </a:r>
            <a:endParaRPr lang="ru-RU" sz="1400" dirty="0">
              <a:effectLst/>
              <a:latin typeface="Calibri" panose="020F0502020204030204" pitchFamily="34" charset="0"/>
              <a:ea typeface="Times New Roman" panose="02020603050405020304" pitchFamily="18" charset="0"/>
              <a:cs typeface="Symbol" panose="05050102010706020507" pitchFamily="18" charset="2"/>
            </a:endParaRPr>
          </a:p>
          <a:p>
            <a:pPr marL="342900" lvl="0" indent="-342900" algn="just">
              <a:lnSpc>
                <a:spcPct val="115000"/>
              </a:lnSpc>
              <a:buFont typeface="Symbol" panose="05050102010706020507" pitchFamily="18" charset="2"/>
              <a:buChar char=""/>
              <a:tabLst>
                <a:tab pos="817245" algn="l"/>
              </a:tabLst>
            </a:pPr>
            <a:r>
              <a:rPr lang="ru-RU" sz="1400" dirty="0">
                <a:effectLst/>
                <a:latin typeface="Times New Roman" panose="02020603050405020304" pitchFamily="18" charset="0"/>
                <a:ea typeface="Times New Roman" panose="02020603050405020304" pitchFamily="18" charset="0"/>
                <a:cs typeface="Symbol" panose="05050102010706020507" pitchFamily="18" charset="2"/>
              </a:rPr>
              <a:t>швея.</a:t>
            </a:r>
            <a:endParaRPr lang="ru-RU" sz="1400" dirty="0">
              <a:effectLst/>
              <a:latin typeface="Calibri" panose="020F0502020204030204" pitchFamily="34" charset="0"/>
              <a:ea typeface="Times New Roman" panose="02020603050405020304" pitchFamily="18" charset="0"/>
              <a:cs typeface="Symbol" panose="05050102010706020507" pitchFamily="18" charset="2"/>
            </a:endParaRPr>
          </a:p>
          <a:p>
            <a:pPr algn="just">
              <a:lnSpc>
                <a:spcPct val="115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Для более успешного профессионального обучения педагоги нашей школы разработали интегрированные учебные программы дополнительных дисциплин по специальностям. Учащиеся обучающиеся по профессии «Обувщик по ремонту обуви» изучают специальные предметы: «Материаловедение обувного производства», «Оборудование обувного производства», «Технология ремонта обуви и кожгалантереи», «Конструирование обуви», «Этика и  культура обслуживания»; по профессии «Швея» - специальные предметы: «Материаловедение швейного производства», «Оборудование швейного производства», «Технология изготовления швейных изделий», «Основы конструирования швейных изделий».</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15000"/>
              </a:lnSpc>
            </a:pP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Одновременно с теоретическими  знаниями учащиеся приобретают умения и навыки в процессе производственной практики. Такая организация обучения, когда теоретические знания сразу же подкрепляются на практике, способствуют прочному закреплению полученных умений и навыков.  </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725C68B6-61C2-468F-89AB-4B9F7531AA68}" type="slidenum">
              <a:rPr lang="ru-RU" smtClean="0"/>
              <a:pPr/>
              <a:t>20</a:t>
            </a:fld>
            <a:endParaRPr lang="ru-RU"/>
          </a:p>
        </p:txBody>
      </p:sp>
    </p:spTree>
    <p:extLst>
      <p:ext uri="{BB962C8B-B14F-4D97-AF65-F5344CB8AC3E}">
        <p14:creationId xmlns:p14="http://schemas.microsoft.com/office/powerpoint/2010/main" val="37462498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85720"/>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a:t>
            </a:r>
            <a:r>
              <a:rPr lang="en-US" b="1" dirty="0">
                <a:solidFill>
                  <a:schemeClr val="tx2">
                    <a:lumMod val="50000"/>
                  </a:schemeClr>
                </a:solidFill>
                <a:latin typeface="Times New Roman" pitchFamily="18" charset="0"/>
                <a:cs typeface="Times New Roman" pitchFamily="18" charset="0"/>
              </a:rPr>
              <a:t>8</a:t>
            </a:r>
            <a:r>
              <a:rPr lang="ru-RU" b="1" dirty="0">
                <a:solidFill>
                  <a:schemeClr val="tx2">
                    <a:lumMod val="50000"/>
                  </a:schemeClr>
                </a:solidFill>
                <a:latin typeface="Times New Roman" pitchFamily="18" charset="0"/>
                <a:cs typeface="Times New Roman" pitchFamily="18" charset="0"/>
              </a:rPr>
              <a:t> апреля 202</a:t>
            </a:r>
            <a:r>
              <a:rPr lang="en-US" b="1" dirty="0">
                <a:solidFill>
                  <a:schemeClr val="tx2">
                    <a:lumMod val="50000"/>
                  </a:schemeClr>
                </a:solidFill>
                <a:latin typeface="Times New Roman" pitchFamily="18" charset="0"/>
                <a:cs typeface="Times New Roman" pitchFamily="18" charset="0"/>
              </a:rPr>
              <a:t>4</a:t>
            </a:r>
            <a:r>
              <a:rPr lang="ru-RU" b="1" dirty="0">
                <a:solidFill>
                  <a:schemeClr val="tx2">
                    <a:lumMod val="50000"/>
                  </a:schemeClr>
                </a:solidFill>
                <a:latin typeface="Times New Roman" pitchFamily="18" charset="0"/>
                <a:cs typeface="Times New Roman" pitchFamily="18" charset="0"/>
              </a:rPr>
              <a:t> г.</a:t>
            </a:r>
          </a:p>
        </p:txBody>
      </p:sp>
      <p:sp>
        <p:nvSpPr>
          <p:cNvPr id="3" name="TextBox 2"/>
          <p:cNvSpPr txBox="1"/>
          <p:nvPr/>
        </p:nvSpPr>
        <p:spPr>
          <a:xfrm>
            <a:off x="548680" y="630866"/>
            <a:ext cx="6100784" cy="8202758"/>
          </a:xfrm>
          <a:prstGeom prst="rect">
            <a:avLst/>
          </a:prstGeom>
          <a:noFill/>
        </p:spPr>
        <p:txBody>
          <a:bodyPr wrap="square" rtlCol="0">
            <a:spAutoFit/>
          </a:bodyPr>
          <a:lstStyle/>
          <a:p>
            <a:pPr algn="just">
              <a:lnSpc>
                <a:spcPct val="115000"/>
              </a:lnSpc>
              <a:tabLst>
                <a:tab pos="885825" algn="l"/>
              </a:tabLs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В 2020-2021 году школа участвовала в Федеральном проекте «Современная школа»  Национальный проект «Образование». В рамках проекта были отремонтированы школьные мастерские, добавлено новое оборудование, машины и станки. Так для учащихся с тяжелой и глубокой умственной отсталостью (интеллектуальными нарушениями), тяжелыми и множественными нарушениями развития  обучающихся по 2 варианту создан новый профиль «Персонал сферы обслуживания</a:t>
            </a: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Обучение по этому профилю предусматривает подготовку учащихся к выполне­нию обязанностей уборщиков служебных и производственных по­мещений, пищеблоков, мойщиков посуды, дворников, рабочих пра­чечной, санитаров в больницах и поликлиниках. Она предназначе­на для обучения тех учащихся, кто в силу глубины и особенностей структуры своих дефектов не может заниматься производительным трудом, овладеть профессией столяра, швеи и подобной по уровню сложности.</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tabLst>
                <a:tab pos="885825" algn="l"/>
              </a:tabLs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Для определения воспитанника в ту или иную мастерскую предшествует многолетняя поэтапная деятельность в содружестве всего педагогического коллектива, служб сопровождения, внешкольной и внеклассной работы, включая индивидуальные беседы с ребенком, наблюдение за его работой во время ручного труда, трудовой подготовки по профилям. Наши учащиеся начиная с начальной школы имеют возможность посещать кружки, секции, занятия по интересам, пробовать свои силы приобретая умения и навыки по профессиям.</a:t>
            </a:r>
          </a:p>
          <a:p>
            <a:pPr algn="just">
              <a:lnSpc>
                <a:spcPct val="115000"/>
              </a:lnSpc>
              <a:tabLst>
                <a:tab pos="885825" algn="l"/>
              </a:tabLs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Оказание каждому такому ребенку помощи в нахождении  самостоятельного решения, помощи в процессе личностного становления, в выборе профессиональной деятельности является очень важным. Учителя трудового обучения  направляют свои силы на выработку наиболее эффективных методов успешного профессионального обучения.</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ru-RU" sz="1400" dirty="0">
                <a:effectLst/>
                <a:latin typeface="Times New Roman" panose="02020603050405020304" pitchFamily="18" charset="0"/>
                <a:ea typeface="Times New Roman" panose="02020603050405020304" pitchFamily="18" charset="0"/>
              </a:rPr>
              <a:t>    Для этого ребят обучают умениям ориентироваться в задании (анализировать объект, актуализировать прошлый опыт выполняемых работ), предварительно планировать ход работы над изделием (устанавливать последовательность изготовления изделий, определять приемы работы, выбирать инструменты, необходимые для их выполнения), отчитываться о проделанной работе, контролировать свою деятельность</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725C68B6-61C2-468F-89AB-4B9F7531AA68}" type="slidenum">
              <a:rPr lang="ru-RU" smtClean="0"/>
              <a:pPr/>
              <a:t>21</a:t>
            </a:fld>
            <a:endParaRPr lang="ru-RU"/>
          </a:p>
        </p:txBody>
      </p:sp>
    </p:spTree>
    <p:extLst>
      <p:ext uri="{BB962C8B-B14F-4D97-AF65-F5344CB8AC3E}">
        <p14:creationId xmlns:p14="http://schemas.microsoft.com/office/powerpoint/2010/main" val="27634376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85720"/>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a:t>
            </a:r>
            <a:r>
              <a:rPr lang="en-US" b="1" dirty="0">
                <a:solidFill>
                  <a:schemeClr val="tx2">
                    <a:lumMod val="50000"/>
                  </a:schemeClr>
                </a:solidFill>
                <a:latin typeface="Times New Roman" pitchFamily="18" charset="0"/>
                <a:cs typeface="Times New Roman" pitchFamily="18" charset="0"/>
              </a:rPr>
              <a:t>8</a:t>
            </a:r>
            <a:r>
              <a:rPr lang="ru-RU" b="1" dirty="0">
                <a:solidFill>
                  <a:schemeClr val="tx2">
                    <a:lumMod val="50000"/>
                  </a:schemeClr>
                </a:solidFill>
                <a:latin typeface="Times New Roman" pitchFamily="18" charset="0"/>
                <a:cs typeface="Times New Roman" pitchFamily="18" charset="0"/>
              </a:rPr>
              <a:t> апреля 202</a:t>
            </a:r>
            <a:r>
              <a:rPr lang="en-US" b="1" dirty="0">
                <a:solidFill>
                  <a:schemeClr val="tx2">
                    <a:lumMod val="50000"/>
                  </a:schemeClr>
                </a:solidFill>
                <a:latin typeface="Times New Roman" pitchFamily="18" charset="0"/>
                <a:cs typeface="Times New Roman" pitchFamily="18" charset="0"/>
              </a:rPr>
              <a:t>4</a:t>
            </a:r>
            <a:r>
              <a:rPr lang="ru-RU" b="1" dirty="0">
                <a:solidFill>
                  <a:schemeClr val="tx2">
                    <a:lumMod val="50000"/>
                  </a:schemeClr>
                </a:solidFill>
                <a:latin typeface="Times New Roman" pitchFamily="18" charset="0"/>
                <a:cs typeface="Times New Roman" pitchFamily="18" charset="0"/>
              </a:rPr>
              <a:t> г.</a:t>
            </a:r>
          </a:p>
        </p:txBody>
      </p:sp>
      <p:sp>
        <p:nvSpPr>
          <p:cNvPr id="3" name="TextBox 2"/>
          <p:cNvSpPr txBox="1"/>
          <p:nvPr/>
        </p:nvSpPr>
        <p:spPr>
          <a:xfrm>
            <a:off x="548680" y="630866"/>
            <a:ext cx="6100784" cy="7804188"/>
          </a:xfrm>
          <a:prstGeom prst="rect">
            <a:avLst/>
          </a:prstGeom>
          <a:noFill/>
        </p:spPr>
        <p:txBody>
          <a:bodyPr wrap="square" rtlCol="0">
            <a:spAutoFit/>
          </a:bodyPr>
          <a:lstStyle/>
          <a:p>
            <a:pPr algn="just">
              <a:lnSpc>
                <a:spcPct val="115000"/>
              </a:lnSpc>
              <a:tabLst>
                <a:tab pos="885825" algn="l"/>
              </a:tabLs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(определять правильность действий, результатов, оценивать качество готовых изделий). Значительное место в процессе трудового обучения школьников с интеллектуальными проблемами отводится развитию образного мышления, воображения, элементарных творческих</a:t>
            </a:r>
            <a:r>
              <a:rPr lang="ru-RU" sz="140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способностей для формирования у них умения приспосабливаться к изменяющимся трудовым условиям. В процессе трудового обучения решается также задача развития положительных качеств личности: целенаправленность, умение довести начатое дело до конца, самостоятельность, чувство коллективизма и т.д.  Трудовое обучение и воспитание умственно отсталых школьников формируют потребность трудиться, развивать чувства ответственности за выполняемую работу и положительного  отношения к труду.</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Один из путей завершения на начальном уровне профессиональной подготовке учащихся специальной школы является организация 5-11 класса с производственным обучением и практикой. Главное условие организации производственной практики заключается в возможности прохождения обучения учащихся в школьных мастерских по условиям приравненных к производственным цехам. Учащиеся нашей школы практические занятия выполняют в школьных мастерских. В школе имеются швейная мастерская, обувная мастерская, столярная мастерская, кабинет с\х труда, ферма, кабинет по обучению младшего обслуживающего персонала. </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Все мастерские снабжены современным бытовым и промышленным оборудованием необходимым для успешного обучения школьников.</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tabLst>
                <a:tab pos="885825" algn="l"/>
              </a:tabLs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Во время прохождения учащимися производственной практики выполняется одна  из основных задач - формирование навыков и развития двигательных качеств до уровня, необходимого для работы на производстве. В первую очередь это касается более сложных приемов работы, требующих быстроты выполнения (шитье на швейных машинах, сборка изделий, токарные, столярные и другие операции).</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ru-RU" sz="1400" dirty="0">
                <a:effectLst/>
                <a:latin typeface="Times New Roman" panose="02020603050405020304" pitchFamily="18" charset="0"/>
                <a:ea typeface="Times New Roman" panose="02020603050405020304" pitchFamily="18" charset="0"/>
              </a:rPr>
              <a:t>        Обучающимся школы-интерната предоставляется возможность во внеурочное время закрепить профессиональные навыки на практике.</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725C68B6-61C2-468F-89AB-4B9F7531AA68}" type="slidenum">
              <a:rPr lang="ru-RU" smtClean="0"/>
              <a:pPr/>
              <a:t>22</a:t>
            </a:fld>
            <a:endParaRPr lang="ru-RU"/>
          </a:p>
        </p:txBody>
      </p:sp>
    </p:spTree>
    <p:extLst>
      <p:ext uri="{BB962C8B-B14F-4D97-AF65-F5344CB8AC3E}">
        <p14:creationId xmlns:p14="http://schemas.microsoft.com/office/powerpoint/2010/main" val="3378247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85720"/>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a:t>
            </a:r>
            <a:r>
              <a:rPr lang="en-US" b="1" dirty="0">
                <a:solidFill>
                  <a:schemeClr val="tx2">
                    <a:lumMod val="50000"/>
                  </a:schemeClr>
                </a:solidFill>
                <a:latin typeface="Times New Roman" pitchFamily="18" charset="0"/>
                <a:cs typeface="Times New Roman" pitchFamily="18" charset="0"/>
              </a:rPr>
              <a:t>8</a:t>
            </a:r>
            <a:r>
              <a:rPr lang="ru-RU" b="1" dirty="0">
                <a:solidFill>
                  <a:schemeClr val="tx2">
                    <a:lumMod val="50000"/>
                  </a:schemeClr>
                </a:solidFill>
                <a:latin typeface="Times New Roman" pitchFamily="18" charset="0"/>
                <a:cs typeface="Times New Roman" pitchFamily="18" charset="0"/>
              </a:rPr>
              <a:t> апреля 202</a:t>
            </a:r>
            <a:r>
              <a:rPr lang="en-US" b="1" dirty="0">
                <a:solidFill>
                  <a:schemeClr val="tx2">
                    <a:lumMod val="50000"/>
                  </a:schemeClr>
                </a:solidFill>
                <a:latin typeface="Times New Roman" pitchFamily="18" charset="0"/>
                <a:cs typeface="Times New Roman" pitchFamily="18" charset="0"/>
              </a:rPr>
              <a:t>4</a:t>
            </a:r>
            <a:r>
              <a:rPr lang="ru-RU" b="1" dirty="0">
                <a:solidFill>
                  <a:schemeClr val="tx2">
                    <a:lumMod val="50000"/>
                  </a:schemeClr>
                </a:solidFill>
                <a:latin typeface="Times New Roman" pitchFamily="18" charset="0"/>
                <a:cs typeface="Times New Roman" pitchFamily="18" charset="0"/>
              </a:rPr>
              <a:t> г.</a:t>
            </a:r>
          </a:p>
        </p:txBody>
      </p:sp>
      <p:sp>
        <p:nvSpPr>
          <p:cNvPr id="3" name="TextBox 2"/>
          <p:cNvSpPr txBox="1"/>
          <p:nvPr/>
        </p:nvSpPr>
        <p:spPr>
          <a:xfrm>
            <a:off x="548680" y="630866"/>
            <a:ext cx="6100784" cy="8333372"/>
          </a:xfrm>
          <a:prstGeom prst="rect">
            <a:avLst/>
          </a:prstGeom>
          <a:noFill/>
        </p:spPr>
        <p:txBody>
          <a:bodyPr wrap="square" rtlCol="0">
            <a:spAutoFit/>
          </a:bodyPr>
          <a:lstStyle/>
          <a:p>
            <a:pPr algn="just">
              <a:lnSpc>
                <a:spcPct val="115000"/>
              </a:lnSpc>
              <a:spcAft>
                <a:spcPts val="1000"/>
              </a:spcAft>
              <a:tabLst>
                <a:tab pos="885825" algn="l"/>
              </a:tabLs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Обучающимся школы-интерната предоставляется возможность во внеурочное время закрепить профессиональные навыки на практике. Для этого созданы кружки, где учащиеся шьют изделия на себя, на школу, на выставку детского творчества; ремонтируют обувь, изготавливают поделки из кожи, сажают и ухаживают за рассадой цветов и овощных культур, работают на школьной ферме, ухаживают за животными и т.д. </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tabLst>
                <a:tab pos="600075" algn="l"/>
              </a:tabLs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Во внеурочное время учащиеся активно привлекаются к участию в творческих мероприятиях разного уровня. Свой первый соревновательный опыт учащиеся начали получать, когда на базе нашей школы проходили первые областные конкурсы профессионального мастерства по номинациям «Юный столяр» и «Юная швея». Сначала эти конкурсы проходили среди общеобразовательных школ нашего района. В дальнейшем такие конкурсы стали проходить среди учащихся специальных коррекционных школ области. Наши учащиеся становились победителями и призерами и показали хорошие теоретические знания  и практические умения и навыки полученной профессии. Так же обучающиеся школы были участниками Всероссийского конкурса «Лучший по профессии» для учащихся старших классов специальных (коррекционных) образовательных учреждений VIII вида по специальности «Швея», «Столярное дело», в г. Подольске, г. Белгороде, г. Твери. В октябре 2015г Байкова Вера, учащаяся 10 класса приняла участие во Всероссийском конкурсе «Лучший по профессии», где заняла 2 место в номинации «Швея».</a:t>
            </a:r>
          </a:p>
          <a:p>
            <a:pPr algn="just">
              <a:lnSpc>
                <a:spcPct val="115000"/>
              </a:lnSpc>
              <a:tabLst>
                <a:tab pos="600075" algn="l"/>
              </a:tabLs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С 2012г. девушки нашей школы ежегодно принимали участие во Всероссийском проекте молодых дизайнеров «Создай свой стиль» фонда «Северная корона» при поддержки члена Попечительского Совета фонда кутюрье В. Юдашкина. Модели наших учениц входили в десятку лучших моделей и  занимали 2-3 места. Победители были приглашены на церемонию награждения и поездку в г. Москву на «Неделю высокой Моды». В 2021 году модель «Айсберг» </a:t>
            </a:r>
            <a:r>
              <a:rPr lang="ru-RU" sz="1400" dirty="0" err="1">
                <a:effectLst/>
                <a:latin typeface="Times New Roman" panose="02020603050405020304" pitchFamily="18" charset="0"/>
                <a:ea typeface="Times New Roman" panose="02020603050405020304" pitchFamily="18" charset="0"/>
                <a:cs typeface="Times New Roman" panose="02020603050405020304" pitchFamily="18" charset="0"/>
              </a:rPr>
              <a:t>Грибовод</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Александры заняла 1 место. Победительница была награждена поездкой в г. Казань на фестиваль детей инвалидов и лиц с ОВЗ «Добрая волна» </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tabLst>
                <a:tab pos="600075" algn="l"/>
              </a:tabLst>
            </a:pP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725C68B6-61C2-468F-89AB-4B9F7531AA68}" type="slidenum">
              <a:rPr lang="ru-RU" smtClean="0"/>
              <a:pPr/>
              <a:t>23</a:t>
            </a:fld>
            <a:endParaRPr lang="ru-RU"/>
          </a:p>
        </p:txBody>
      </p:sp>
    </p:spTree>
    <p:extLst>
      <p:ext uri="{BB962C8B-B14F-4D97-AF65-F5344CB8AC3E}">
        <p14:creationId xmlns:p14="http://schemas.microsoft.com/office/powerpoint/2010/main" val="11677218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85720"/>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a:t>
            </a:r>
            <a:r>
              <a:rPr lang="en-US" b="1" dirty="0">
                <a:solidFill>
                  <a:schemeClr val="tx2">
                    <a:lumMod val="50000"/>
                  </a:schemeClr>
                </a:solidFill>
                <a:latin typeface="Times New Roman" pitchFamily="18" charset="0"/>
                <a:cs typeface="Times New Roman" pitchFamily="18" charset="0"/>
              </a:rPr>
              <a:t>8</a:t>
            </a:r>
            <a:r>
              <a:rPr lang="ru-RU" b="1" dirty="0">
                <a:solidFill>
                  <a:schemeClr val="tx2">
                    <a:lumMod val="50000"/>
                  </a:schemeClr>
                </a:solidFill>
                <a:latin typeface="Times New Roman" pitchFamily="18" charset="0"/>
                <a:cs typeface="Times New Roman" pitchFamily="18" charset="0"/>
              </a:rPr>
              <a:t> апреля 202</a:t>
            </a:r>
            <a:r>
              <a:rPr lang="en-US" b="1" dirty="0">
                <a:solidFill>
                  <a:schemeClr val="tx2">
                    <a:lumMod val="50000"/>
                  </a:schemeClr>
                </a:solidFill>
                <a:latin typeface="Times New Roman" pitchFamily="18" charset="0"/>
                <a:cs typeface="Times New Roman" pitchFamily="18" charset="0"/>
              </a:rPr>
              <a:t>4</a:t>
            </a:r>
            <a:r>
              <a:rPr lang="ru-RU" b="1" dirty="0">
                <a:solidFill>
                  <a:schemeClr val="tx2">
                    <a:lumMod val="50000"/>
                  </a:schemeClr>
                </a:solidFill>
                <a:latin typeface="Times New Roman" pitchFamily="18" charset="0"/>
                <a:cs typeface="Times New Roman" pitchFamily="18" charset="0"/>
              </a:rPr>
              <a:t> г.</a:t>
            </a:r>
          </a:p>
        </p:txBody>
      </p:sp>
      <p:sp>
        <p:nvSpPr>
          <p:cNvPr id="3" name="TextBox 2"/>
          <p:cNvSpPr txBox="1"/>
          <p:nvPr/>
        </p:nvSpPr>
        <p:spPr>
          <a:xfrm>
            <a:off x="548680" y="630866"/>
            <a:ext cx="6100784" cy="11014810"/>
          </a:xfrm>
          <a:prstGeom prst="rect">
            <a:avLst/>
          </a:prstGeom>
          <a:noFill/>
        </p:spPr>
        <p:txBody>
          <a:bodyPr wrap="square" rtlCol="0">
            <a:spAutoFit/>
          </a:bodyPr>
          <a:lstStyle/>
          <a:p>
            <a:pPr algn="just">
              <a:lnSpc>
                <a:spcPct val="115000"/>
              </a:lnSpc>
              <a:tabLst>
                <a:tab pos="600075" algn="l"/>
              </a:tabLs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Три года наши девушки были участниками</a:t>
            </a:r>
            <a:r>
              <a:rPr lang="ru-RU" sz="1400" dirty="0">
                <a:effectLst/>
                <a:latin typeface="Calibri" panose="020F0502020204030204" pitchFamily="34" charset="0"/>
                <a:ea typeface="Times New Roman" panose="02020603050405020304" pitchFamily="18" charset="0"/>
                <a:cs typeface="Times New Roman" panose="02020603050405020304" pitchFamily="18" charset="0"/>
              </a:rPr>
              <a:t> </a:t>
            </a:r>
            <a:r>
              <a:rPr lang="ru-RU" sz="1400" dirty="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конкурса «Серебряная нить» в г. Ярославль и соревновались в профессиональном конкурсе на уровне со студентами и специалистами.</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tabLst>
                <a:tab pos="180340" algn="l"/>
              </a:tabLst>
            </a:pPr>
            <a:r>
              <a:rPr lang="ru-RU" sz="1400" kern="150" dirty="0">
                <a:solidFill>
                  <a:srgbClr val="000000"/>
                </a:solidFill>
                <a:effectLst/>
                <a:latin typeface="Times" panose="02020603050405020304" pitchFamily="18" charset="0"/>
                <a:ea typeface="Times New Roman" panose="02020603050405020304" pitchFamily="18" charset="0"/>
                <a:cs typeface="Times New Roman" panose="02020603050405020304" pitchFamily="18" charset="0"/>
              </a:rPr>
              <a:t>          </a:t>
            </a:r>
            <a:r>
              <a:rPr lang="ru-RU" sz="1400" kern="150" dirty="0">
                <a:effectLst/>
                <a:latin typeface="Times New Roman" panose="02020603050405020304" pitchFamily="18" charset="0"/>
                <a:ea typeface="SimSun" panose="02010600030101010101" pitchFamily="2" charset="-122"/>
                <a:cs typeface="Times New Roman" panose="02020603050405020304" pitchFamily="18" charset="0"/>
              </a:rPr>
              <a:t>С 2017 года учащиеся нашей школы участвуют в Ярославском региональном  чемпионате по профессиональному мастерству среди инвалидов и лиц с ОВЗ «Абилимпикс»   в компетенциях «Швея», «Ремонт обуви», «Столярное дело», «Пекарня». </a:t>
            </a:r>
            <a:endParaRPr lang="ru-RU" sz="1400" kern="150" dirty="0">
              <a:effectLst/>
              <a:latin typeface="Times New Roman" panose="02020603050405020304" pitchFamily="18" charset="0"/>
              <a:ea typeface="SimSun" panose="02010600030101010101" pitchFamily="2" charset="-122"/>
              <a:cs typeface="Mangal" panose="02040503050203030202" pitchFamily="18" charset="0"/>
            </a:endParaRPr>
          </a:p>
          <a:p>
            <a:pPr algn="just">
              <a:tabLst>
                <a:tab pos="180340" algn="l"/>
              </a:tabLst>
            </a:pPr>
            <a:r>
              <a:rPr lang="ru-RU" sz="1400" kern="150" dirty="0">
                <a:effectLst/>
                <a:latin typeface="Times New Roman" panose="02020603050405020304" pitchFamily="18" charset="0"/>
                <a:ea typeface="SimSun" panose="02010600030101010101" pitchFamily="2" charset="-122"/>
                <a:cs typeface="Times New Roman" panose="02020603050405020304" pitchFamily="18" charset="0"/>
              </a:rPr>
              <a:t>    По итогу чемпионата ежегодно учащиеся занявшие 1 место в свей компетенции на региональном этапе представляют Ярославскую область  на Национальном этапе в г. Москва. Так по компетенции «Ремонт обуви» в 2019 году Романенко Кирилл занял 2 место и в 2023 году Перов Никита занял 3 место на Национальном этапе в г. Москва. Романенко К. и Перов Н. </a:t>
            </a:r>
            <a:r>
              <a:rPr lang="ru-RU" sz="1400" kern="15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получили благодарности губернатора и министерства образования Ярославской области. </a:t>
            </a:r>
            <a:r>
              <a:rPr lang="ru-RU" sz="1400" kern="150" dirty="0">
                <a:effectLst/>
                <a:latin typeface="Times New Roman" panose="02020603050405020304" pitchFamily="18" charset="0"/>
                <a:ea typeface="SimSun" panose="02010600030101010101" pitchFamily="2" charset="-122"/>
                <a:cs typeface="Times New Roman" panose="02020603050405020304" pitchFamily="18" charset="0"/>
              </a:rPr>
              <a:t>В  2020 году в компетенции «Столярное дело» на региональном  чемпионате  Хрящев Никита и в компетенции «Швея» - </a:t>
            </a:r>
            <a:r>
              <a:rPr lang="ru-RU" sz="1400" kern="150" dirty="0" err="1">
                <a:effectLst/>
                <a:latin typeface="Times New Roman" panose="02020603050405020304" pitchFamily="18" charset="0"/>
                <a:ea typeface="SimSun" panose="02010600030101010101" pitchFamily="2" charset="-122"/>
                <a:cs typeface="Times New Roman" panose="02020603050405020304" pitchFamily="18" charset="0"/>
              </a:rPr>
              <a:t>Кочетова</a:t>
            </a:r>
            <a:r>
              <a:rPr lang="ru-RU" sz="1400" kern="150" dirty="0">
                <a:effectLst/>
                <a:latin typeface="Times New Roman" panose="02020603050405020304" pitchFamily="18" charset="0"/>
                <a:ea typeface="SimSun" panose="02010600030101010101" pitchFamily="2" charset="-122"/>
                <a:cs typeface="Times New Roman" panose="02020603050405020304" pitchFamily="18" charset="0"/>
              </a:rPr>
              <a:t> Анастасия заняли 1 место.</a:t>
            </a:r>
            <a:endParaRPr lang="ru-RU" sz="1400" kern="150" dirty="0">
              <a:effectLst/>
              <a:latin typeface="Times New Roman" panose="02020603050405020304" pitchFamily="18" charset="0"/>
              <a:ea typeface="SimSun" panose="02010600030101010101" pitchFamily="2" charset="-122"/>
              <a:cs typeface="Mangal" panose="02040503050203030202" pitchFamily="18" charset="0"/>
            </a:endParaRPr>
          </a:p>
          <a:p>
            <a:pPr algn="just">
              <a:tabLst>
                <a:tab pos="180340" algn="l"/>
              </a:tabLst>
            </a:pPr>
            <a:r>
              <a:rPr lang="ru-RU" sz="1400" kern="150" dirty="0">
                <a:effectLst/>
                <a:latin typeface="Times New Roman" panose="02020603050405020304" pitchFamily="18" charset="0"/>
                <a:ea typeface="SimSun" panose="02010600030101010101" pitchFamily="2" charset="-122"/>
                <a:cs typeface="Times New Roman" panose="02020603050405020304" pitchFamily="18" charset="0"/>
              </a:rPr>
              <a:t>      Таким образом, </a:t>
            </a:r>
            <a:r>
              <a:rPr lang="ru-RU" sz="1400" kern="150" dirty="0" err="1">
                <a:effectLst/>
                <a:latin typeface="Times New Roman" panose="02020603050405020304" pitchFamily="18" charset="0"/>
                <a:ea typeface="SimSun" panose="02010600030101010101" pitchFamily="2" charset="-122"/>
                <a:cs typeface="Times New Roman" panose="02020603050405020304" pitchFamily="18" charset="0"/>
              </a:rPr>
              <a:t>Багряниковская</a:t>
            </a:r>
            <a:r>
              <a:rPr lang="ru-RU" sz="1400" kern="150" dirty="0">
                <a:effectLst/>
                <a:latin typeface="Times New Roman" panose="02020603050405020304" pitchFamily="18" charset="0"/>
                <a:ea typeface="SimSun" panose="02010600030101010101" pitchFamily="2" charset="-122"/>
                <a:cs typeface="Times New Roman" panose="02020603050405020304" pitchFamily="18" charset="0"/>
              </a:rPr>
              <a:t> школа-интернат предоставляет возможность учащимся получить трудовую подготовку и самоопределиться в профессиональном плане; располагает прочной материальной базой для организации профессиональной подготовки, выработки трудовых умений и навыков, чтобы выпускники нашей школы не потеряли себя, а смогли адаптироваться в условиях  современной жизни.</a:t>
            </a:r>
            <a:endParaRPr lang="ru-RU" sz="1400" kern="150" dirty="0">
              <a:effectLst/>
              <a:latin typeface="Times New Roman" panose="02020603050405020304" pitchFamily="18" charset="0"/>
              <a:ea typeface="SimSun" panose="02010600030101010101" pitchFamily="2" charset="-122"/>
              <a:cs typeface="Mangal" panose="02040503050203030202" pitchFamily="18" charset="0"/>
            </a:endParaRPr>
          </a:p>
          <a:p>
            <a:pPr algn="just">
              <a:lnSpc>
                <a:spcPct val="115000"/>
              </a:lnSpc>
              <a:spcAft>
                <a:spcPts val="1000"/>
              </a:spcAft>
              <a:tabLst>
                <a:tab pos="885825" algn="l"/>
              </a:tabLs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spcAft>
                <a:spcPts val="1000"/>
              </a:spcAft>
              <a:tabLst>
                <a:tab pos="885825" algn="l"/>
              </a:tabLs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Список использованных источников:</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tabLst>
                <a:tab pos="885825" algn="l"/>
              </a:tabLst>
            </a:pP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Махаева О. А., Григорьева Е. Е. Я выбираю профессию. Комплексная программа активного профессионального самоопределения школьников. М.: Перспектива, 2002</a:t>
            </a:r>
            <a:b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a:t>
            </a:r>
            <a:r>
              <a:rPr lang="ru-RU" sz="1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Садковская</a:t>
            </a: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И.В. Проблемы профориентационной работы с обучающимися с ОВЗ в общеобразовательных учреждениях // Психология и педагогика: методика и проблемы практического применения. - 2016. - № 54.</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tabLst>
                <a:tab pos="885825" algn="l"/>
              </a:tabLs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tabLst>
                <a:tab pos="885825" algn="l"/>
              </a:tabLst>
            </a:pPr>
            <a:r>
              <a:rPr lang="ru-RU" sz="1800" dirty="0">
                <a:effectLst/>
                <a:latin typeface="Calibri" panose="020F0502020204030204" pitchFamily="34" charset="0"/>
                <a:ea typeface="Times New Roman" panose="02020603050405020304" pitchFamily="18" charset="0"/>
                <a:cs typeface="Times New Roman" panose="02020603050405020304" pitchFamily="18" charset="0"/>
              </a:rPr>
              <a:t> </a:t>
            </a:r>
          </a:p>
          <a:p>
            <a:pPr algn="just">
              <a:lnSpc>
                <a:spcPct val="115000"/>
              </a:lnSpc>
              <a:spcAft>
                <a:spcPts val="1000"/>
              </a:spcAft>
              <a:tabLst>
                <a:tab pos="885825" algn="l"/>
              </a:tabLst>
            </a:pPr>
            <a:r>
              <a:rPr lang="ru-RU" sz="1800" dirty="0">
                <a:effectLst/>
                <a:latin typeface="Calibri" panose="020F0502020204030204" pitchFamily="34" charset="0"/>
                <a:ea typeface="Times New Roman" panose="02020603050405020304" pitchFamily="18" charset="0"/>
                <a:cs typeface="Times New Roman" panose="02020603050405020304" pitchFamily="18" charset="0"/>
              </a:rPr>
              <a:t> </a:t>
            </a:r>
          </a:p>
          <a:p>
            <a:pPr algn="just">
              <a:lnSpc>
                <a:spcPct val="115000"/>
              </a:lnSpc>
              <a:spcAft>
                <a:spcPts val="1000"/>
              </a:spcAft>
              <a:tabLst>
                <a:tab pos="885825" algn="l"/>
              </a:tabLst>
            </a:pPr>
            <a:r>
              <a:rPr lang="ru-RU" sz="1800" dirty="0">
                <a:effectLst/>
                <a:latin typeface="Calibri" panose="020F0502020204030204" pitchFamily="34" charset="0"/>
                <a:ea typeface="Times New Roman" panose="02020603050405020304" pitchFamily="18" charset="0"/>
                <a:cs typeface="Times New Roman" panose="02020603050405020304" pitchFamily="18" charset="0"/>
              </a:rPr>
              <a:t> </a:t>
            </a:r>
          </a:p>
          <a:p>
            <a:pPr>
              <a:lnSpc>
                <a:spcPct val="115000"/>
              </a:lnSpc>
              <a:spcAft>
                <a:spcPts val="100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ru-RU" sz="1800" dirty="0">
                <a:effectLst/>
                <a:latin typeface="Calibri" panose="020F0502020204030204" pitchFamily="34" charset="0"/>
                <a:ea typeface="Times New Roman" panose="02020603050405020304" pitchFamily="18" charset="0"/>
                <a:cs typeface="Times New Roman" panose="02020603050405020304" pitchFamily="18" charset="0"/>
              </a:rPr>
              <a:t> </a:t>
            </a:r>
          </a:p>
          <a:p>
            <a:pPr>
              <a:lnSpc>
                <a:spcPct val="115000"/>
              </a:lnSpc>
              <a:spcAft>
                <a:spcPts val="1000"/>
              </a:spcAft>
            </a:pPr>
            <a:r>
              <a:rPr lang="ru-RU" sz="1800" dirty="0">
                <a:effectLst/>
                <a:latin typeface="Calibri" panose="020F0502020204030204" pitchFamily="34" charset="0"/>
                <a:ea typeface="Times New Roman" panose="02020603050405020304" pitchFamily="18" charset="0"/>
                <a:cs typeface="Times New Roman" panose="02020603050405020304" pitchFamily="18" charset="0"/>
              </a:rPr>
              <a:t> </a:t>
            </a:r>
          </a:p>
          <a:p>
            <a:pPr algn="just">
              <a:tabLst>
                <a:tab pos="180340" algn="l"/>
              </a:tabLst>
            </a:pP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2"/>
          </p:nvPr>
        </p:nvSpPr>
        <p:spPr/>
        <p:txBody>
          <a:bodyPr/>
          <a:lstStyle/>
          <a:p>
            <a:fld id="{725C68B6-61C2-468F-89AB-4B9F7531AA68}" type="slidenum">
              <a:rPr lang="ru-RU" smtClean="0"/>
              <a:pPr/>
              <a:t>24</a:t>
            </a:fld>
            <a:endParaRPr lang="ru-RU"/>
          </a:p>
        </p:txBody>
      </p:sp>
    </p:spTree>
    <p:extLst>
      <p:ext uri="{BB962C8B-B14F-4D97-AF65-F5344CB8AC3E}">
        <p14:creationId xmlns:p14="http://schemas.microsoft.com/office/powerpoint/2010/main" val="12783620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604" y="642910"/>
            <a:ext cx="6215106" cy="1285884"/>
          </a:xfrm>
        </p:spPr>
        <p:txBody>
          <a:bodyPr>
            <a:noAutofit/>
          </a:bodyPr>
          <a:lstStyle/>
          <a:p>
            <a:pPr algn="r"/>
            <a:r>
              <a:rPr lang="ru-RU" sz="1600" b="1" i="1" dirty="0">
                <a:solidFill>
                  <a:schemeClr val="bg2">
                    <a:lumMod val="10000"/>
                  </a:schemeClr>
                </a:solidFill>
                <a:latin typeface="Times New Roman" pitchFamily="18" charset="0"/>
                <a:cs typeface="Times New Roman" pitchFamily="18" charset="0"/>
              </a:rPr>
              <a:t>Ерофеева Светлана Андреевна,</a:t>
            </a:r>
            <a:r>
              <a:rPr lang="ru-RU" sz="1600" i="1" dirty="0">
                <a:solidFill>
                  <a:schemeClr val="bg2">
                    <a:lumMod val="10000"/>
                  </a:schemeClr>
                </a:solidFill>
                <a:latin typeface="Times New Roman" pitchFamily="18" charset="0"/>
                <a:cs typeface="Times New Roman" pitchFamily="18" charset="0"/>
              </a:rPr>
              <a:t> </a:t>
            </a:r>
            <a:br>
              <a:rPr lang="ru-RU" sz="1600" i="1" dirty="0">
                <a:solidFill>
                  <a:schemeClr val="bg2">
                    <a:lumMod val="10000"/>
                  </a:schemeClr>
                </a:solidFill>
                <a:latin typeface="Times New Roman" pitchFamily="18" charset="0"/>
                <a:cs typeface="Times New Roman" pitchFamily="18" charset="0"/>
              </a:rPr>
            </a:br>
            <a:r>
              <a:rPr lang="ru-RU" sz="1600" i="1" dirty="0">
                <a:solidFill>
                  <a:schemeClr val="bg2">
                    <a:lumMod val="10000"/>
                  </a:schemeClr>
                </a:solidFill>
                <a:latin typeface="Times New Roman" pitchFamily="18" charset="0"/>
                <a:cs typeface="Times New Roman" pitchFamily="18" charset="0"/>
              </a:rPr>
              <a:t>учитель МАОУ «Специальная  (коррекционная) </a:t>
            </a:r>
            <a:br>
              <a:rPr lang="ru-RU" sz="1600" i="1" dirty="0">
                <a:solidFill>
                  <a:schemeClr val="bg2">
                    <a:lumMod val="10000"/>
                  </a:schemeClr>
                </a:solidFill>
                <a:latin typeface="Times New Roman" pitchFamily="18" charset="0"/>
                <a:cs typeface="Times New Roman" pitchFamily="18" charset="0"/>
              </a:rPr>
            </a:br>
            <a:r>
              <a:rPr lang="ru-RU" sz="1600" i="1" dirty="0">
                <a:solidFill>
                  <a:schemeClr val="bg2">
                    <a:lumMod val="10000"/>
                  </a:schemeClr>
                </a:solidFill>
                <a:latin typeface="Times New Roman" pitchFamily="18" charset="0"/>
                <a:cs typeface="Times New Roman" pitchFamily="18" charset="0"/>
              </a:rPr>
              <a:t>                                                            общеобразовательная  школа №38» г. Череповец  </a:t>
            </a:r>
            <a:br>
              <a:rPr lang="ru-RU" sz="1600" i="1" dirty="0">
                <a:solidFill>
                  <a:schemeClr val="bg2">
                    <a:lumMod val="10000"/>
                  </a:schemeClr>
                </a:solidFill>
                <a:latin typeface="Times New Roman" pitchFamily="18" charset="0"/>
                <a:cs typeface="Times New Roman" pitchFamily="18" charset="0"/>
              </a:rPr>
            </a:br>
            <a:endParaRPr lang="ru-RU" sz="1600" i="1" dirty="0">
              <a:solidFill>
                <a:schemeClr val="bg2">
                  <a:lumMod val="10000"/>
                </a:schemeClr>
              </a:solidFill>
              <a:latin typeface="Times New Roman" pitchFamily="18" charset="0"/>
              <a:cs typeface="Times New Roman" pitchFamily="18" charset="0"/>
            </a:endParaRPr>
          </a:p>
        </p:txBody>
      </p:sp>
      <p:sp>
        <p:nvSpPr>
          <p:cNvPr id="3" name="Номер слайда 2"/>
          <p:cNvSpPr>
            <a:spLocks noGrp="1"/>
          </p:cNvSpPr>
          <p:nvPr>
            <p:ph type="sldNum" sz="quarter" idx="12"/>
          </p:nvPr>
        </p:nvSpPr>
        <p:spPr>
          <a:xfrm>
            <a:off x="0" y="8501090"/>
            <a:ext cx="400050" cy="325968"/>
          </a:xfrm>
        </p:spPr>
        <p:txBody>
          <a:bodyPr/>
          <a:lstStyle/>
          <a:p>
            <a:fld id="{725C68B6-61C2-468F-89AB-4B9F7531AA68}" type="slidenum">
              <a:rPr lang="ru-RU" smtClean="0">
                <a:solidFill>
                  <a:schemeClr val="bg2">
                    <a:lumMod val="10000"/>
                  </a:schemeClr>
                </a:solidFill>
              </a:rPr>
              <a:pPr/>
              <a:t>25</a:t>
            </a:fld>
            <a:endParaRPr lang="ru-RU" dirty="0">
              <a:solidFill>
                <a:schemeClr val="bg2">
                  <a:lumMod val="10000"/>
                </a:schemeClr>
              </a:solidFill>
            </a:endParaRPr>
          </a:p>
        </p:txBody>
      </p:sp>
      <p:sp>
        <p:nvSpPr>
          <p:cNvPr id="5" name="Прямоугольник 4"/>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ПАПК___________________________18апреля 2024 г.</a:t>
            </a:r>
          </a:p>
        </p:txBody>
      </p:sp>
      <p:sp>
        <p:nvSpPr>
          <p:cNvPr id="21511" name="Rectangle 7"/>
          <p:cNvSpPr>
            <a:spLocks noChangeArrowheads="1"/>
          </p:cNvSpPr>
          <p:nvPr/>
        </p:nvSpPr>
        <p:spPr bwMode="auto">
          <a:xfrm>
            <a:off x="400050" y="-1192339"/>
            <a:ext cx="6243660" cy="1014354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lnSpc>
                <a:spcPct val="115000"/>
              </a:lnSpc>
            </a:pPr>
            <a:endParaRPr lang="ru-RU" sz="14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pPr>
            <a:endParaRPr lang="ru-RU" sz="1400" b="1" dirty="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pPr>
            <a:endParaRPr lang="ru-RU" sz="14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pPr>
            <a:endParaRPr lang="ru-RU" sz="1400" b="1" dirty="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pPr>
            <a:endParaRPr lang="ru-RU" sz="14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pPr>
            <a:endParaRPr lang="ru-RU" sz="1400" b="1" dirty="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pPr>
            <a:endParaRPr lang="ru-RU" sz="14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pPr>
            <a:endParaRPr lang="ru-RU" sz="1400" b="1" dirty="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pPr>
            <a:endParaRPr lang="ru-RU" sz="14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pPr>
            <a:endParaRPr lang="ru-RU" sz="1400" b="1" dirty="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pPr>
            <a:endParaRPr lang="ru-RU" sz="14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pPr>
            <a:endParaRPr lang="ru-RU" sz="1400" b="1" dirty="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pPr>
            <a:endParaRPr lang="ru-RU" sz="14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pPr>
            <a:endParaRPr lang="ru-RU" sz="1400" b="1" dirty="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pPr>
            <a:r>
              <a:rPr lang="ru-RU" sz="1500" b="1" dirty="0">
                <a:effectLst/>
                <a:latin typeface="Times New Roman" panose="02020603050405020304" pitchFamily="18" charset="0"/>
                <a:ea typeface="Calibri" panose="020F0502020204030204" pitchFamily="34" charset="0"/>
                <a:cs typeface="Times New Roman" panose="02020603050405020304" pitchFamily="18" charset="0"/>
              </a:rPr>
              <a:t>Реализация профиля «Сельскохозяйственный труд» предметной области «Технология»  в условиях специальной (коррекционной) общеобразовательной школы для учащихся с умственной отсталостью (интеллектуальными нарушениями)</a:t>
            </a:r>
            <a:endParaRPr lang="ru-RU" sz="15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pPr>
            <a:r>
              <a:rPr lang="ru-RU" sz="15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5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Специфика обучения профилю «Сельскохозяйственный труд», в отличие от других видов трудового обучения, обусловлена длительностью процесса получения конечного результата труда.</a:t>
            </a:r>
            <a:endParaRPr lang="ru-RU" sz="15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pPr>
            <a:r>
              <a:rPr lang="ru-RU" sz="15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Целью реали</a:t>
            </a:r>
            <a:r>
              <a:rPr lang="ru-RU" sz="15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зации профиля «Сельскохозяйственный труд» является овладение сельскохозяйственными знаниями, трудовыми умениями и навыками, достаточными для дальнейшего обучения выпускников с умственной отсталостью (интеллектуальными нарушениями) по профессиям «Овощевод», «Озеленитель», «Садовод», «Рабочий зеленого хозяйства», а также при ведении личного подсобного хозяйства. </a:t>
            </a:r>
            <a:endParaRPr lang="ru-RU" sz="15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tabLst>
                <a:tab pos="457200" algn="l"/>
              </a:tabLst>
            </a:pPr>
            <a:r>
              <a:rPr lang="ru-RU" sz="15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Задачами обучения являются:</a:t>
            </a:r>
            <a:r>
              <a:rPr lang="ru-RU" sz="15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5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углубление и конкретизация знаний о значении,  классификации основных овощных культур; формирование знаний и умений по возделыванию ведущих сельскохозяйственных растений, а также  выращивании животных; развитие умений по распознаванию и определению выращиваемых культур; ознакомление с ведущими профессиями в овощеводстве, животноводстве.</a:t>
            </a:r>
            <a:endParaRPr lang="ru-RU" sz="15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ru-RU" sz="1500" dirty="0">
                <a:solidFill>
                  <a:srgbClr val="000000"/>
                </a:solidFill>
                <a:effectLst/>
                <a:latin typeface="Times New Roman" panose="02020603050405020304" pitchFamily="18" charset="0"/>
                <a:ea typeface="Times New Roman" panose="02020603050405020304" pitchFamily="18" charset="0"/>
              </a:rPr>
              <a:t>       В процессе трудовой деятельности формируются и развиваются личностные качества учащихся с умственной отсталостью (интеллектуальными нарушениями): целенаправленность, умение довести начатое дело до конца, самостоятельность, самоконтроль, чувство коллективизма. </a:t>
            </a:r>
            <a:endParaRPr kumimoji="0" lang="ru-RU" altLang="ja-JP" sz="1500" i="0" u="none" strike="noStrike" cap="none" normalizeH="0" baseline="0" dirty="0">
              <a:ln>
                <a:noFill/>
              </a:ln>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22044204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26</a:t>
            </a:fld>
            <a:endParaRPr lang="ru-RU"/>
          </a:p>
        </p:txBody>
      </p:sp>
      <p:sp>
        <p:nvSpPr>
          <p:cNvPr id="3" name="Прямоугольник 2"/>
          <p:cNvSpPr/>
          <p:nvPr/>
        </p:nvSpPr>
        <p:spPr>
          <a:xfrm>
            <a:off x="321447" y="683568"/>
            <a:ext cx="6215106" cy="338554"/>
          </a:xfrm>
          <a:prstGeom prst="rect">
            <a:avLst/>
          </a:prstGeom>
        </p:spPr>
        <p:txBody>
          <a:bodyPr wrap="square">
            <a:spAutoFit/>
          </a:bodyPr>
          <a:lstStyle/>
          <a:p>
            <a:pPr lvl="0" algn="ctr" fontAlgn="base">
              <a:spcBef>
                <a:spcPct val="0"/>
              </a:spcBef>
              <a:spcAft>
                <a:spcPct val="0"/>
              </a:spcAft>
            </a:pPr>
            <a:endParaRPr lang="ru-RU" altLang="ja-JP" sz="1600" dirty="0">
              <a:latin typeface="Times New Roman" pitchFamily="18" charset="0"/>
              <a:cs typeface="Times New Roman" pitchFamily="18" charset="0"/>
            </a:endParaRPr>
          </a:p>
        </p:txBody>
      </p:sp>
      <p:sp>
        <p:nvSpPr>
          <p:cNvPr id="5" name="Прямоугольник 4"/>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ПАПК___________________________18 апреля 2024 г.</a:t>
            </a:r>
          </a:p>
        </p:txBody>
      </p:sp>
      <p:sp>
        <p:nvSpPr>
          <p:cNvPr id="6" name="Rectangle 1">
            <a:extLst>
              <a:ext uri="{FF2B5EF4-FFF2-40B4-BE49-F238E27FC236}">
                <a16:creationId xmlns:a16="http://schemas.microsoft.com/office/drawing/2014/main" id="{5A52282B-FD01-4CD6-B71A-7FF36CDEF0B7}"/>
              </a:ext>
            </a:extLst>
          </p:cNvPr>
          <p:cNvSpPr>
            <a:spLocks noChangeArrowheads="1"/>
          </p:cNvSpPr>
          <p:nvPr/>
        </p:nvSpPr>
        <p:spPr bwMode="auto">
          <a:xfrm>
            <a:off x="321448" y="607222"/>
            <a:ext cx="6215106" cy="80008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lnSpc>
                <a:spcPct val="115000"/>
              </a:lnSpc>
            </a:pPr>
            <a:r>
              <a:rPr lang="ru-RU" sz="1400" dirty="0">
                <a:solidFill>
                  <a:srgbClr val="000000"/>
                </a:solidFill>
                <a:effectLst/>
                <a:latin typeface="Times New Roman" panose="02020603050405020304" pitchFamily="18" charset="0"/>
                <a:ea typeface="Times New Roman" panose="02020603050405020304" pitchFamily="18" charset="0"/>
              </a:rPr>
              <a:t>Обучение сельскохозяйственному труду развивает мышление и мелкую моторику, способность к пространственному анализу, речь, внимание, память.</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В процессе обучения, кроме традиционных уроков, успешно применяются такие формы организации учебного процесса, как наблюдение, экскурсия, лабораторная и практическая работы. В ходе уроков используется большое количество наглядного материала, презентаций, видеороликов. Для закрепления знаний к каждому разделу предлагаются упражнения. Для проверки знаний, умений и навыков в конце каждой изученной темы проводятся тесты, проверочные работы, собеседования, устные опросы.  В конце четверти проводятся самостоятельные работы, разработанные с учетом психофизического и интеллектуального развития учащихся. </a:t>
            </a:r>
          </a:p>
          <a:p>
            <a:pPr algn="just">
              <a:lnSpc>
                <a:spcPct val="115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При составлении программы учтены принципы последовательности и преемственности обучения,  также сезонность полевых работ. Обучение базируется на знаниях, получаемых учащимися на уроках природоведения, естествознания и математики.</a:t>
            </a:r>
          </a:p>
          <a:p>
            <a:pPr algn="just">
              <a:lnSpc>
                <a:spcPct val="115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Продолжительность обучения по предметному курсу «Технология» (профиль «Сельскохозяйственный труд») составляет пять лет, с пятого по девятый класс, включительно. Количество учебных часов определяется исходя из учебного плана общеобразовательного учреждения. </a:t>
            </a:r>
          </a:p>
          <a:p>
            <a:pPr algn="just">
              <a:lnSpc>
                <a:spcPct val="115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При отборе  учебного материала учитываются индивидуальные показатели скорости и качества усвоения  представлений, знаний, умений, практического их применения в зависимости от степени выраженности и структуры дефекта учащихся, что предусматривает необходимость индивидуального и дифференцированного подхода в обучении.</a:t>
            </a:r>
          </a:p>
          <a:p>
            <a:pPr algn="just">
              <a:lnSpc>
                <a:spcPct val="115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В адаптированную рабочую программу пятого класса входят работы по уборке урожая овощей и заготовке кормов для кроликов </a:t>
            </a:r>
          </a:p>
          <a:p>
            <a:pPr algn="just">
              <a:lnSpc>
                <a:spcPct val="115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На уроках учащиеся знакомятся с биологическими и морфологическими особенностями картофеля и гороха, агротехникой их возделывания. На занятиях по животноводству изучают приемы ухода за кроликами .</a:t>
            </a:r>
          </a:p>
          <a:p>
            <a:pPr algn="just">
              <a:lnSpc>
                <a:spcPct val="115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В шестом  классе учащиеся знакомятся с осенними сельскохозяйственными  работами, а именно:</a:t>
            </a:r>
          </a:p>
          <a:p>
            <a:pPr algn="just">
              <a:lnSpc>
                <a:spcPct val="115000"/>
              </a:lnSpc>
              <a:spcAft>
                <a:spcPts val="1000"/>
              </a:spcAft>
            </a:pP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27</a:t>
            </a:fld>
            <a:endParaRPr lang="ru-RU"/>
          </a:p>
        </p:txBody>
      </p:sp>
      <p:sp>
        <p:nvSpPr>
          <p:cNvPr id="29697" name="Rectangle 1"/>
          <p:cNvSpPr>
            <a:spLocks noChangeArrowheads="1"/>
          </p:cNvSpPr>
          <p:nvPr/>
        </p:nvSpPr>
        <p:spPr bwMode="auto">
          <a:xfrm>
            <a:off x="332656" y="774800"/>
            <a:ext cx="6120680" cy="774930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lnSpc>
                <a:spcPct val="115000"/>
              </a:lnSpc>
              <a:spcAft>
                <a:spcPts val="100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а именно: обработка почвы, уборка картофеля, уход за ягодными кустарниками, посадка чеснока. На уроках по растениеводству учащимся даются  основы овощеводства и полеводства. Ребята знакомятся с биологическими особенностями и технологией выращивания столовых корнеплодов, репчатого лука, лука-севка, а также узнают о свойствах и условиях хранения органических удобрений, способах получения компоста. Присутствуют темы, рассказывающие об уходе за курами, утками, гусями, индейками, козами и овцами.</a:t>
            </a:r>
          </a:p>
          <a:p>
            <a:pPr algn="just">
              <a:lnSpc>
                <a:spcPct val="115000"/>
              </a:lnSpc>
              <a:spcAft>
                <a:spcPts val="100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Программа седьмого класса состоит из тем, раскрывающих особенности уборки корнеплодов, выращивания капусты и лука, обработки ягодных кустарников. Присутствуют темы, содержащие элементарные теоретические сведения об овощеводстве на защищенном грунте, о плодоводстве и семеноводстве.  Даются элементарные сведения о свойствах и применении основных минеральных удобрений. На уроках, посвященных животноводству, учащиеся знакомятся с правилами содержания свиней.</a:t>
            </a:r>
          </a:p>
          <a:p>
            <a:pPr algn="just">
              <a:lnSpc>
                <a:spcPct val="115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В старших классах продолжается знакомство учащихся с основами семеноводства и садоводства. Ребята узнают об овощеводстве на открытом грунте. Тема «Животноводство» знакомит их с крупным рогатым скотом, приемами работы на молочно-товарной ферме: уборке помещений, кормлении и доении коров, уходу за телятами.</a:t>
            </a:r>
          </a:p>
          <a:p>
            <a:pPr algn="just">
              <a:lnSpc>
                <a:spcPct val="115000"/>
              </a:lnSpc>
            </a:pPr>
            <a:r>
              <a:rPr lang="ru-RU" sz="1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В девятом классе учащиеся закрепляют полученные ранее знания, умения и навыки.</a:t>
            </a:r>
          </a:p>
          <a:p>
            <a:pPr algn="just">
              <a:lnSpc>
                <a:spcPct val="115000"/>
              </a:lnSpc>
            </a:pPr>
            <a:r>
              <a:rPr lang="ru-RU" sz="1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В начале каждой четверти с учащимися проводятся инструктажи по охране труда, беседы о необходимости применения средств индивидуальной защиты во время выполнения различных сельскохозяйственных работ.</a:t>
            </a:r>
          </a:p>
          <a:p>
            <a:pPr algn="just">
              <a:lnSpc>
                <a:spcPct val="115000"/>
              </a:lnSpc>
            </a:pPr>
            <a:r>
              <a:rPr lang="ru-RU" sz="1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Предлагаемые программой темы не являются строго обязательными. Учитель вправе варьировать их по своему усмотрению исходя из возможностей учеников, местных почвенно-климатических условий, места нахождения образовательного учреждения.</a:t>
            </a:r>
          </a:p>
          <a:p>
            <a:pPr algn="just"/>
            <a:r>
              <a:rPr lang="ru-RU" sz="1400" dirty="0">
                <a:latin typeface="Times New Roman" pitchFamily="18" charset="0"/>
                <a:cs typeface="Times New Roman" pitchFamily="18" charset="0"/>
              </a:rPr>
              <a:t>	</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Прямоугольник 3"/>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a:t>
            </a:r>
            <a:r>
              <a:rPr lang="en-US" b="1" dirty="0">
                <a:solidFill>
                  <a:schemeClr val="tx2">
                    <a:lumMod val="50000"/>
                  </a:schemeClr>
                </a:solidFill>
                <a:latin typeface="Times New Roman" pitchFamily="18" charset="0"/>
                <a:cs typeface="Times New Roman" pitchFamily="18" charset="0"/>
              </a:rPr>
              <a:t>8</a:t>
            </a:r>
            <a:r>
              <a:rPr lang="ru-RU" b="1" dirty="0">
                <a:solidFill>
                  <a:schemeClr val="tx2">
                    <a:lumMod val="50000"/>
                  </a:schemeClr>
                </a:solidFill>
                <a:latin typeface="Times New Roman" pitchFamily="18" charset="0"/>
                <a:cs typeface="Times New Roman" pitchFamily="18" charset="0"/>
              </a:rPr>
              <a:t> апреля 202</a:t>
            </a:r>
            <a:r>
              <a:rPr lang="en-US" b="1" dirty="0">
                <a:solidFill>
                  <a:schemeClr val="tx2">
                    <a:lumMod val="50000"/>
                  </a:schemeClr>
                </a:solidFill>
                <a:latin typeface="Times New Roman" pitchFamily="18" charset="0"/>
                <a:cs typeface="Times New Roman" pitchFamily="18" charset="0"/>
              </a:rPr>
              <a:t>4</a:t>
            </a:r>
            <a:r>
              <a:rPr lang="ru-RU" b="1" dirty="0">
                <a:solidFill>
                  <a:schemeClr val="tx2">
                    <a:lumMod val="50000"/>
                  </a:schemeClr>
                </a:solidFill>
                <a:latin typeface="Times New Roman" pitchFamily="18" charset="0"/>
                <a:cs typeface="Times New Roman" pitchFamily="18" charset="0"/>
              </a:rPr>
              <a:t> г.</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28</a:t>
            </a:fld>
            <a:endParaRPr lang="ru-RU"/>
          </a:p>
        </p:txBody>
      </p:sp>
      <p:sp>
        <p:nvSpPr>
          <p:cNvPr id="3" name="Прямоугольник 2"/>
          <p:cNvSpPr/>
          <p:nvPr/>
        </p:nvSpPr>
        <p:spPr>
          <a:xfrm>
            <a:off x="357166" y="642910"/>
            <a:ext cx="6143668" cy="7922169"/>
          </a:xfrm>
          <a:prstGeom prst="rect">
            <a:avLst/>
          </a:prstGeom>
        </p:spPr>
        <p:txBody>
          <a:bodyPr wrap="square">
            <a:spAutoFit/>
          </a:bodyPr>
          <a:lstStyle/>
          <a:p>
            <a:pPr algn="just">
              <a:lnSpc>
                <a:spcPct val="115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На каждом уроке по сельскохозяйственному труду используются различные приемы и методы. Их выбор зависит от задач, содержания урока и условий обучения. </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Для успешного освоения профиля «Сельскохозяйственный труд» используется учебно-методический комплекс, состоящий из учебников по годам обучения, рабочих тетрадей и методических рекомендаций для учителя.</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По окончании предметного курса «Технология» (профиль «Сельскохозяйственный труд»,  девятый  класс) учащиеся могут продолжить обучение в 10-11 классе  по профилю «Растениеводство»</a:t>
            </a:r>
            <a:br>
              <a:rPr lang="ru-RU" sz="1400" dirty="0">
                <a:effectLst/>
                <a:latin typeface="Times New Roman" panose="02020603050405020304" pitchFamily="18" charset="0"/>
                <a:ea typeface="Calibri" panose="020F0502020204030204" pitchFamily="34" charset="0"/>
                <a:cs typeface="Times New Roman" panose="02020603050405020304" pitchFamily="18" charset="0"/>
              </a:rPr>
            </a:b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Специальность «Рабочий зелёного хозяйства» (озеленитель).</a:t>
            </a:r>
          </a:p>
          <a:p>
            <a:pPr algn="just">
              <a:lnSpc>
                <a:spcPct val="115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Таким образом, обучение  по профилю «Сельскохозяйственный труд» не только способствует профориентации и социальной адаптации, но и развивает умственный и сенсомоторный потенциал, положительно влияет на личностные качества учащихся.</a:t>
            </a:r>
          </a:p>
          <a:p>
            <a:pPr lvl="0" algn="just" eaLnBrk="0" fontAlgn="base" hangingPunct="0"/>
            <a:r>
              <a:rPr lang="ru-RU" sz="1400" dirty="0">
                <a:latin typeface="Times New Roman" pitchFamily="18" charset="0"/>
                <a:cs typeface="Times New Roman" pitchFamily="18" charset="0"/>
              </a:rPr>
              <a:t>.</a:t>
            </a:r>
          </a:p>
          <a:p>
            <a:pPr algn="ctr">
              <a:lnSpc>
                <a:spcPct val="115000"/>
              </a:lnSpc>
            </a:pP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Список использованных источников:</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rabicPeriod"/>
            </a:pPr>
            <a:r>
              <a:rPr lang="ru-RU"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Ковалева А. Е. Методика обучения сельскохозяйственному труду во вспомогательной школе: Пособие для учителя / 2-е изд., </a:t>
            </a:r>
            <a:r>
              <a:rPr lang="ru-RU" sz="1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перераб</a:t>
            </a:r>
            <a:r>
              <a:rPr lang="ru-RU"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и доп. М. .: Просвещение, 2012 г.</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rabicPeriod"/>
            </a:pPr>
            <a:r>
              <a:rPr lang="ru-RU"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Ковалева А.Е., Зак Г.Г. Технология. Сельскохозяйственный труд. Методические рекомендации, 5-9 класс-М.: Просвещение, 2017 (электронная версия).</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rabicPeriod"/>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Примерная (типовая) программа по сельскохозяйственному труду для 5-9 классов специальной (коррекционной) образовательной школы VIII вида под редакцией В.В. Воронковой (Гуманитарный издательский центр «</a:t>
            </a:r>
            <a:r>
              <a:rPr lang="ru-RU" sz="1400" dirty="0" err="1">
                <a:effectLst/>
                <a:latin typeface="Times New Roman" panose="02020603050405020304" pitchFamily="18" charset="0"/>
                <a:ea typeface="Calibri" panose="020F0502020204030204" pitchFamily="34" charset="0"/>
                <a:cs typeface="Times New Roman" panose="02020603050405020304" pitchFamily="18" charset="0"/>
              </a:rPr>
              <a:t>Владос</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Москва, 2013 год)   авторы программы: Мирский С.Л., Журавлев Б.А., Иноземцева Л.С., Ковалева С.А., Васенков Г.В.</a:t>
            </a:r>
          </a:p>
          <a:p>
            <a:pPr algn="just"/>
            <a:endParaRPr lang="ru-RU" sz="1400" dirty="0">
              <a:latin typeface="Times New Roman" pitchFamily="18" charset="0"/>
              <a:cs typeface="Times New Roman" pitchFamily="18" charset="0"/>
            </a:endParaRPr>
          </a:p>
          <a:p>
            <a:pPr algn="just">
              <a:buFontTx/>
              <a:buChar char="-"/>
            </a:pPr>
            <a:endParaRPr lang="ru-RU" sz="1400" dirty="0">
              <a:latin typeface="Times New Roman" pitchFamily="18" charset="0"/>
              <a:cs typeface="Times New Roman" pitchFamily="18" charset="0"/>
            </a:endParaRPr>
          </a:p>
          <a:p>
            <a:pPr lvl="0" algn="just" eaLnBrk="0" fontAlgn="base" hangingPunct="0">
              <a:spcBef>
                <a:spcPct val="0"/>
              </a:spcBef>
              <a:spcAft>
                <a:spcPct val="0"/>
              </a:spcAft>
            </a:pPr>
            <a:endParaRPr lang="ru-RU" altLang="ja-JP" sz="1600" dirty="0">
              <a:latin typeface="Times New Roman" pitchFamily="18" charset="0"/>
              <a:cs typeface="Times New Roman" pitchFamily="18" charset="0"/>
            </a:endParaRPr>
          </a:p>
        </p:txBody>
      </p:sp>
      <p:sp>
        <p:nvSpPr>
          <p:cNvPr id="4" name="Прямоугольник 3"/>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ПАПК___________________________19 апреля 2023 г.</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32656" y="388380"/>
            <a:ext cx="6264696" cy="1375308"/>
          </a:xfrm>
        </p:spPr>
        <p:txBody>
          <a:bodyPr>
            <a:normAutofit fontScale="90000"/>
          </a:bodyPr>
          <a:lstStyle/>
          <a:p>
            <a:pPr algn="r">
              <a:lnSpc>
                <a:spcPct val="115000"/>
              </a:lnSpc>
            </a:pPr>
            <a:br>
              <a:rPr lang="ru-RU" sz="1400" i="1"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ru-RU" sz="1400" b="1" i="1"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Игнатьева Светлана Николаевна,  учитель технологии</a:t>
            </a:r>
            <a:br>
              <a:rPr lang="ru-RU" sz="1400" dirty="0">
                <a:effectLst/>
                <a:latin typeface="Calibri" panose="020F0502020204030204" pitchFamily="34" charset="0"/>
                <a:ea typeface="Calibri" panose="020F0502020204030204" pitchFamily="34" charset="0"/>
                <a:cs typeface="Times New Roman" panose="02020603050405020304" pitchFamily="18" charset="0"/>
              </a:rPr>
            </a:br>
            <a:r>
              <a:rPr lang="ru-RU" sz="1400" i="1"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МАОУ «Общеобразовательная школа </a:t>
            </a:r>
            <a:br>
              <a:rPr lang="ru-RU" sz="1400" dirty="0">
                <a:effectLst/>
                <a:latin typeface="Calibri" panose="020F0502020204030204" pitchFamily="34" charset="0"/>
                <a:ea typeface="Calibri" panose="020F0502020204030204" pitchFamily="34" charset="0"/>
                <a:cs typeface="Times New Roman" panose="02020603050405020304" pitchFamily="18" charset="0"/>
              </a:rPr>
            </a:br>
            <a:r>
              <a:rPr lang="ru-RU" sz="1400" i="1"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для обучающихся с ОВЗ № 35» </a:t>
            </a:r>
            <a:br>
              <a:rPr lang="ru-RU" sz="1400" dirty="0">
                <a:effectLst/>
                <a:latin typeface="Calibri" panose="020F0502020204030204" pitchFamily="34" charset="0"/>
                <a:ea typeface="Calibri" panose="020F0502020204030204" pitchFamily="34" charset="0"/>
                <a:cs typeface="Times New Roman" panose="02020603050405020304" pitchFamily="18" charset="0"/>
              </a:rPr>
            </a:br>
            <a:r>
              <a:rPr lang="ru-RU" sz="1400" i="1"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г. Череповца Вологодской обл</a:t>
            </a:r>
            <a:r>
              <a:rPr lang="ru-RU" sz="1800" i="1"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br>
              <a:rPr lang="ru-RU" sz="1800" i="1" dirty="0">
                <a:solidFill>
                  <a:schemeClr val="bg2">
                    <a:lumMod val="10000"/>
                  </a:schemeClr>
                </a:solidFill>
                <a:latin typeface="Times New Roman" pitchFamily="18" charset="0"/>
                <a:cs typeface="Times New Roman" pitchFamily="18" charset="0"/>
              </a:rPr>
            </a:br>
            <a:endParaRPr lang="ru-RU" sz="1600" i="1" dirty="0">
              <a:solidFill>
                <a:schemeClr val="bg2">
                  <a:lumMod val="10000"/>
                </a:schemeClr>
              </a:solidFill>
              <a:latin typeface="Times New Roman" pitchFamily="18" charset="0"/>
              <a:cs typeface="Times New Roman" pitchFamily="18" charset="0"/>
            </a:endParaRPr>
          </a:p>
        </p:txBody>
      </p:sp>
      <p:sp>
        <p:nvSpPr>
          <p:cNvPr id="3" name="Номер слайда 2"/>
          <p:cNvSpPr>
            <a:spLocks noGrp="1"/>
          </p:cNvSpPr>
          <p:nvPr>
            <p:ph type="sldNum" sz="quarter" idx="12"/>
          </p:nvPr>
        </p:nvSpPr>
        <p:spPr>
          <a:xfrm>
            <a:off x="0" y="8429652"/>
            <a:ext cx="400050" cy="325968"/>
          </a:xfrm>
        </p:spPr>
        <p:txBody>
          <a:bodyPr/>
          <a:lstStyle/>
          <a:p>
            <a:fld id="{725C68B6-61C2-468F-89AB-4B9F7531AA68}" type="slidenum">
              <a:rPr lang="ru-RU" smtClean="0">
                <a:solidFill>
                  <a:schemeClr val="bg2">
                    <a:lumMod val="10000"/>
                  </a:schemeClr>
                </a:solidFill>
              </a:rPr>
              <a:pPr/>
              <a:t>29</a:t>
            </a:fld>
            <a:endParaRPr lang="ru-RU" dirty="0">
              <a:solidFill>
                <a:schemeClr val="bg2">
                  <a:lumMod val="10000"/>
                </a:schemeClr>
              </a:solidFill>
            </a:endParaRPr>
          </a:p>
        </p:txBody>
      </p:sp>
      <p:sp>
        <p:nvSpPr>
          <p:cNvPr id="4" name="Прямоугольник 3"/>
          <p:cNvSpPr/>
          <p:nvPr/>
        </p:nvSpPr>
        <p:spPr>
          <a:xfrm>
            <a:off x="166078" y="147357"/>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ПАПК___________________________18 апреля 2024 г.</a:t>
            </a:r>
          </a:p>
        </p:txBody>
      </p:sp>
      <p:sp>
        <p:nvSpPr>
          <p:cNvPr id="32769" name="Rectangle 1"/>
          <p:cNvSpPr>
            <a:spLocks noChangeArrowheads="1"/>
          </p:cNvSpPr>
          <p:nvPr/>
        </p:nvSpPr>
        <p:spPr bwMode="auto">
          <a:xfrm>
            <a:off x="332656" y="2526561"/>
            <a:ext cx="6336704" cy="730969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lnSpc>
                <a:spcPct val="115000"/>
              </a:lnSpc>
            </a:pPr>
            <a:r>
              <a:rPr lang="ru-RU" sz="1400" b="1" dirty="0">
                <a:effectLst/>
                <a:latin typeface="Times New Roman" panose="02020603050405020304" pitchFamily="18" charset="0"/>
                <a:ea typeface="Calibri" panose="020F0502020204030204" pitchFamily="34" charset="0"/>
                <a:cs typeface="Times New Roman" panose="02020603050405020304" pitchFamily="18" charset="0"/>
              </a:rPr>
              <a:t>Особенности формирования основ компьютерной грамотности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pPr>
            <a:r>
              <a:rPr lang="ru-RU" sz="1400" b="1" dirty="0">
                <a:effectLst/>
                <a:latin typeface="Times New Roman" panose="02020603050405020304" pitchFamily="18" charset="0"/>
                <a:ea typeface="Calibri" panose="020F0502020204030204" pitchFamily="34" charset="0"/>
                <a:cs typeface="Times New Roman" panose="02020603050405020304" pitchFamily="18" charset="0"/>
              </a:rPr>
              <a:t>у детей с интеллектуальными нарушениями</a:t>
            </a:r>
          </a:p>
          <a:p>
            <a:pPr algn="just">
              <a:lnSpc>
                <a:spcPct val="115000"/>
              </a:lnSpc>
            </a:pPr>
            <a:r>
              <a:rPr lang="ru-RU"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Формирование творческой личности, одна из главных задач, провозглашенных в концепции модернизации российского образования. Её реализация диктует необходимость развития познавательных интересов, способностей и возможностей ребёнка. Новые информационные технологии – это не только новые технические средства, но и новые формы, методы и подходы к процессу творчества. [1]</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    Адаптация к быстро меняющимся условиям внешнего мира представляет определенную сложность у любого человека, но особенно это характерно для учащихся с интеллектуальными нарушениями, в силу их психофизических особенностей.</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   Обучение компьютерной грамотности в МАОУ «Общеобразовательная школа для обучающихся с ОВЗ № 35» осуществляется в двух направлениях:</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1. «Информатика и ИКТ» в 7-12 классах</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2. Углублённая трудовая подготовка в 10-12 классе по  профилю «Малая полиграфия»</a:t>
            </a:r>
          </a:p>
          <a:p>
            <a:pPr algn="just">
              <a:lnSpc>
                <a:spcPct val="115000"/>
              </a:lnSpc>
            </a:pPr>
            <a:r>
              <a:rPr lang="ru-RU"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600" i="1" dirty="0">
                <a:effectLst/>
                <a:latin typeface="Times New Roman" panose="02020603050405020304" pitchFamily="18" charset="0"/>
                <a:ea typeface="Calibri" panose="020F0502020204030204" pitchFamily="34" charset="0"/>
                <a:cs typeface="Times New Roman" panose="02020603050405020304" pitchFamily="18" charset="0"/>
              </a:rPr>
              <a:t>Цель обучения компьютерной грамотности</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Ознакомление учащихся с ОВЗ с компьютерными ресурсами и овладение техникой их практического применения</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pP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endParaRPr>
          </a:p>
          <a:p>
            <a:pPr algn="just" eaLnBrk="0" fontAlgn="base" hangingPunct="0">
              <a:spcBef>
                <a:spcPct val="0"/>
              </a:spcBef>
              <a:spcAft>
                <a:spcPct val="0"/>
              </a:spcAft>
            </a:pPr>
            <a:r>
              <a:rPr kumimoji="0" lang="ru-RU"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p:cNvSpPr>
          <p:nvPr/>
        </p:nvSpPr>
        <p:spPr>
          <a:xfrm>
            <a:off x="0" y="214282"/>
            <a:ext cx="6858000" cy="991106"/>
          </a:xfrm>
          <a:prstGeom prst="rect">
            <a:avLst/>
          </a:prstGeom>
        </p:spPr>
        <p:txBody>
          <a:bodyP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ru-RU" sz="1800" b="1" i="0" u="none" strike="noStrike" kern="1200" cap="none" spc="0" normalizeH="0" baseline="0" noProof="0" dirty="0">
                <a:ln>
                  <a:noFill/>
                </a:ln>
                <a:solidFill>
                  <a:schemeClr val="tx2">
                    <a:lumMod val="50000"/>
                  </a:schemeClr>
                </a:solidFill>
                <a:effectLst/>
                <a:uLnTx/>
                <a:uFillTx/>
                <a:latin typeface="Times New Roman" pitchFamily="18" charset="0"/>
                <a:ea typeface="+mj-ea"/>
                <a:cs typeface="Times New Roman" pitchFamily="18" charset="0"/>
              </a:rPr>
              <a:t>ГПОУ ЯО ПАПК___________________________1</a:t>
            </a:r>
            <a:r>
              <a:rPr kumimoji="0" lang="en-US" sz="1800" b="1" i="0" u="none" strike="noStrike" kern="1200" cap="none" spc="0" normalizeH="0" baseline="0" noProof="0" dirty="0">
                <a:ln>
                  <a:noFill/>
                </a:ln>
                <a:solidFill>
                  <a:schemeClr val="tx2">
                    <a:lumMod val="50000"/>
                  </a:schemeClr>
                </a:solidFill>
                <a:effectLst/>
                <a:uLnTx/>
                <a:uFillTx/>
                <a:latin typeface="Times New Roman" pitchFamily="18" charset="0"/>
                <a:ea typeface="+mj-ea"/>
                <a:cs typeface="Times New Roman" pitchFamily="18" charset="0"/>
              </a:rPr>
              <a:t>8</a:t>
            </a:r>
            <a:r>
              <a:rPr kumimoji="0" lang="ru-RU" sz="1800" b="1" i="0" u="none" strike="noStrike" kern="1200" cap="none" spc="0" normalizeH="0" baseline="0" noProof="0" dirty="0">
                <a:ln>
                  <a:noFill/>
                </a:ln>
                <a:solidFill>
                  <a:schemeClr val="tx2">
                    <a:lumMod val="50000"/>
                  </a:schemeClr>
                </a:solidFill>
                <a:effectLst/>
                <a:uLnTx/>
                <a:uFillTx/>
                <a:latin typeface="Times New Roman" pitchFamily="18" charset="0"/>
                <a:ea typeface="+mj-ea"/>
                <a:cs typeface="Times New Roman" pitchFamily="18" charset="0"/>
              </a:rPr>
              <a:t> апреля 202</a:t>
            </a:r>
            <a:r>
              <a:rPr kumimoji="0" lang="en-US" sz="1800" b="1" i="0" u="none" strike="noStrike" kern="1200" cap="none" spc="0" normalizeH="0" baseline="0" noProof="0" dirty="0">
                <a:ln>
                  <a:noFill/>
                </a:ln>
                <a:solidFill>
                  <a:schemeClr val="tx2">
                    <a:lumMod val="50000"/>
                  </a:schemeClr>
                </a:solidFill>
                <a:effectLst/>
                <a:uLnTx/>
                <a:uFillTx/>
                <a:latin typeface="Times New Roman" pitchFamily="18" charset="0"/>
                <a:ea typeface="+mj-ea"/>
                <a:cs typeface="Times New Roman" pitchFamily="18" charset="0"/>
              </a:rPr>
              <a:t>4</a:t>
            </a:r>
            <a:r>
              <a:rPr kumimoji="0" lang="ru-RU" sz="1800" b="1" i="0" u="none" strike="noStrike" kern="1200" cap="none" spc="0" normalizeH="0" baseline="0" noProof="0" dirty="0">
                <a:ln>
                  <a:noFill/>
                </a:ln>
                <a:solidFill>
                  <a:schemeClr val="tx2">
                    <a:lumMod val="50000"/>
                  </a:schemeClr>
                </a:solidFill>
                <a:effectLst/>
                <a:uLnTx/>
                <a:uFillTx/>
                <a:latin typeface="Times New Roman" pitchFamily="18" charset="0"/>
                <a:ea typeface="+mj-ea"/>
                <a:cs typeface="Times New Roman" pitchFamily="18" charset="0"/>
              </a:rPr>
              <a:t> г.</a:t>
            </a:r>
          </a:p>
        </p:txBody>
      </p:sp>
      <p:sp>
        <p:nvSpPr>
          <p:cNvPr id="3" name="TextBox 2"/>
          <p:cNvSpPr txBox="1"/>
          <p:nvPr/>
        </p:nvSpPr>
        <p:spPr>
          <a:xfrm>
            <a:off x="285728" y="714348"/>
            <a:ext cx="6383632" cy="10030951"/>
          </a:xfrm>
          <a:prstGeom prst="rect">
            <a:avLst/>
          </a:prstGeom>
          <a:noFill/>
        </p:spPr>
        <p:txBody>
          <a:bodyPr wrap="square" rtlCol="0">
            <a:spAutoFit/>
          </a:bodyPr>
          <a:lstStyle/>
          <a:p>
            <a:pPr algn="ctr"/>
            <a:r>
              <a:rPr lang="ru-RU" sz="1500" b="1" dirty="0">
                <a:latin typeface="Times New Roman" pitchFamily="18" charset="0"/>
                <a:cs typeface="Times New Roman" pitchFamily="18" charset="0"/>
              </a:rPr>
              <a:t>СОДЕРЖАНИЕ</a:t>
            </a:r>
          </a:p>
          <a:p>
            <a:pPr algn="just">
              <a:lnSpc>
                <a:spcPct val="107000"/>
              </a:lnSpc>
              <a:spcAft>
                <a:spcPts val="800"/>
              </a:spcAft>
            </a:pPr>
            <a:r>
              <a:rPr lang="ru-RU" sz="1500" b="1" dirty="0">
                <a:effectLst/>
                <a:latin typeface="Times New Roman" panose="02020603050405020304" pitchFamily="18" charset="0"/>
                <a:ea typeface="Calibri" panose="020F0502020204030204" pitchFamily="34" charset="0"/>
                <a:cs typeface="Times New Roman" panose="02020603050405020304" pitchFamily="18" charset="0"/>
              </a:rPr>
              <a:t>1. Внеурочное мероприятие как средство формирования социально –правовых знаний обучающихся с ОВЗ. </a:t>
            </a:r>
            <a:r>
              <a:rPr lang="ru-RU" sz="1500" dirty="0" err="1">
                <a:effectLst/>
                <a:latin typeface="Times New Roman" panose="02020603050405020304" pitchFamily="18" charset="0"/>
                <a:ea typeface="Calibri" panose="020F0502020204030204" pitchFamily="34" charset="0"/>
                <a:cs typeface="Times New Roman" panose="02020603050405020304" pitchFamily="18" charset="0"/>
              </a:rPr>
              <a:t>Капканова</a:t>
            </a: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 Наталия Львовна, преподаватель, социальный педагог и Чупракова Дарья Олеговна, преподаватель, педагог-организатор ГПОУ ЯО Ярославский колледж управления и профессиональных технологий</a:t>
            </a:r>
            <a:endParaRPr lang="ru-RU" sz="15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RU" sz="1500" b="1" dirty="0">
                <a:effectLst/>
                <a:latin typeface="Times New Roman" panose="02020603050405020304" pitchFamily="18" charset="0"/>
                <a:ea typeface="Calibri" panose="020F0502020204030204" pitchFamily="34" charset="0"/>
                <a:cs typeface="Times New Roman" panose="02020603050405020304" pitchFamily="18" charset="0"/>
              </a:rPr>
              <a:t>2. Экспериментальное учебное пособие «Русский язык» для учащихся 10-11 классов с ментальными нарушениями. </a:t>
            </a: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Скворцова Галина Юрьевна, учитель и Андронова Ольга Николаевна, учитель ГОУ ЯО «</a:t>
            </a:r>
            <a:r>
              <a:rPr lang="ru-RU" sz="1500" dirty="0" err="1">
                <a:effectLst/>
                <a:latin typeface="Times New Roman" panose="02020603050405020304" pitchFamily="18" charset="0"/>
                <a:ea typeface="Calibri" panose="020F0502020204030204" pitchFamily="34" charset="0"/>
                <a:cs typeface="Times New Roman" panose="02020603050405020304" pitchFamily="18" charset="0"/>
              </a:rPr>
              <a:t>Багряниковская</a:t>
            </a: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 школа-интернет»</a:t>
            </a:r>
            <a:endParaRPr lang="ru-RU" sz="15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RU" sz="1500" b="1" dirty="0">
                <a:effectLst/>
                <a:latin typeface="Times New Roman" panose="02020603050405020304" pitchFamily="18" charset="0"/>
                <a:ea typeface="Calibri" panose="020F0502020204030204" pitchFamily="34" charset="0"/>
                <a:cs typeface="Times New Roman" panose="02020603050405020304" pitchFamily="18" charset="0"/>
              </a:rPr>
              <a:t>3.Профессиональное самоопределение и трудовая подготовка учащихся с ограниченными возможностями здоровья в условиях школы-интерната. </a:t>
            </a:r>
            <a:r>
              <a:rPr lang="ru-RU" sz="1500" dirty="0" err="1">
                <a:effectLst/>
                <a:latin typeface="Times New Roman" panose="02020603050405020304" pitchFamily="18" charset="0"/>
                <a:ea typeface="Calibri" panose="020F0502020204030204" pitchFamily="34" charset="0"/>
                <a:cs typeface="Times New Roman" panose="02020603050405020304" pitchFamily="18" charset="0"/>
              </a:rPr>
              <a:t>Зоркальцева</a:t>
            </a: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 Светлана Валентиновна, учитель ГОУ ЯО «</a:t>
            </a:r>
            <a:r>
              <a:rPr lang="ru-RU" sz="1500" dirty="0" err="1">
                <a:effectLst/>
                <a:latin typeface="Times New Roman" panose="02020603050405020304" pitchFamily="18" charset="0"/>
                <a:ea typeface="Calibri" panose="020F0502020204030204" pitchFamily="34" charset="0"/>
                <a:cs typeface="Times New Roman" panose="02020603050405020304" pitchFamily="18" charset="0"/>
              </a:rPr>
              <a:t>Багряниковская</a:t>
            </a: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 школа-интернет»</a:t>
            </a:r>
          </a:p>
          <a:p>
            <a:pPr algn="just">
              <a:lnSpc>
                <a:spcPct val="107000"/>
              </a:lnSpc>
              <a:spcAft>
                <a:spcPts val="800"/>
              </a:spcAft>
            </a:pPr>
            <a:r>
              <a:rPr lang="ru-RU" sz="1500" b="1" dirty="0">
                <a:effectLst/>
                <a:latin typeface="Times New Roman" panose="02020603050405020304" pitchFamily="18" charset="0"/>
                <a:ea typeface="Calibri" panose="020F0502020204030204" pitchFamily="34" charset="0"/>
                <a:cs typeface="Times New Roman" panose="02020603050405020304" pitchFamily="18" charset="0"/>
              </a:rPr>
              <a:t>4.</a:t>
            </a:r>
            <a:r>
              <a:rPr lang="ru-RU" sz="15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500" b="1" dirty="0">
                <a:effectLst/>
                <a:latin typeface="Times New Roman" panose="02020603050405020304" pitchFamily="18" charset="0"/>
                <a:ea typeface="Calibri" panose="020F0502020204030204" pitchFamily="34" charset="0"/>
                <a:cs typeface="Times New Roman" panose="02020603050405020304" pitchFamily="18" charset="0"/>
              </a:rPr>
              <a:t>Реализация профиля «Сельскохозяйственный труд» предметной области «Технология» в условиях специальной (коррекционной) общеобразовательной школы для учащихся с умственной отсталостью (интеллектуальными нарушениями). </a:t>
            </a: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Ерофеева Светлана Андреевна, учитель МАОУ «Специальная (коррекционная) общеобразовательная школа №38» г. Череповца</a:t>
            </a:r>
          </a:p>
          <a:p>
            <a:pPr algn="just">
              <a:lnSpc>
                <a:spcPct val="107000"/>
              </a:lnSpc>
              <a:spcAft>
                <a:spcPts val="800"/>
              </a:spcAft>
            </a:pPr>
            <a:r>
              <a:rPr lang="ru-RU" sz="1400" b="1" dirty="0">
                <a:effectLst/>
                <a:latin typeface="Calibri" panose="020F0502020204030204" pitchFamily="34" charset="0"/>
                <a:ea typeface="Calibri" panose="020F0502020204030204" pitchFamily="34" charset="0"/>
                <a:cs typeface="Times New Roman" panose="02020603050405020304" pitchFamily="18" charset="0"/>
              </a:rPr>
              <a:t>5</a:t>
            </a:r>
            <a:r>
              <a:rPr lang="ru-RU" sz="1500" dirty="0">
                <a:effectLst/>
                <a:latin typeface="Calibri" panose="020F0502020204030204" pitchFamily="34" charset="0"/>
                <a:ea typeface="Calibri" panose="020F0502020204030204" pitchFamily="34" charset="0"/>
                <a:cs typeface="Times New Roman" panose="02020603050405020304" pitchFamily="18" charset="0"/>
              </a:rPr>
              <a:t>.</a:t>
            </a:r>
            <a:r>
              <a:rPr lang="ru-RU" sz="1500" b="1" dirty="0">
                <a:effectLst/>
                <a:latin typeface="Times New Roman" panose="02020603050405020304" pitchFamily="18" charset="0"/>
                <a:ea typeface="Calibri" panose="020F0502020204030204" pitchFamily="34" charset="0"/>
                <a:cs typeface="Times New Roman" panose="02020603050405020304" pitchFamily="18" charset="0"/>
              </a:rPr>
              <a:t>Особенности формирования основ компьютерной грамотности у детей с интеллектуальными нарушениями. </a:t>
            </a: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Игнатьева Светлана Николаевна, учитель технологии</a:t>
            </a:r>
            <a:r>
              <a:rPr lang="ru-RU" sz="1500" b="1"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МАОУ «Общеобразовательная школа для обучающихся с ОВЗ № 35 г. Череповец</a:t>
            </a:r>
            <a:endParaRPr lang="ru-RU" sz="15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RU" sz="1500" b="1" dirty="0">
                <a:effectLst/>
                <a:latin typeface="Times New Roman" panose="02020603050405020304" pitchFamily="18" charset="0"/>
                <a:ea typeface="Calibri" panose="020F0502020204030204" pitchFamily="34" charset="0"/>
                <a:cs typeface="Times New Roman" panose="02020603050405020304" pitchFamily="18" charset="0"/>
              </a:rPr>
              <a:t>6.Проектный метод – как средство развития самостоятельности учащихся на уроках технологии. </a:t>
            </a: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Смирнова Елена Николаевна, учитель МАОУ «Специальная (коррекционная) общеобразовательная школа №38»</a:t>
            </a:r>
            <a:endParaRPr lang="ru-RU" sz="15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RU" sz="1500" b="1" dirty="0">
                <a:effectLst/>
                <a:latin typeface="Times New Roman" panose="02020603050405020304" pitchFamily="18" charset="0"/>
                <a:ea typeface="Calibri" panose="020F0502020204030204" pitchFamily="34" charset="0"/>
                <a:cs typeface="Times New Roman" panose="02020603050405020304" pitchFamily="18" charset="0"/>
              </a:rPr>
              <a:t>7. </a:t>
            </a:r>
            <a:r>
              <a:rPr lang="ru-RU" sz="1500" b="1" dirty="0" err="1">
                <a:effectLst/>
                <a:latin typeface="Times New Roman" panose="02020603050405020304" pitchFamily="18" charset="0"/>
                <a:ea typeface="Calibri" panose="020F0502020204030204" pitchFamily="34" charset="0"/>
                <a:cs typeface="Times New Roman" panose="02020603050405020304" pitchFamily="18" charset="0"/>
              </a:rPr>
              <a:t>Сторителлинг</a:t>
            </a:r>
            <a:r>
              <a:rPr lang="ru-RU" sz="1500" b="1" dirty="0">
                <a:effectLst/>
                <a:latin typeface="Times New Roman" panose="02020603050405020304" pitchFamily="18" charset="0"/>
                <a:ea typeface="Calibri" panose="020F0502020204030204" pitchFamily="34" charset="0"/>
                <a:cs typeface="Times New Roman" panose="02020603050405020304" pitchFamily="18" charset="0"/>
              </a:rPr>
              <a:t> как эффективная технология коммуникации на уроке. </a:t>
            </a: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Воробьева Ольга Васильевна, учитель географии МАОУ «Специальная (коррекционная) общеобразовательная школа №38» г. Череповец</a:t>
            </a:r>
            <a:endParaRPr lang="ru-RU" sz="15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ru-RU" sz="15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buFontTx/>
              <a:buAutoNum type="arabicPeriod"/>
            </a:pPr>
            <a:endParaRPr lang="ru-RU" sz="1600" dirty="0">
              <a:latin typeface="Times New Roman" pitchFamily="18" charset="0"/>
              <a:cs typeface="Times New Roman" pitchFamily="18" charset="0"/>
            </a:endParaRPr>
          </a:p>
          <a:p>
            <a:pPr marL="342900" indent="-342900" algn="just">
              <a:buFontTx/>
              <a:buAutoNum type="arabicPeriod"/>
            </a:pPr>
            <a:endParaRPr lang="ru-RU" sz="1600" dirty="0">
              <a:latin typeface="Times New Roman" pitchFamily="18" charset="0"/>
              <a:cs typeface="Times New Roman" pitchFamily="18" charset="0"/>
            </a:endParaRPr>
          </a:p>
          <a:p>
            <a:pPr marL="342900" indent="-342900" algn="just">
              <a:buAutoNum type="arabicPeriod"/>
            </a:pPr>
            <a:endParaRPr lang="ru-RU" sz="1600" dirty="0">
              <a:latin typeface="Times New Roman" pitchFamily="18" charset="0"/>
              <a:cs typeface="Times New Roman" pitchFamily="18" charset="0"/>
            </a:endParaRPr>
          </a:p>
          <a:p>
            <a:r>
              <a:rPr lang="ru-RU" sz="1600" b="1" dirty="0">
                <a:latin typeface="Times New Roman" pitchFamily="18" charset="0"/>
                <a:cs typeface="Times New Roman" pitchFamily="18" charset="0"/>
              </a:rPr>
              <a:t> </a:t>
            </a:r>
            <a:endParaRPr lang="ru-RU" sz="1600" dirty="0">
              <a:latin typeface="Times New Roman" pitchFamily="18" charset="0"/>
              <a:cs typeface="Times New Roman" pitchFamily="18" charset="0"/>
            </a:endParaRPr>
          </a:p>
          <a:p>
            <a:endParaRPr lang="ru-RU" sz="1600" b="1" dirty="0">
              <a:latin typeface="Times New Roman" pitchFamily="18" charset="0"/>
              <a:cs typeface="Times New Roman" pitchFamily="18" charset="0"/>
            </a:endParaRPr>
          </a:p>
          <a:p>
            <a:endParaRPr lang="ru-RU" sz="1600" dirty="0">
              <a:latin typeface="Times New Roman" pitchFamily="18" charset="0"/>
              <a:cs typeface="Times New Roman" pitchFamily="18" charset="0"/>
            </a:endParaRPr>
          </a:p>
        </p:txBody>
      </p:sp>
      <p:sp>
        <p:nvSpPr>
          <p:cNvPr id="6" name="Номер слайда 5"/>
          <p:cNvSpPr>
            <a:spLocks noGrp="1"/>
          </p:cNvSpPr>
          <p:nvPr>
            <p:ph type="sldNum" sz="quarter" idx="12"/>
          </p:nvPr>
        </p:nvSpPr>
        <p:spPr/>
        <p:txBody>
          <a:bodyPr/>
          <a:lstStyle/>
          <a:p>
            <a:fld id="{725C68B6-61C2-468F-89AB-4B9F7531AA68}" type="slidenum">
              <a:rPr lang="ru-RU" smtClean="0"/>
              <a:pPr/>
              <a:t>3</a:t>
            </a:fld>
            <a:endParaRPr lang="ru-RU"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30</a:t>
            </a:fld>
            <a:endParaRPr lang="ru-RU"/>
          </a:p>
        </p:txBody>
      </p:sp>
      <p:sp>
        <p:nvSpPr>
          <p:cNvPr id="30721" name="Rectangle 1"/>
          <p:cNvSpPr>
            <a:spLocks noChangeArrowheads="1"/>
          </p:cNvSpPr>
          <p:nvPr/>
        </p:nvSpPr>
        <p:spPr bwMode="auto">
          <a:xfrm>
            <a:off x="260648" y="1047881"/>
            <a:ext cx="6408712" cy="79331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lnSpc>
                <a:spcPct val="115000"/>
              </a:lnSpc>
            </a:pPr>
            <a:r>
              <a:rPr lang="ru-RU" sz="1400" i="1" dirty="0">
                <a:effectLst/>
                <a:latin typeface="Times New Roman" panose="02020603050405020304" pitchFamily="18" charset="0"/>
                <a:ea typeface="Calibri" panose="020F0502020204030204" pitchFamily="34" charset="0"/>
                <a:cs typeface="Times New Roman" panose="02020603050405020304" pitchFamily="18" charset="0"/>
              </a:rPr>
              <a:t>Задачи обучения компьютерной грамотности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Arial" panose="020B0604020202020204" pitchFamily="34" charset="0"/>
              <a:buChar char="•"/>
              <a:tabLst>
                <a:tab pos="457200" algn="l"/>
              </a:tabLs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Дать учащимся с ОВЗ доступную для них систему знаний о компьютерных ресурсах. Расширять кругозор учащихся путем формирования знаний и представлений о компьютерных технологиях и способах их практического применения.</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Arial" panose="020B0604020202020204" pitchFamily="34" charset="0"/>
              <a:buChar char="•"/>
              <a:tabLst>
                <a:tab pos="457200" algn="l"/>
              </a:tabLs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Развивать познавательный интерес к использованию информационных и коммуникационных технологий.</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Arial" panose="020B0604020202020204" pitchFamily="34" charset="0"/>
              <a:buChar char="•"/>
              <a:tabLst>
                <a:tab pos="457200" algn="l"/>
              </a:tabLs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Развивать навыки информационной культуры (умения получать, накапливать, передавать и обрабатывать информацию, используя  информационные технологии).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15000"/>
              </a:lnSpc>
              <a:buFont typeface="Arial" panose="020B0604020202020204" pitchFamily="34" charset="0"/>
              <a:buChar char="•"/>
              <a:tabLst>
                <a:tab pos="457200" algn="l"/>
              </a:tabLs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Повышать адаптивные возможности учащихся с ОВЗ, их социальную ориентировку за счет дополнительно приобретенных навыков и умений.</a:t>
            </a: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Содержание программы по информатике и ИКТ, а также по углублённой трудовой подготовке по профилю «Малая полиграфия» базируется на принципах коррекционно-развивающего обучения. Успех обучения во многом зависит от тщательного изучения индивидуальных особенностей каждого ребенка, какими знаниями по информатике владеет учащийся, какими потенциальными возможностями он обладает, на какие сильные стороны можно опираться в его развитии. Особенностью организации учебного процессе является </a:t>
            </a:r>
            <a:r>
              <a:rPr lang="ru-RU" sz="1400" i="1" dirty="0">
                <a:effectLst/>
                <a:latin typeface="Times New Roman" panose="02020603050405020304" pitchFamily="18" charset="0"/>
                <a:ea typeface="Calibri" panose="020F0502020204030204" pitchFamily="34" charset="0"/>
                <a:cs typeface="Times New Roman" panose="02020603050405020304" pitchFamily="18" charset="0"/>
              </a:rPr>
              <a:t>уровневая дифференциация</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учебного материала, учитывающая психофизические возможности обучающихся. Разноуровневый подход</a:t>
            </a:r>
            <a:r>
              <a:rPr lang="ru-RU" sz="1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необходимое условие и основа индивидуализации учебного процесса в нашем образовательном учреждении.</a:t>
            </a:r>
            <a:r>
              <a:rPr lang="ru-RU" sz="1800" dirty="0">
                <a:effectLst/>
                <a:latin typeface="Times New Roman" panose="02020603050405020304" pitchFamily="18" charset="0"/>
                <a:ea typeface="Calibri" panose="020F0502020204030204" pitchFamily="34" charset="0"/>
              </a:rPr>
              <a:t> </a:t>
            </a:r>
            <a:r>
              <a:rPr lang="ru-RU" sz="1400" dirty="0">
                <a:effectLst/>
                <a:latin typeface="Times New Roman" panose="02020603050405020304" pitchFamily="18" charset="0"/>
                <a:ea typeface="Calibri" panose="020F0502020204030204" pitchFamily="34" charset="0"/>
              </a:rPr>
              <a:t>Особенности построения программного материала - </a:t>
            </a:r>
            <a:r>
              <a:rPr lang="ru-RU" sz="1400" i="1" dirty="0">
                <a:effectLst/>
                <a:latin typeface="Times New Roman" panose="02020603050405020304" pitchFamily="18" charset="0"/>
                <a:ea typeface="Calibri" panose="020F0502020204030204" pitchFamily="34" charset="0"/>
              </a:rPr>
              <a:t>концентрический принцип.</a:t>
            </a:r>
            <a:r>
              <a:rPr lang="ru-RU" sz="1400" b="1" i="1" dirty="0">
                <a:effectLst/>
                <a:latin typeface="Times New Roman" panose="02020603050405020304" pitchFamily="18" charset="0"/>
                <a:ea typeface="Calibri" panose="020F0502020204030204" pitchFamily="34" charset="0"/>
              </a:rPr>
              <a:t> </a:t>
            </a:r>
            <a:r>
              <a:rPr lang="ru-RU" sz="1400" dirty="0">
                <a:effectLst/>
                <a:latin typeface="Times New Roman" panose="02020603050405020304" pitchFamily="18" charset="0"/>
                <a:ea typeface="Calibri" panose="020F0502020204030204" pitchFamily="34" charset="0"/>
              </a:rPr>
              <a:t>Одна и та же тема изучается в течение всего периода с постепенным наращиванием сведений с целью постоянного повторения ранее  усвоенного материала. Сначала происходит знакомство с компьютером, как инструментом, затем нарабатываются навыки использования компьютерных технологий, и потом происходит ежегодный повтор и усложнение тренинга. Для определения</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Arial" panose="020B0604020202020204" pitchFamily="34" charset="0"/>
              <a:buChar char="•"/>
              <a:tabLst>
                <a:tab pos="457200" algn="l"/>
              </a:tabLst>
            </a:pP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Arial" panose="020B0604020202020204" pitchFamily="34" charset="0"/>
              <a:buChar char="•"/>
              <a:tabLst>
                <a:tab pos="457200" algn="l"/>
              </a:tabLst>
            </a:pP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Прямоугольник 3"/>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ПАПК___________________________18апреля 2024 г.</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31</a:t>
            </a:fld>
            <a:endParaRPr lang="ru-RU" dirty="0"/>
          </a:p>
        </p:txBody>
      </p:sp>
      <p:sp>
        <p:nvSpPr>
          <p:cNvPr id="34817" name="Rectangle 1"/>
          <p:cNvSpPr>
            <a:spLocks noChangeArrowheads="1"/>
          </p:cNvSpPr>
          <p:nvPr/>
        </p:nvSpPr>
        <p:spPr bwMode="auto">
          <a:xfrm>
            <a:off x="400050" y="851310"/>
            <a:ext cx="6197302" cy="8225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ru-RU" sz="1600" dirty="0">
                <a:effectLst/>
                <a:latin typeface="Times New Roman" panose="02020603050405020304" pitchFamily="18" charset="0"/>
                <a:ea typeface="Calibri" panose="020F0502020204030204" pitchFamily="34" charset="0"/>
              </a:rPr>
              <a:t>уровня обучаемости и возможностей усвоения каждым учеником материала в начале и конце учебного года проводится педагогическое обследование, которое предполагает изучение отношения ученика к учебной деятельности, умения работать самостоятельно, способности принимать помощь педагога. </a:t>
            </a:r>
          </a:p>
          <a:p>
            <a:pPr algn="just">
              <a:lnSpc>
                <a:spcPct val="115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Наблюдение за каждым учеником позволяет выявить темп его работы на уроке, активность, наличие самоконтроля и объём правильно выполненной работы. По результатам обследования определяется уровень усвоения программного материала каждым учеником и, соответственно, его содержание.</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Большую роль в обучении компьютерной грамотности оказывает </a:t>
            </a:r>
            <a:r>
              <a:rPr lang="ru-RU" sz="1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и</a:t>
            </a:r>
            <a:r>
              <a:rPr lang="ru-RU" sz="14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спользование компьютерных тренажеров</a:t>
            </a: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вместе с традиционными методами и формами обучения. Это дает новый эффект в совершенствовании учебного процесса, а следовательно, сама учебная деятельность учащихся, их знания приобретают новые качества. Выполнение разнообразных тренировочных упражнений на компьютере при закреплении и практическом применении полученных знаний содействует сознательному усвоению программного материала, так как выполнение заданий основывается на осмысленном усвоении знаний, умений и навыков.</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r>
              <a:rPr lang="ru-RU" sz="1400" dirty="0">
                <a:solidFill>
                  <a:srgbClr val="000000"/>
                </a:solidFill>
                <a:effectLst/>
                <a:latin typeface="Times New Roman" panose="02020603050405020304" pitchFamily="18" charset="0"/>
                <a:ea typeface="Times New Roman" panose="02020603050405020304" pitchFamily="18" charset="0"/>
              </a:rPr>
              <a:t>Кроме этого необходимо учитывать специальные условия преподавания компьютерной грамотности учащимся в условиях специальной школы. </a:t>
            </a:r>
            <a:r>
              <a:rPr lang="ru-RU" sz="1600" dirty="0">
                <a:latin typeface="Times New Roman" pitchFamily="18" charset="0"/>
                <a:cs typeface="Times New Roman" pitchFamily="18" charset="0"/>
              </a:rPr>
              <a:t>	</a:t>
            </a:r>
          </a:p>
          <a:p>
            <a:pPr algn="just">
              <a:lnSpc>
                <a:spcPct val="115000"/>
              </a:lnSpc>
            </a:pP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К ним относятся: преобладание наглядных средств обучения, и адаптированный учебный текст, разумная дозировка и адекватный возможностям восприятия учащихся темп подачи учебного материала, использование мультимедийных технологий, а также систематическая словарная работа (введение новых слов, раскрытие их смысла, включение в активную речь учащихся)</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По окончании обучения компьютерной грамотности учащиеся с ОВЗ должны знать основные устройства компьютера. Уметь  оперировать понятиями и терминами по предмету. Знать правила техники безопасности работы на компьютере, программы</a:t>
            </a:r>
            <a:r>
              <a:rPr lang="en-US"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Paint</a:t>
            </a: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Word</a:t>
            </a: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Excel</a:t>
            </a: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Power Point</a:t>
            </a: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Ориентироваться и получать необходимые знания в сети интернет, соблюдая основные правила</a:t>
            </a:r>
            <a:endParaRPr lang="ru-RU" sz="1600" dirty="0">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ru-RU" sz="1600" b="0" i="0" u="none" strike="noStrike" cap="none" normalizeH="0" baseline="0" dirty="0">
              <a:ln>
                <a:noFill/>
              </a:ln>
              <a:solidFill>
                <a:schemeClr val="tx1"/>
              </a:solidFill>
              <a:effectLst/>
              <a:latin typeface="Arial" pitchFamily="34" charset="0"/>
              <a:cs typeface="Arial" pitchFamily="34" charset="0"/>
            </a:endParaRPr>
          </a:p>
        </p:txBody>
      </p:sp>
      <p:sp>
        <p:nvSpPr>
          <p:cNvPr id="5" name="Прямоугольник 4"/>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ПАПК___________________________18 апреля 2024 г.</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32</a:t>
            </a:fld>
            <a:endParaRPr lang="ru-RU" dirty="0"/>
          </a:p>
        </p:txBody>
      </p:sp>
      <p:sp>
        <p:nvSpPr>
          <p:cNvPr id="3" name="Прямоугольник 2"/>
          <p:cNvSpPr/>
          <p:nvPr/>
        </p:nvSpPr>
        <p:spPr>
          <a:xfrm>
            <a:off x="357166" y="714348"/>
            <a:ext cx="6215106" cy="8256619"/>
          </a:xfrm>
          <a:prstGeom prst="rect">
            <a:avLst/>
          </a:prstGeom>
        </p:spPr>
        <p:txBody>
          <a:bodyPr wrap="square">
            <a:spAutoFit/>
          </a:bodyPr>
          <a:lstStyle/>
          <a:p>
            <a:pPr algn="just">
              <a:lnSpc>
                <a:spcPct val="115000"/>
              </a:lnSpc>
            </a:pPr>
            <a:r>
              <a:rPr lang="ru-RU"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безопасности. Уметь использовать полученные знания на уроке и в повседневной жизни.</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В настоящее время разрабатываются и выходят в печать учебники по информатике. Однако только для тех классов, где вводятся специальные образовательные стандарты. Для остальных классов учебные пособия разрабатываются педагогами.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Кроме уроков информатики и ИКТ обучение компьютерной грамотности осуществляется в процессе углубленной трудовой подготовки в 10-12 классах.         В 2019 году, в рамках проекта «</a:t>
            </a:r>
            <a:r>
              <a:rPr lang="ru-RU" sz="1400" dirty="0" err="1">
                <a:effectLst/>
                <a:latin typeface="Times New Roman" panose="02020603050405020304" pitchFamily="18" charset="0"/>
                <a:ea typeface="Calibri" panose="020F0502020204030204" pitchFamily="34" charset="0"/>
                <a:cs typeface="Times New Roman" panose="02020603050405020304" pitchFamily="18" charset="0"/>
              </a:rPr>
              <a:t>Доброшкола</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было закуплено оборудование кабинета технологии по профилю «Пользователь ПК» для реализации модуля «малая полиграфия». В настоящий момент профиль называется «Малая полиграфия», так как большую часть времени учащиеся знакомятся с полиграфическим оборудованием. Однако для изготовления сувенирной продукции необходимо знание основ компьютерной грамотности и ряда специальных программ, необходимых для создания эскизов и проектов.     Основы компьютерной обработки текстовой информации: набор текста, корректировка и правка. Общие понятия о программном обеспечении и оборудовании. Сканирование изображений, их компьютерная обработка, а также основы копировального процесса в производстве печатных форм. Поэтому данная работа является неотъемлемой частью содержания программы по профилю «Малая полиграфия».</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Использование компьютерных технологий позволяет усилить мотивацию учащихся, повысить познавательную активность и расширяет возможности учащихся с ОВЗ в овладении алгоритмическим мышлением и, как следствие, упрощает социальную адаптацию учащихся.</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ru-RU" sz="1400" dirty="0">
                <a:effectLst/>
                <a:latin typeface="Calibri" panose="020F0502020204030204" pitchFamily="34" charset="0"/>
                <a:ea typeface="Calibri" panose="020F0502020204030204" pitchFamily="34" charset="0"/>
                <a:cs typeface="Times New Roman" panose="02020603050405020304" pitchFamily="18" charset="0"/>
              </a:rPr>
              <a:t> </a:t>
            </a:r>
          </a:p>
          <a:p>
            <a:pPr algn="ctr">
              <a:lnSpc>
                <a:spcPct val="115000"/>
              </a:lnSpc>
            </a:pPr>
            <a:r>
              <a:rPr lang="ru-RU"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Список использованных источников:</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 </a:t>
            </a:r>
            <a:r>
              <a:rPr lang="ru-RU" sz="1400" u="sng"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hlinkClick r:id="rId2"/>
              </a:rPr>
              <a:t>https://multiurok.ru/files/formirovanie-navykov-kompiuternoi-gramotnosti-u-de.html</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ru-RU" sz="1600" dirty="0"/>
          </a:p>
        </p:txBody>
      </p:sp>
      <p:sp>
        <p:nvSpPr>
          <p:cNvPr id="4" name="Прямоугольник 3"/>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ПАПК___________________________18апреля 2024 г.</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83614"/>
            <a:ext cx="6115072" cy="944561"/>
          </a:xfrm>
        </p:spPr>
        <p:txBody>
          <a:bodyPr>
            <a:normAutofit fontScale="90000"/>
          </a:bodyPr>
          <a:lstStyle/>
          <a:p>
            <a:pPr algn="r">
              <a:lnSpc>
                <a:spcPct val="107000"/>
              </a:lnSpc>
              <a:spcAft>
                <a:spcPts val="800"/>
              </a:spcAft>
            </a:pPr>
            <a:br>
              <a:rPr lang="ru-RU" sz="16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br>
              <a:rPr lang="ru-RU" sz="16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br>
              <a:rPr lang="ru-RU" sz="16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ru-RU" sz="16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Смирнова Елена Николаевна, учитель </a:t>
            </a:r>
            <a:br>
              <a:rPr lang="ru-RU" sz="16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ru-RU" sz="16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МАОУ «Специальная (коррекционная) </a:t>
            </a:r>
            <a:br>
              <a:rPr lang="ru-RU" sz="1600" dirty="0">
                <a:effectLst/>
                <a:latin typeface="Calibri" panose="020F0502020204030204" pitchFamily="34" charset="0"/>
                <a:ea typeface="Calibri" panose="020F0502020204030204" pitchFamily="34" charset="0"/>
                <a:cs typeface="Times New Roman" panose="02020603050405020304" pitchFamily="18" charset="0"/>
              </a:rPr>
            </a:br>
            <a:r>
              <a:rPr lang="ru-RU" sz="16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общеобразовательная школа №38» г. Череповец</a:t>
            </a:r>
            <a:br>
              <a:rPr lang="ru-RU" sz="1600" dirty="0">
                <a:effectLst/>
                <a:latin typeface="Calibri" panose="020F0502020204030204" pitchFamily="34" charset="0"/>
                <a:ea typeface="Calibri" panose="020F0502020204030204" pitchFamily="34" charset="0"/>
                <a:cs typeface="Times New Roman" panose="02020603050405020304" pitchFamily="18" charset="0"/>
              </a:rPr>
            </a:br>
            <a:r>
              <a:rPr lang="ru-RU" sz="1800" b="1" dirty="0">
                <a:effectLst/>
                <a:latin typeface="Times New Roman" panose="02020603050405020304" pitchFamily="18" charset="0"/>
                <a:ea typeface="Calibri" panose="020F0502020204030204" pitchFamily="34" charset="0"/>
                <a:cs typeface="Times New Roman" panose="02020603050405020304" pitchFamily="18" charset="0"/>
              </a:rPr>
              <a:t> </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br>
              <a:rPr lang="ru-RU" sz="1600" dirty="0"/>
            </a:br>
            <a:endParaRPr lang="ru-RU" sz="1600" dirty="0">
              <a:latin typeface="Times New Roman" pitchFamily="18" charset="0"/>
              <a:cs typeface="Times New Roman" pitchFamily="18" charset="0"/>
            </a:endParaRPr>
          </a:p>
        </p:txBody>
      </p:sp>
      <p:sp>
        <p:nvSpPr>
          <p:cNvPr id="3" name="Номер слайда 2"/>
          <p:cNvSpPr>
            <a:spLocks noGrp="1"/>
          </p:cNvSpPr>
          <p:nvPr>
            <p:ph type="sldNum" sz="quarter" idx="12"/>
          </p:nvPr>
        </p:nvSpPr>
        <p:spPr>
          <a:xfrm>
            <a:off x="0" y="8501090"/>
            <a:ext cx="400050" cy="325968"/>
          </a:xfrm>
        </p:spPr>
        <p:txBody>
          <a:bodyPr/>
          <a:lstStyle/>
          <a:p>
            <a:fld id="{725C68B6-61C2-468F-89AB-4B9F7531AA68}" type="slidenum">
              <a:rPr lang="ru-RU" smtClean="0">
                <a:solidFill>
                  <a:schemeClr val="bg2">
                    <a:lumMod val="10000"/>
                  </a:schemeClr>
                </a:solidFill>
              </a:rPr>
              <a:pPr/>
              <a:t>33</a:t>
            </a:fld>
            <a:endParaRPr lang="ru-RU" dirty="0">
              <a:solidFill>
                <a:schemeClr val="bg2">
                  <a:lumMod val="10000"/>
                </a:schemeClr>
              </a:solidFill>
            </a:endParaRPr>
          </a:p>
        </p:txBody>
      </p:sp>
      <p:sp>
        <p:nvSpPr>
          <p:cNvPr id="4" name="Прямоугольник 3"/>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ПАПК___________________________18 апреля 2024 г.</a:t>
            </a:r>
          </a:p>
        </p:txBody>
      </p:sp>
      <p:sp>
        <p:nvSpPr>
          <p:cNvPr id="56321" name="Rectangle 1"/>
          <p:cNvSpPr>
            <a:spLocks noChangeArrowheads="1"/>
          </p:cNvSpPr>
          <p:nvPr/>
        </p:nvSpPr>
        <p:spPr bwMode="auto">
          <a:xfrm>
            <a:off x="285728" y="1894049"/>
            <a:ext cx="6286544" cy="719889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lnSpc>
                <a:spcPct val="107000"/>
              </a:lnSpc>
            </a:pPr>
            <a:r>
              <a:rPr lang="ru-RU" sz="1400" b="1" dirty="0">
                <a:effectLst/>
                <a:latin typeface="Times New Roman" panose="02020603050405020304" pitchFamily="18" charset="0"/>
                <a:ea typeface="Calibri" panose="020F0502020204030204" pitchFamily="34" charset="0"/>
                <a:cs typeface="Times New Roman" panose="02020603050405020304" pitchFamily="18" charset="0"/>
              </a:rPr>
              <a:t>Проектный метод -   как средство развития самостоятельности учащихся на уроках технологии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600" dirty="0">
                <a:latin typeface="Times New Roman" pitchFamily="18" charset="0"/>
                <a:ea typeface="Calibri" pitchFamily="34" charset="0"/>
                <a:cs typeface="Times New Roman" pitchFamily="18" charset="0"/>
              </a:rPr>
              <a:t>     </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Среди различных видов деятельности человека ведущее место занимает труд; он служит важным средством развития духовных, нравственных и физических способностей человека. В обществе именно труд обуславливает многостороннее влияние на формирование личности.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Трудовое обучение – это не только эффективное средство коррекции недостатков развития умственной деятельности обучающихся, но и одно из ведущих средств учебно-воспитательной работы, направленное на решение задачи их социальной реабилитации и адаптации.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Вместе с тем важным остается вопрос активизации познавательной деятельности ученика, его самостоятельности.</a:t>
            </a:r>
            <a:r>
              <a:rPr lang="ru-RU" sz="1400" dirty="0">
                <a:effectLst/>
                <a:latin typeface="Calibri" panose="020F0502020204030204" pitchFamily="34" charset="0"/>
                <a:ea typeface="Calibri" panose="020F0502020204030204" pitchFamily="34" charset="0"/>
                <a:cs typeface="Times New Roman" panose="02020603050405020304" pitchFamily="18" charset="0"/>
              </a:rPr>
              <a:t> </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Говоря о формировании у школьников навыков самостоятельности, необходимо иметь в виду две тесно связанные между собой задачи: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развить у обучающихся самостоятельность в познавательной деятельности, научить их самостоятельно овладевать знаниями;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научить их самостоятельно применять имеющиеся знания в учении и практической деятельности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Одной из форм по развитию самостоятельности на уроках технологии является метод проектов.</a:t>
            </a: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07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Метод проектов в специальной (коррекционной) школе имеет свои специфические особенности: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постепенное увеличение объема знаний, умений и навыков;</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постепенное усложнение требований, предъявляемых к решению проблем;</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оказание необходимой помощи школьникам с учетом их индивидуальных особенностей. </a:t>
            </a:r>
          </a:p>
          <a:p>
            <a:pPr algn="just">
              <a:lnSpc>
                <a:spcPct val="107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Основные требования и условия к проектной деятельности: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подготовленность учащихся к данному виду деятельности;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621794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34</a:t>
            </a:fld>
            <a:endParaRPr lang="ru-RU" dirty="0"/>
          </a:p>
        </p:txBody>
      </p:sp>
      <p:sp>
        <p:nvSpPr>
          <p:cNvPr id="3" name="Прямоугольник 2"/>
          <p:cNvSpPr/>
          <p:nvPr/>
        </p:nvSpPr>
        <p:spPr>
          <a:xfrm>
            <a:off x="285728" y="714348"/>
            <a:ext cx="6286544" cy="7594387"/>
          </a:xfrm>
          <a:prstGeom prst="rect">
            <a:avLst/>
          </a:prstGeom>
        </p:spPr>
        <p:txBody>
          <a:bodyPr wrap="square">
            <a:spAutoFit/>
          </a:bodyPr>
          <a:lstStyle/>
          <a:p>
            <a:pPr algn="just">
              <a:lnSpc>
                <a:spcPct val="107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интерес учащихся к проблеме и возможность её решения;</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значимость проекта;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осуществимость проекта;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возможность применения полученных знаний, умений, навыков;</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наличие материальных и технических средств;</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соблюдение требований техники безопасности и охраны труда;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соблюдение экологических требований;</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сопоставимость учебных задач с возможностями учащихся.</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Метод проектов -это способ организации самостоятельной деятельности учащихся по достижению определенного результата.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ru-RU" sz="1400" dirty="0">
                <a:effectLst/>
                <a:latin typeface="Times New Roman" panose="02020603050405020304" pitchFamily="18" charset="0"/>
                <a:ea typeface="Calibri" panose="020F0502020204030204" pitchFamily="34" charset="0"/>
              </a:rPr>
              <a:t>   Работа над проектом всегда направлена на разрешение конкретной, причем социально-значимой проблемы – исследовательской, информационной, практической.  Она может быть индивидуальной и групповой.</a:t>
            </a:r>
            <a:r>
              <a:rPr lang="ru-RU" sz="1400" dirty="0">
                <a:effectLst/>
                <a:latin typeface="Calibri" panose="020F0502020204030204" pitchFamily="34" charset="0"/>
                <a:ea typeface="Calibri" panose="020F0502020204030204" pitchFamily="34" charset="0"/>
                <a:cs typeface="Times New Roman" panose="02020603050405020304" pitchFamily="18" charset="0"/>
              </a:rPr>
              <a:t> </a:t>
            </a:r>
          </a:p>
          <a:p>
            <a:pPr algn="just"/>
            <a:r>
              <a:rPr lang="ru-RU" sz="1400" dirty="0">
                <a:effectLst/>
                <a:latin typeface="Times New Roman" panose="02020603050405020304" pitchFamily="18" charset="0"/>
                <a:ea typeface="Calibri" panose="020F0502020204030204" pitchFamily="34" charset="0"/>
              </a:rPr>
              <a:t>    Деятельность </a:t>
            </a:r>
            <a:r>
              <a:rPr lang="ru-RU" sz="1400" dirty="0"/>
              <a:t> </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педагога играет направляющую роль.</a:t>
            </a:r>
            <a:r>
              <a:rPr lang="ru-RU" sz="1400" dirty="0">
                <a:effectLst/>
                <a:latin typeface="Calibri" panose="020F0502020204030204" pitchFamily="34" charset="0"/>
                <a:ea typeface="Calibri" panose="020F0502020204030204" pitchFamily="34" charset="0"/>
                <a:cs typeface="Times New Roman" panose="02020603050405020304" pitchFamily="18" charset="0"/>
              </a:rPr>
              <a:t> </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В процессе работы над проектом происходит тесное взаимодействие ученика и учителя на принципах равного партнерства и с достаточной степенью самостоятельности для ученика. Использование этой технологии дает возможность учащимся больше работать самостоятельно.</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Самостоятельная работа – это такая  работа,  которая  выполняется  без непосредственного  участия  учителя,  но  по  его  заданию,   в   специально предоставленное для этого время, при  этом  учащиеся,  сознательно  стремятся достигнуть поставленные цели, употребляя свои усилия и  выражая  в  той  или иной форме результат   умственных  или  физических  (либо  тех   и  других вместе) действий.</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dirty="0">
                <a:effectLst/>
                <a:latin typeface="Calibri" panose="020F0502020204030204" pitchFamily="34" charset="0"/>
                <a:ea typeface="Calibri" panose="020F0502020204030204" pitchFamily="34" charset="0"/>
                <a:cs typeface="Times New Roman" panose="02020603050405020304" pitchFamily="18" charset="0"/>
              </a:rPr>
              <a:t> </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Функции самостоятельной работы:</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выработка способности работать самостоятельно;</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развитие познавательной активности;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стимулирование творческого мышления;</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повышение культуры умственного труда, интереса к работе;</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осмысление приобретенных знаний;</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формирование умения планировать время;</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выработка ответственности и инициативности.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ru-RU" sz="1600" dirty="0"/>
          </a:p>
        </p:txBody>
      </p:sp>
      <p:sp>
        <p:nvSpPr>
          <p:cNvPr id="4" name="Прямоугольник 3"/>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ПАПК___________________________19 апреля 2023 г.</a:t>
            </a:r>
          </a:p>
        </p:txBody>
      </p:sp>
    </p:spTree>
    <p:extLst>
      <p:ext uri="{BB962C8B-B14F-4D97-AF65-F5344CB8AC3E}">
        <p14:creationId xmlns:p14="http://schemas.microsoft.com/office/powerpoint/2010/main" val="20775873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35</a:t>
            </a:fld>
            <a:endParaRPr lang="ru-RU" dirty="0"/>
          </a:p>
        </p:txBody>
      </p:sp>
      <p:sp>
        <p:nvSpPr>
          <p:cNvPr id="3" name="Прямоугольник 2"/>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ПАПК___________________________19 апреля 2023 г.</a:t>
            </a:r>
          </a:p>
        </p:txBody>
      </p:sp>
      <p:sp>
        <p:nvSpPr>
          <p:cNvPr id="58369" name="Rectangle 1"/>
          <p:cNvSpPr>
            <a:spLocks noChangeArrowheads="1"/>
          </p:cNvSpPr>
          <p:nvPr/>
        </p:nvSpPr>
        <p:spPr bwMode="auto">
          <a:xfrm>
            <a:off x="400050" y="609174"/>
            <a:ext cx="6172222" cy="79784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lnSpc>
                <a:spcPct val="107000"/>
              </a:lnSpc>
            </a:pPr>
            <a:r>
              <a:rPr kumimoji="0" lang="ru-RU" sz="16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Метод проектов может использоваться при изучении любой темы, на всех этапах обучения. В процессе выполнения проектов реализуется определенная часть учебной программы. Тематика проектных заданий подбирается с учетом содержания программного материала и возможностей учащихся.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b="1" dirty="0">
                <a:effectLst/>
                <a:latin typeface="Times New Roman" panose="02020603050405020304" pitchFamily="18" charset="0"/>
                <a:ea typeface="Calibri" panose="020F0502020204030204" pitchFamily="34" charset="0"/>
                <a:cs typeface="Times New Roman" panose="02020603050405020304" pitchFamily="18" charset="0"/>
              </a:rPr>
              <a:t>Чему учит работа над проектом?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распределять правильно время;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анализировать собственные действия;</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 презентовать результаты своего труда;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доделывать все до конца;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достигать поставленной цели;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рассматривать тему с разных точек зрения.</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b="1" dirty="0">
                <a:effectLst/>
                <a:latin typeface="Times New Roman" panose="02020603050405020304" pitchFamily="18" charset="0"/>
                <a:ea typeface="Calibri" panose="020F0502020204030204" pitchFamily="34" charset="0"/>
                <a:cs typeface="Times New Roman" panose="02020603050405020304" pitchFamily="18" charset="0"/>
              </a:rPr>
              <a:t>Выполнение проекта можно разделить на несколько этапов.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b="1" dirty="0">
                <a:effectLst/>
                <a:latin typeface="Times New Roman" panose="02020603050405020304" pitchFamily="18" charset="0"/>
                <a:ea typeface="Calibri" panose="020F0502020204030204" pitchFamily="34" charset="0"/>
                <a:cs typeface="Times New Roman" panose="02020603050405020304" pitchFamily="18" charset="0"/>
              </a:rPr>
              <a:t>План проведения деятельности (этапы работы).</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1. Организационно - подготовительный этап включает в себя: подготовку к предстоящей работе, выбор объекта проекта,  обоснование проблемы, разработку плана работы, определение цели и задач, подбор необходимых материалов, инвентаря.</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2. Основной этап включает практическое выполнение работы с соблюдением условий, правил безопасности и культуры труда.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3. Заключительный этап позволяет обобщить результаты деятельности по теме проекта, сделать вывод.</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4. Защита проекта.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dirty="0">
                <a:effectLst/>
                <a:latin typeface="Times New Roman" panose="02020603050405020304" pitchFamily="18" charset="0"/>
                <a:ea typeface="Calibri" panose="020F0502020204030204" pitchFamily="34" charset="0"/>
              </a:rPr>
              <a:t>Учащиеся 10-11 классов уже могут самостоятельно выполнять  определенные этапы работы над проектом (поиск информации, подбор материала, подбор  инвентаря, выполнение практической части проекта с соблюдением правил техники безопасности, оформление результатов проекта, </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могут оценивать практическую, экологическую,  экономическую значимость, просчитывать риски).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На уроках технологии (углубленная трудовая подготовка профиль «Растениеводство») учащиеся выполняли следующие проекты: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«Однолетние цветочно-декоративные растения»</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«Георгина -</a:t>
            </a:r>
            <a:r>
              <a:rPr lang="ru-RU" sz="1400" dirty="0" err="1">
                <a:effectLst/>
                <a:latin typeface="Times New Roman" panose="02020603050405020304" pitchFamily="18" charset="0"/>
                <a:ea typeface="Calibri" panose="020F0502020204030204" pitchFamily="34" charset="0"/>
                <a:cs typeface="Times New Roman" panose="02020603050405020304" pitchFamily="18" charset="0"/>
              </a:rPr>
              <a:t>незимующий</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многолетник»</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ru-RU" sz="1600" b="0" i="0" u="none" strike="noStrike" cap="none" normalizeH="0" baseline="0" dirty="0">
              <a:ln>
                <a:noFill/>
              </a:ln>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118312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36</a:t>
            </a:fld>
            <a:endParaRPr lang="ru-RU" dirty="0"/>
          </a:p>
        </p:txBody>
      </p:sp>
      <p:sp>
        <p:nvSpPr>
          <p:cNvPr id="3" name="Прямоугольник 2"/>
          <p:cNvSpPr/>
          <p:nvPr/>
        </p:nvSpPr>
        <p:spPr>
          <a:xfrm>
            <a:off x="400050" y="583614"/>
            <a:ext cx="6286544" cy="5512406"/>
          </a:xfrm>
          <a:prstGeom prst="rect">
            <a:avLst/>
          </a:prstGeom>
        </p:spPr>
        <p:txBody>
          <a:bodyPr wrap="square">
            <a:spAutoFit/>
          </a:bodyPr>
          <a:lstStyle/>
          <a:p>
            <a:pPr algn="just">
              <a:lnSpc>
                <a:spcPct val="107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«Цветочная рассада- подарок школе»</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«Петуния -выращивание рассады»</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«Композиция из однолетников»</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«Букет из конфет»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«Макет парка»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«На клумбе и на подоконнике»</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«Загадки о цветах –цветочная полянка»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«Кем быть?»  и другие.</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Работая над проектом, учащиеся  взаимодействуют в команде, ответственно относится к выполнению своей части работы, оценивают результаты своего труда и труда товарищей, учатся общению в трудовом процессе, у них вырабатываются умения формулировать свои желания и потребности, появляется уверенность в себе, гордость за изготовленное изделие, значимость и необходимость своего труда для окружающих людей.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В ходе выполнения проекта   школьники приобретают опыт решения реальных проблем, самостоятельности, ответственности, умения планировать, принимать решения, оценивать результаты, выступать перед аудиторией при защите проекта, появляется возможность  участвовать в конкурсах («Цветущий город»), конкурсах профессионального мастерства для людей с ограниченными возможностями здоровья «Абилимпикс</a:t>
            </a:r>
            <a:endParaRPr lang="ru-RU" sz="1400" b="1" dirty="0"/>
          </a:p>
          <a:p>
            <a:pPr algn="just">
              <a:lnSpc>
                <a:spcPct val="107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lvl="0" algn="just" eaLnBrk="0" fontAlgn="base" hangingPunct="0">
              <a:spcBef>
                <a:spcPct val="0"/>
              </a:spcBef>
              <a:spcAft>
                <a:spcPct val="0"/>
              </a:spcAft>
              <a:buFontTx/>
              <a:buChar char="•"/>
            </a:pPr>
            <a:endParaRPr lang="ru-RU" sz="1600" dirty="0">
              <a:latin typeface="Times New Roman" pitchFamily="18" charset="0"/>
              <a:cs typeface="Times New Roman" pitchFamily="18" charset="0"/>
            </a:endParaRPr>
          </a:p>
        </p:txBody>
      </p:sp>
      <p:sp>
        <p:nvSpPr>
          <p:cNvPr id="4" name="Прямоугольник 3"/>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ПАПК___________________________19 апреля 2023 г.</a:t>
            </a:r>
          </a:p>
        </p:txBody>
      </p:sp>
    </p:spTree>
    <p:extLst>
      <p:ext uri="{BB962C8B-B14F-4D97-AF65-F5344CB8AC3E}">
        <p14:creationId xmlns:p14="http://schemas.microsoft.com/office/powerpoint/2010/main" val="22801082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604" y="583614"/>
            <a:ext cx="6143668" cy="916552"/>
          </a:xfrm>
        </p:spPr>
        <p:txBody>
          <a:bodyPr>
            <a:noAutofit/>
          </a:bodyPr>
          <a:lstStyle/>
          <a:p>
            <a:pPr algn="r"/>
            <a:r>
              <a:rPr lang="ru-RU" sz="1400" b="1" i="1" dirty="0">
                <a:solidFill>
                  <a:srgbClr val="000000"/>
                </a:solidFill>
                <a:effectLst/>
                <a:latin typeface="Times New Roman" panose="02020603050405020304" pitchFamily="18" charset="0"/>
                <a:ea typeface="Times New Roman" panose="02020603050405020304" pitchFamily="18" charset="0"/>
              </a:rPr>
              <a:t>Воробьева Ольга Васильевна, учитель географии </a:t>
            </a:r>
            <a:br>
              <a:rPr lang="ru-RU" sz="1400" dirty="0">
                <a:effectLst/>
                <a:latin typeface="Times New Roman" panose="02020603050405020304" pitchFamily="18" charset="0"/>
                <a:ea typeface="Times New Roman" panose="02020603050405020304" pitchFamily="18" charset="0"/>
              </a:rPr>
            </a:br>
            <a:r>
              <a:rPr lang="ru-RU" sz="1400" i="1" dirty="0">
                <a:solidFill>
                  <a:srgbClr val="000000"/>
                </a:solidFill>
                <a:effectLst/>
                <a:latin typeface="Times New Roman" panose="02020603050405020304" pitchFamily="18" charset="0"/>
                <a:ea typeface="Times New Roman" panose="02020603050405020304" pitchFamily="18" charset="0"/>
              </a:rPr>
              <a:t>МАОУ «Специальная (коррекционная)</a:t>
            </a:r>
            <a:br>
              <a:rPr lang="ru-RU" sz="1400" dirty="0">
                <a:effectLst/>
                <a:latin typeface="Times New Roman" panose="02020603050405020304" pitchFamily="18" charset="0"/>
                <a:ea typeface="Times New Roman" panose="02020603050405020304" pitchFamily="18" charset="0"/>
              </a:rPr>
            </a:br>
            <a:r>
              <a:rPr lang="ru-RU" sz="1400" i="1" dirty="0">
                <a:solidFill>
                  <a:srgbClr val="000000"/>
                </a:solidFill>
                <a:effectLst/>
                <a:latin typeface="Times New Roman" panose="02020603050405020304" pitchFamily="18" charset="0"/>
                <a:ea typeface="Times New Roman" panose="02020603050405020304" pitchFamily="18" charset="0"/>
              </a:rPr>
              <a:t> общеобразовательная школа № 38»           </a:t>
            </a:r>
            <a:br>
              <a:rPr lang="ru-RU" sz="1800" dirty="0">
                <a:effectLst/>
                <a:latin typeface="Times New Roman" panose="02020603050405020304" pitchFamily="18" charset="0"/>
                <a:ea typeface="Times New Roman" panose="02020603050405020304" pitchFamily="18" charset="0"/>
              </a:rPr>
            </a:br>
            <a:r>
              <a:rPr lang="ru-RU" sz="1800" i="1" dirty="0">
                <a:effectLst/>
                <a:latin typeface="Times New Roman" panose="02020603050405020304" pitchFamily="18" charset="0"/>
                <a:ea typeface="Times New Roman" panose="02020603050405020304" pitchFamily="18" charset="0"/>
              </a:rPr>
              <a:t>         </a:t>
            </a:r>
            <a:r>
              <a:rPr lang="ru-RU" sz="1400" i="1" dirty="0">
                <a:effectLst/>
                <a:latin typeface="Times New Roman" panose="02020603050405020304" pitchFamily="18" charset="0"/>
                <a:ea typeface="Times New Roman" panose="02020603050405020304" pitchFamily="18" charset="0"/>
              </a:rPr>
              <a:t>г. Череповец</a:t>
            </a:r>
            <a:endParaRPr lang="ru-RU" sz="1400" i="1" dirty="0">
              <a:solidFill>
                <a:schemeClr val="bg2">
                  <a:lumMod val="10000"/>
                </a:schemeClr>
              </a:solidFill>
              <a:latin typeface="Times New Roman" pitchFamily="18" charset="0"/>
              <a:cs typeface="Times New Roman" pitchFamily="18" charset="0"/>
            </a:endParaRPr>
          </a:p>
        </p:txBody>
      </p:sp>
      <p:sp>
        <p:nvSpPr>
          <p:cNvPr id="3" name="Номер слайда 2"/>
          <p:cNvSpPr>
            <a:spLocks noGrp="1"/>
          </p:cNvSpPr>
          <p:nvPr>
            <p:ph type="sldNum" sz="quarter" idx="12"/>
          </p:nvPr>
        </p:nvSpPr>
        <p:spPr>
          <a:xfrm>
            <a:off x="0" y="8501090"/>
            <a:ext cx="400050" cy="325968"/>
          </a:xfrm>
        </p:spPr>
        <p:txBody>
          <a:bodyPr/>
          <a:lstStyle/>
          <a:p>
            <a:fld id="{725C68B6-61C2-468F-89AB-4B9F7531AA68}" type="slidenum">
              <a:rPr lang="ru-RU" smtClean="0">
                <a:solidFill>
                  <a:schemeClr val="bg2">
                    <a:lumMod val="10000"/>
                  </a:schemeClr>
                </a:solidFill>
              </a:rPr>
              <a:pPr/>
              <a:t>37</a:t>
            </a:fld>
            <a:endParaRPr lang="ru-RU" dirty="0">
              <a:solidFill>
                <a:schemeClr val="bg2">
                  <a:lumMod val="10000"/>
                </a:schemeClr>
              </a:solidFill>
            </a:endParaRPr>
          </a:p>
        </p:txBody>
      </p:sp>
      <p:sp>
        <p:nvSpPr>
          <p:cNvPr id="5" name="Прямоугольник 4"/>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ПАПК___________________________18 апреля 2024 г.</a:t>
            </a:r>
          </a:p>
        </p:txBody>
      </p:sp>
      <p:sp>
        <p:nvSpPr>
          <p:cNvPr id="6" name="Прямоугольник 5"/>
          <p:cNvSpPr/>
          <p:nvPr/>
        </p:nvSpPr>
        <p:spPr>
          <a:xfrm>
            <a:off x="400050" y="2285985"/>
            <a:ext cx="6172222" cy="6647974"/>
          </a:xfrm>
          <a:prstGeom prst="rect">
            <a:avLst/>
          </a:prstGeom>
        </p:spPr>
        <p:txBody>
          <a:bodyPr wrap="square">
            <a:spAutoFit/>
          </a:bodyPr>
          <a:lstStyle/>
          <a:p>
            <a:pPr marL="76835" algn="ctr">
              <a:spcBef>
                <a:spcPts val="365"/>
              </a:spcBef>
              <a:spcAft>
                <a:spcPts val="0"/>
              </a:spcAft>
            </a:pPr>
            <a:r>
              <a:rPr lang="ru-RU" sz="1400" b="1" kern="0" dirty="0" err="1">
                <a:effectLst/>
                <a:latin typeface="Times New Roman" panose="02020603050405020304" pitchFamily="18" charset="0"/>
                <a:ea typeface="Times New Roman" panose="02020603050405020304" pitchFamily="18" charset="0"/>
              </a:rPr>
              <a:t>Сторителлинг</a:t>
            </a:r>
            <a:r>
              <a:rPr lang="ru-RU" sz="1400" b="1" kern="0" spc="-5" dirty="0">
                <a:effectLst/>
                <a:latin typeface="Times New Roman" panose="02020603050405020304" pitchFamily="18" charset="0"/>
                <a:ea typeface="Times New Roman" panose="02020603050405020304" pitchFamily="18" charset="0"/>
              </a:rPr>
              <a:t> </a:t>
            </a:r>
            <a:r>
              <a:rPr lang="ru-RU" sz="1400" b="1" kern="0" dirty="0">
                <a:effectLst/>
                <a:latin typeface="Times New Roman" panose="02020603050405020304" pitchFamily="18" charset="0"/>
                <a:ea typeface="Times New Roman" panose="02020603050405020304" pitchFamily="18" charset="0"/>
              </a:rPr>
              <a:t>как</a:t>
            </a:r>
            <a:r>
              <a:rPr lang="ru-RU" sz="1400" b="1" kern="0" spc="5" dirty="0">
                <a:effectLst/>
                <a:latin typeface="Times New Roman" panose="02020603050405020304" pitchFamily="18" charset="0"/>
                <a:ea typeface="Times New Roman" panose="02020603050405020304" pitchFamily="18" charset="0"/>
              </a:rPr>
              <a:t> эффективная техника коммуникации </a:t>
            </a:r>
            <a:r>
              <a:rPr lang="ru-RU" sz="1400" b="1" kern="0" spc="-10" dirty="0">
                <a:effectLst/>
                <a:latin typeface="Times New Roman" panose="02020603050405020304" pitchFamily="18" charset="0"/>
                <a:ea typeface="Times New Roman" panose="02020603050405020304" pitchFamily="18" charset="0"/>
              </a:rPr>
              <a:t>на уроках географии в коррекционной школе.</a:t>
            </a:r>
            <a:endParaRPr lang="ru-RU" sz="1400" b="1" kern="0" dirty="0">
              <a:effectLst/>
              <a:latin typeface="Times New Roman" panose="02020603050405020304" pitchFamily="18" charset="0"/>
              <a:ea typeface="Times New Roman" panose="02020603050405020304" pitchFamily="18" charset="0"/>
            </a:endParaRPr>
          </a:p>
          <a:p>
            <a:pPr algn="just"/>
            <a:r>
              <a:rPr lang="ru-RU" sz="1600" dirty="0">
                <a:latin typeface="Times New Roman" pitchFamily="18" charset="0"/>
                <a:cs typeface="Times New Roman" pitchFamily="18" charset="0"/>
              </a:rPr>
              <a:t>       </a:t>
            </a:r>
          </a:p>
          <a:p>
            <a:pPr marL="76835" indent="177800" algn="just"/>
            <a:r>
              <a:rPr lang="ru-RU" sz="1400" b="0" kern="0" dirty="0">
                <a:solidFill>
                  <a:srgbClr val="000000"/>
                </a:solidFill>
                <a:effectLst/>
                <a:latin typeface="Times New Roman" panose="02020603050405020304" pitchFamily="18" charset="0"/>
                <a:ea typeface="Bookman Old Style" panose="02050604050505020204" pitchFamily="18" charset="0"/>
              </a:rPr>
              <a:t>Одной из основных задач школы для обучающихся с ограниченными возможностями здоровья  является социальная адаптация ее выпускников. Успешность подготовки к самостоятельной жизни в обществе зависит не только от приобретения определенных знаний по общеобразовательным предметам и профессионально-трудовой деятельности, но и от уровня сформированности коммуникативных умений и умения налаживать отношения с окружающими. </a:t>
            </a:r>
            <a:endParaRPr lang="ru-RU" sz="1400" b="1" kern="0" dirty="0">
              <a:effectLst/>
              <a:latin typeface="Times New Roman" panose="02020603050405020304" pitchFamily="18" charset="0"/>
              <a:ea typeface="Times New Roman" panose="02020603050405020304" pitchFamily="18" charset="0"/>
            </a:endParaRPr>
          </a:p>
          <a:p>
            <a:pPr marL="76835" indent="177800" algn="just"/>
            <a:r>
              <a:rPr lang="ru-RU" sz="1400" b="0" kern="0" dirty="0">
                <a:solidFill>
                  <a:srgbClr val="000000"/>
                </a:solidFill>
                <a:effectLst/>
                <a:latin typeface="Times New Roman" panose="02020603050405020304" pitchFamily="18" charset="0"/>
                <a:ea typeface="Bookman Old Style" panose="02050604050505020204" pitchFamily="18" charset="0"/>
              </a:rPr>
              <a:t>Овладение техникой общения, как и многими другими умениями, у детей с ОВЗ происходит в значительно более поздние сроки, чем у нормально развивающихся, а часто без специального обучения не происходит вообще: дети не проявляют интереса к окружающим или ограничивают свои контакты с несколькими людьми. Недостаточная сформированность коммуникативных навыков детей с ОВЗ отрицательно влияет на развитие личности ребенка, его межличностных отношений и затрудняет установление контактов с окружающими, отрицательно влияя на социализацию.</a:t>
            </a:r>
            <a:endParaRPr lang="ru-RU" sz="1400" b="1" kern="0" dirty="0">
              <a:effectLst/>
              <a:latin typeface="Times New Roman" panose="02020603050405020304" pitchFamily="18" charset="0"/>
              <a:ea typeface="Times New Roman" panose="02020603050405020304" pitchFamily="18" charset="0"/>
            </a:endParaRPr>
          </a:p>
          <a:p>
            <a:r>
              <a:rPr lang="ru-RU" sz="1400" i="1" dirty="0">
                <a:effectLst/>
                <a:latin typeface="Times New Roman" panose="02020603050405020304" pitchFamily="18" charset="0"/>
                <a:ea typeface="Times New Roman" panose="02020603050405020304" pitchFamily="18" charset="0"/>
              </a:rPr>
              <a:t>        </a:t>
            </a:r>
            <a:r>
              <a:rPr lang="ru-RU" sz="1400" i="1" dirty="0" err="1">
                <a:effectLst/>
                <a:latin typeface="Times New Roman" panose="02020603050405020304" pitchFamily="18" charset="0"/>
                <a:ea typeface="Times New Roman" panose="02020603050405020304" pitchFamily="18" charset="0"/>
              </a:rPr>
              <a:t>Сторителлинг</a:t>
            </a:r>
            <a:r>
              <a:rPr lang="ru-RU" sz="1400" dirty="0">
                <a:effectLst/>
                <a:latin typeface="Times New Roman" panose="02020603050405020304" pitchFamily="18" charset="0"/>
                <a:ea typeface="Times New Roman" panose="02020603050405020304" pitchFamily="18" charset="0"/>
              </a:rPr>
              <a:t> – важная компетенция </a:t>
            </a:r>
            <a:r>
              <a:rPr lang="en-US" sz="1400" dirty="0">
                <a:effectLst/>
                <a:latin typeface="Times New Roman" panose="02020603050405020304" pitchFamily="18" charset="0"/>
                <a:ea typeface="Times New Roman" panose="02020603050405020304" pitchFamily="18" charset="0"/>
              </a:rPr>
              <a:t>XXI</a:t>
            </a:r>
            <a:r>
              <a:rPr lang="ru-RU" sz="1400" dirty="0">
                <a:effectLst/>
                <a:latin typeface="Times New Roman" panose="02020603050405020304" pitchFamily="18" charset="0"/>
                <a:ea typeface="Times New Roman" panose="02020603050405020304" pitchFamily="18" charset="0"/>
              </a:rPr>
              <a:t> века.    Мир быстро меняется, и в связи с этим в любых брендовых исследованиях идёт запрос от социальных работодателей, связанный с так называемыми «мягкими» компетенциями (</a:t>
            </a:r>
            <a:r>
              <a:rPr lang="en-US" sz="1400" dirty="0">
                <a:effectLst/>
                <a:latin typeface="Times New Roman" panose="02020603050405020304" pitchFamily="18" charset="0"/>
                <a:ea typeface="Times New Roman" panose="02020603050405020304" pitchFamily="18" charset="0"/>
              </a:rPr>
              <a:t>soft skills</a:t>
            </a:r>
            <a:r>
              <a:rPr lang="ru-RU" sz="1400" dirty="0">
                <a:effectLst/>
                <a:latin typeface="Times New Roman" panose="02020603050405020304" pitchFamily="18" charset="0"/>
                <a:ea typeface="Times New Roman" panose="02020603050405020304" pitchFamily="18" charset="0"/>
              </a:rPr>
              <a:t>). Эти мягкие компетенции относятся, прежде всего,  к области коммуникации – это: умение работать в команде, умение диалога, умение убеждать, умение отстаивать свою точку зрения и т.д. </a:t>
            </a:r>
            <a:br>
              <a:rPr lang="ru-RU" sz="1800" dirty="0">
                <a:solidFill>
                  <a:srgbClr val="000000"/>
                </a:solidFill>
                <a:effectLst/>
                <a:latin typeface="Times New Roman" panose="02020603050405020304" pitchFamily="18" charset="0"/>
                <a:ea typeface="Arial" panose="020B0604020202020204" pitchFamily="34" charset="0"/>
              </a:rPr>
            </a:br>
            <a:r>
              <a:rPr lang="ru-RU" sz="1400" dirty="0">
                <a:effectLst/>
                <a:latin typeface="Times New Roman" panose="02020603050405020304" pitchFamily="18" charset="0"/>
                <a:ea typeface="Times New Roman" panose="02020603050405020304" pitchFamily="18" charset="0"/>
              </a:rPr>
              <a:t>Изначально </a:t>
            </a:r>
            <a:r>
              <a:rPr lang="ru-RU" sz="1400" dirty="0" err="1">
                <a:effectLst/>
                <a:latin typeface="Times New Roman" panose="02020603050405020304" pitchFamily="18" charset="0"/>
                <a:ea typeface="Times New Roman" panose="02020603050405020304" pitchFamily="18" charset="0"/>
              </a:rPr>
              <a:t>сторителлинг</a:t>
            </a:r>
            <a:r>
              <a:rPr lang="ru-RU" sz="1400" dirty="0">
                <a:effectLst/>
                <a:latin typeface="Times New Roman" panose="02020603050405020304" pitchFamily="18" charset="0"/>
                <a:ea typeface="Times New Roman" panose="02020603050405020304" pitchFamily="18" charset="0"/>
              </a:rPr>
              <a:t> зарекомендовал себя как достаточно эффективное средство выстраивания внешних и внутренних корпоративных коммуникаций, т.е. в области управления персоналом, в менеджменте. </a:t>
            </a:r>
            <a:endParaRPr lang="ru-RU" sz="1600" b="1" dirty="0">
              <a:latin typeface="Times New Roman" pitchFamily="18" charset="0"/>
              <a:cs typeface="Times New Roman" pitchFamily="18" charset="0"/>
            </a:endParaRPr>
          </a:p>
          <a:p>
            <a:pPr algn="just"/>
            <a:endParaRPr lang="ru-RU" sz="1600" b="1" dirty="0">
              <a:latin typeface="Times New Roman" pitchFamily="18" charset="0"/>
              <a:cs typeface="Times New Roman" pitchFamily="18" charset="0"/>
            </a:endParaRPr>
          </a:p>
          <a:p>
            <a:pPr algn="just"/>
            <a:endParaRPr lang="ru-RU" sz="1600" b="1" dirty="0">
              <a:latin typeface="Times New Roman" pitchFamily="18" charset="0"/>
              <a:cs typeface="Times New Roman"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38</a:t>
            </a:fld>
            <a:endParaRPr lang="ru-RU" dirty="0"/>
          </a:p>
        </p:txBody>
      </p:sp>
      <p:sp>
        <p:nvSpPr>
          <p:cNvPr id="3" name="Прямоугольник 2"/>
          <p:cNvSpPr/>
          <p:nvPr/>
        </p:nvSpPr>
        <p:spPr>
          <a:xfrm>
            <a:off x="357166" y="714348"/>
            <a:ext cx="6215106" cy="8279190"/>
          </a:xfrm>
          <a:prstGeom prst="rect">
            <a:avLst/>
          </a:prstGeom>
        </p:spPr>
        <p:txBody>
          <a:bodyPr wrap="square">
            <a:spAutoFit/>
          </a:bodyPr>
          <a:lstStyle/>
          <a:p>
            <a:pPr algn="just"/>
            <a:r>
              <a:rPr lang="ru-RU" sz="1400" dirty="0">
                <a:effectLst/>
                <a:latin typeface="Times New Roman" panose="02020603050405020304" pitchFamily="18" charset="0"/>
                <a:ea typeface="Times New Roman" panose="02020603050405020304" pitchFamily="18" charset="0"/>
              </a:rPr>
              <a:t>Исследования в области когнитивной психологии</a:t>
            </a:r>
            <a:r>
              <a:rPr lang="ru-RU" sz="1400" spc="200"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показывают, что для непосредственного действия скорее всего будет использована запоминающаяся информация. Поэтому всё, что обычно делает</a:t>
            </a:r>
            <a:r>
              <a:rPr lang="ru-RU" sz="1400" spc="200"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информацию запоминающейся, с большей вероятностью придаст ей смысл. Поскольку истории</a:t>
            </a:r>
            <a:r>
              <a:rPr lang="ru-RU" sz="1400" spc="200"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более</a:t>
            </a:r>
            <a:r>
              <a:rPr lang="ru-RU" sz="1400" spc="200"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выразительны,</a:t>
            </a:r>
            <a:r>
              <a:rPr lang="ru-RU" sz="1400" spc="200"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увлекательны,</a:t>
            </a:r>
            <a:r>
              <a:rPr lang="ru-RU" sz="1400" spc="200"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интересны</a:t>
            </a:r>
            <a:r>
              <a:rPr lang="ru-RU" sz="1400" spc="200"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и</a:t>
            </a:r>
            <a:r>
              <a:rPr lang="ru-RU" sz="1400" spc="200"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легче</a:t>
            </a:r>
            <a:r>
              <a:rPr lang="ru-RU" sz="1400" spc="200"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ассоциируются с личным опытом, чем правила, законы</a:t>
            </a:r>
            <a:r>
              <a:rPr lang="ru-RU" sz="1400" spc="-20"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или директивы, то они лучше запоминаются,</a:t>
            </a:r>
            <a:r>
              <a:rPr lang="ru-RU" sz="1400" spc="-30"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им придают большее значение и их влияние на поведение людей сильнее.</a:t>
            </a:r>
            <a:r>
              <a:rPr lang="ru-RU" sz="1400" dirty="0">
                <a:latin typeface="Times New Roman" pitchFamily="18" charset="0"/>
                <a:cs typeface="Times New Roman" pitchFamily="18" charset="0"/>
              </a:rPr>
              <a:t>	</a:t>
            </a:r>
          </a:p>
          <a:p>
            <a:pPr algn="just"/>
            <a:r>
              <a:rPr lang="ru-RU" sz="1400" dirty="0">
                <a:effectLst/>
                <a:latin typeface="Times New Roman" panose="02020603050405020304" pitchFamily="18" charset="0"/>
                <a:ea typeface="Times New Roman" panose="02020603050405020304" pitchFamily="18" charset="0"/>
              </a:rPr>
              <a:t>«Истории – это самый эффективный способ эмоционально «зацепить», интеллектуально заинтересовать и завоевать умы и души аудитории, заставить её думать смелее, живее. Только так информация надолго останется в памяти и направит ход мыслей слушателя в нужное вам русло». ( Шаповалов М. И.)</a:t>
            </a:r>
          </a:p>
          <a:p>
            <a:pPr marL="76835" marR="78105" indent="177800" algn="just">
              <a:spcAft>
                <a:spcPts val="0"/>
              </a:spcAft>
            </a:pPr>
            <a:r>
              <a:rPr lang="ru-RU" sz="1400" dirty="0" err="1">
                <a:effectLst/>
                <a:latin typeface="Times New Roman" panose="02020603050405020304" pitchFamily="18" charset="0"/>
                <a:ea typeface="Times New Roman" panose="02020603050405020304" pitchFamily="18" charset="0"/>
              </a:rPr>
              <a:t>Сторителлинг</a:t>
            </a:r>
            <a:r>
              <a:rPr lang="ru-RU" sz="1400" spc="200"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a:t>
            </a:r>
            <a:r>
              <a:rPr lang="ru-RU" sz="1400" spc="200"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педагогическая</a:t>
            </a:r>
            <a:r>
              <a:rPr lang="ru-RU" sz="1400" spc="200"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техника, построенная на использовании историй с определённой структурой и героем, направленная</a:t>
            </a:r>
            <a:r>
              <a:rPr lang="ru-RU" sz="1400" spc="200"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на</a:t>
            </a:r>
            <a:r>
              <a:rPr lang="ru-RU" sz="1400" spc="200"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решение</a:t>
            </a:r>
            <a:r>
              <a:rPr lang="ru-RU" sz="1400" spc="200"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педагогических задач обучения,</a:t>
            </a:r>
            <a:r>
              <a:rPr lang="ru-RU" sz="1400" spc="200"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наставничества,</a:t>
            </a:r>
            <a:r>
              <a:rPr lang="ru-RU" sz="1400" spc="200"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развития и мотивации.   </a:t>
            </a:r>
          </a:p>
          <a:p>
            <a:pPr marL="76835" marR="78105" indent="177800" algn="just">
              <a:spcAft>
                <a:spcPts val="0"/>
              </a:spcAft>
            </a:pPr>
            <a:r>
              <a:rPr lang="ru-RU" sz="1400" dirty="0">
                <a:effectLst/>
                <a:latin typeface="Times New Roman" panose="02020603050405020304" pitchFamily="18" charset="0"/>
                <a:ea typeface="SimSun" panose="02010600030101010101" pitchFamily="2" charset="-122"/>
              </a:rPr>
              <a:t>В школе этот метод называется </a:t>
            </a:r>
            <a:r>
              <a:rPr lang="ru-RU" sz="1400" dirty="0" err="1">
                <a:effectLst/>
                <a:latin typeface="Times New Roman" panose="02020603050405020304" pitchFamily="18" charset="0"/>
                <a:ea typeface="SimSun" panose="02010600030101010101" pitchFamily="2" charset="-122"/>
              </a:rPr>
              <a:t>Storytelling</a:t>
            </a:r>
            <a:r>
              <a:rPr lang="ru-RU" sz="1400" dirty="0">
                <a:effectLst/>
                <a:latin typeface="Times New Roman" panose="02020603050405020304" pitchFamily="18" charset="0"/>
                <a:ea typeface="SimSun" panose="02010600030101010101" pitchFamily="2" charset="-122"/>
              </a:rPr>
              <a:t> </a:t>
            </a:r>
            <a:r>
              <a:rPr lang="ru-RU" sz="1400" dirty="0" err="1">
                <a:effectLst/>
                <a:latin typeface="Times New Roman" panose="02020603050405020304" pitchFamily="18" charset="0"/>
                <a:ea typeface="SimSun" panose="02010600030101010101" pitchFamily="2" charset="-122"/>
              </a:rPr>
              <a:t>Schools</a:t>
            </a:r>
            <a:r>
              <a:rPr lang="ru-RU" sz="1400" dirty="0">
                <a:effectLst/>
                <a:latin typeface="Times New Roman" panose="02020603050405020304" pitchFamily="18" charset="0"/>
                <a:ea typeface="SimSun" panose="02010600030101010101" pitchFamily="2" charset="-122"/>
              </a:rPr>
              <a:t> и представляет собой динамичный и творческий подход к обучению. Его основная идея проста: учась рассказывать истории и делать устные презентации, дети развивают отличные навыки устного общения, одновременно осваивая язык и идеи, необходимые для последующего письма</a:t>
            </a:r>
            <a:endParaRPr lang="ru-RU" sz="1400" dirty="0">
              <a:effectLst/>
              <a:latin typeface="Times New Roman" panose="02020603050405020304" pitchFamily="18" charset="0"/>
              <a:ea typeface="Times New Roman" panose="02020603050405020304" pitchFamily="18" charset="0"/>
            </a:endParaRPr>
          </a:p>
          <a:p>
            <a:pPr marL="76835" marR="78105" indent="177800" algn="just">
              <a:spcAft>
                <a:spcPts val="0"/>
              </a:spcAft>
            </a:pPr>
            <a:r>
              <a:rPr lang="ru-RU" sz="1400" dirty="0">
                <a:effectLst/>
                <a:latin typeface="Times New Roman" panose="02020603050405020304" pitchFamily="18" charset="0"/>
                <a:ea typeface="Times New Roman" panose="02020603050405020304" pitchFamily="18" charset="0"/>
              </a:rPr>
              <a:t>Применение техники</a:t>
            </a:r>
            <a:r>
              <a:rPr lang="ru-RU" sz="1400" spc="200" dirty="0">
                <a:effectLst/>
                <a:latin typeface="Times New Roman" panose="02020603050405020304" pitchFamily="18" charset="0"/>
                <a:ea typeface="Times New Roman" panose="02020603050405020304" pitchFamily="18" charset="0"/>
              </a:rPr>
              <a:t> </a:t>
            </a:r>
            <a:r>
              <a:rPr lang="ru-RU" sz="1400" dirty="0" err="1">
                <a:effectLst/>
                <a:latin typeface="Times New Roman" panose="02020603050405020304" pitchFamily="18" charset="0"/>
                <a:ea typeface="Times New Roman" panose="02020603050405020304" pitchFamily="18" charset="0"/>
              </a:rPr>
              <a:t>сторителлинга</a:t>
            </a:r>
            <a:r>
              <a:rPr lang="ru-RU" sz="1400" dirty="0">
                <a:effectLst/>
                <a:latin typeface="Times New Roman" panose="02020603050405020304" pitchFamily="18" charset="0"/>
                <a:ea typeface="Times New Roman" panose="02020603050405020304" pitchFamily="18" charset="0"/>
              </a:rPr>
              <a:t> вызывает эмоциональный отклик у обучающихся и, следовательно, делает учебный процесс более привлекательным для слушателей,</a:t>
            </a:r>
            <a:r>
              <a:rPr lang="ru-RU" sz="1400" spc="200"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а</a:t>
            </a:r>
            <a:r>
              <a:rPr lang="ru-RU" sz="1400" spc="200"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также</a:t>
            </a:r>
            <a:r>
              <a:rPr lang="ru-RU" sz="1400" spc="200"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активизирует</a:t>
            </a:r>
            <a:r>
              <a:rPr lang="ru-RU" sz="1400" spc="200"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познавательную активность</a:t>
            </a:r>
            <a:r>
              <a:rPr lang="ru-RU" sz="1400" spc="-75"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студентов/курсантов,</a:t>
            </a:r>
            <a:r>
              <a:rPr lang="ru-RU" sz="1400" spc="-75"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делает</a:t>
            </a:r>
            <a:r>
              <a:rPr lang="ru-RU" sz="1400" spc="-75"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учебную</a:t>
            </a:r>
            <a:r>
              <a:rPr lang="ru-RU" sz="1400" spc="-75"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информацию</a:t>
            </a:r>
            <a:r>
              <a:rPr lang="ru-RU" sz="1400" spc="-75"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более</a:t>
            </a:r>
            <a:r>
              <a:rPr lang="ru-RU" sz="1400" spc="-75"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доступной,</a:t>
            </a:r>
            <a:r>
              <a:rPr lang="ru-RU" sz="1400" spc="-75"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наглядной и запоминающейся. Сегодня педагогический</a:t>
            </a:r>
            <a:r>
              <a:rPr lang="ru-RU" sz="1400" spc="200" dirty="0">
                <a:effectLst/>
                <a:latin typeface="Times New Roman" panose="02020603050405020304" pitchFamily="18" charset="0"/>
                <a:ea typeface="Times New Roman" panose="02020603050405020304" pitchFamily="18" charset="0"/>
              </a:rPr>
              <a:t> </a:t>
            </a:r>
            <a:r>
              <a:rPr lang="ru-RU" sz="1400" dirty="0" err="1">
                <a:effectLst/>
                <a:latin typeface="Times New Roman" panose="02020603050405020304" pitchFamily="18" charset="0"/>
                <a:ea typeface="Times New Roman" panose="02020603050405020304" pitchFamily="18" charset="0"/>
              </a:rPr>
              <a:t>сторителлинг</a:t>
            </a:r>
            <a:r>
              <a:rPr lang="ru-RU" sz="1400" dirty="0">
                <a:effectLst/>
                <a:latin typeface="Times New Roman" panose="02020603050405020304" pitchFamily="18" charset="0"/>
                <a:ea typeface="Times New Roman" panose="02020603050405020304" pitchFamily="18" charset="0"/>
              </a:rPr>
              <a:t> применяется при активном использовании</a:t>
            </a:r>
            <a:r>
              <a:rPr lang="ru-RU" sz="1400" spc="-15"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мультимедийных технологий, а значит,</a:t>
            </a:r>
            <a:r>
              <a:rPr lang="ru-RU" sz="1400" spc="-5"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может без труда использоваться преподавателями как в очном, так и в дистанционном формате обучения.</a:t>
            </a:r>
          </a:p>
          <a:p>
            <a:pPr marL="76835" marR="81280" indent="177800" algn="just">
              <a:spcBef>
                <a:spcPts val="5"/>
              </a:spcBef>
              <a:spcAft>
                <a:spcPts val="0"/>
              </a:spcAft>
            </a:pPr>
            <a:r>
              <a:rPr lang="ru-RU" sz="1400" dirty="0">
                <a:effectLst/>
                <a:latin typeface="Times New Roman" panose="02020603050405020304" pitchFamily="18" charset="0"/>
                <a:ea typeface="Times New Roman" panose="02020603050405020304" pitchFamily="18" charset="0"/>
              </a:rPr>
              <a:t>Цифровой </a:t>
            </a:r>
            <a:r>
              <a:rPr lang="ru-RU" sz="1400" dirty="0" err="1">
                <a:effectLst/>
                <a:latin typeface="Times New Roman" panose="02020603050405020304" pitchFamily="18" charset="0"/>
                <a:ea typeface="Times New Roman" panose="02020603050405020304" pitchFamily="18" charset="0"/>
              </a:rPr>
              <a:t>сторителлинг</a:t>
            </a:r>
            <a:r>
              <a:rPr lang="ru-RU" sz="1400" dirty="0">
                <a:effectLst/>
                <a:latin typeface="Times New Roman" panose="02020603050405020304" pitchFamily="18" charset="0"/>
                <a:ea typeface="Times New Roman" panose="02020603050405020304" pitchFamily="18" charset="0"/>
              </a:rPr>
              <a:t> — формат </a:t>
            </a:r>
            <a:r>
              <a:rPr lang="ru-RU" sz="1400" dirty="0" err="1">
                <a:effectLst/>
                <a:latin typeface="Times New Roman" panose="02020603050405020304" pitchFamily="18" charset="0"/>
                <a:ea typeface="Times New Roman" panose="02020603050405020304" pitchFamily="18" charset="0"/>
              </a:rPr>
              <a:t>сторителлинга</a:t>
            </a:r>
            <a:r>
              <a:rPr lang="ru-RU" sz="1400" dirty="0">
                <a:effectLst/>
                <a:latin typeface="Times New Roman" panose="02020603050405020304" pitchFamily="18" charset="0"/>
                <a:ea typeface="Times New Roman" panose="02020603050405020304" pitchFamily="18" charset="0"/>
              </a:rPr>
              <a:t>, в котором рассказывание истории</a:t>
            </a:r>
            <a:r>
              <a:rPr lang="ru-RU" sz="1400" spc="200"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дополняется</a:t>
            </a:r>
            <a:r>
              <a:rPr lang="ru-RU" sz="1400" spc="200"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визуальным</a:t>
            </a:r>
            <a:r>
              <a:rPr lang="ru-RU" sz="1400" spc="200"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рядом (видео,</a:t>
            </a:r>
            <a:r>
              <a:rPr lang="ru-RU" sz="1400" spc="200" dirty="0">
                <a:effectLst/>
                <a:latin typeface="Times New Roman" panose="02020603050405020304" pitchFamily="18" charset="0"/>
                <a:ea typeface="Times New Roman" panose="02020603050405020304" pitchFamily="18" charset="0"/>
              </a:rPr>
              <a:t> </a:t>
            </a:r>
            <a:r>
              <a:rPr lang="ru-RU" sz="1400" dirty="0" err="1">
                <a:effectLst/>
                <a:latin typeface="Times New Roman" panose="02020603050405020304" pitchFamily="18" charset="0"/>
                <a:ea typeface="Times New Roman" panose="02020603050405020304" pitchFamily="18" charset="0"/>
              </a:rPr>
              <a:t>скрайбинг</a:t>
            </a:r>
            <a:r>
              <a:rPr lang="ru-RU" sz="1400" dirty="0">
                <a:effectLst/>
                <a:latin typeface="Times New Roman" panose="02020603050405020304" pitchFamily="18" charset="0"/>
                <a:ea typeface="Times New Roman" panose="02020603050405020304" pitchFamily="18" charset="0"/>
              </a:rPr>
              <a:t>,</a:t>
            </a:r>
            <a:r>
              <a:rPr lang="ru-RU" sz="1400" spc="200" dirty="0">
                <a:effectLst/>
                <a:latin typeface="Times New Roman" panose="02020603050405020304" pitchFamily="18" charset="0"/>
                <a:ea typeface="Times New Roman" panose="02020603050405020304" pitchFamily="18" charset="0"/>
              </a:rPr>
              <a:t> </a:t>
            </a:r>
            <a:r>
              <a:rPr lang="ru-RU" sz="1400" dirty="0" err="1">
                <a:effectLst/>
                <a:latin typeface="Times New Roman" panose="02020603050405020304" pitchFamily="18" charset="0"/>
                <a:ea typeface="Times New Roman" panose="02020603050405020304" pitchFamily="18" charset="0"/>
              </a:rPr>
              <a:t>майнд-мэп</a:t>
            </a:r>
            <a:r>
              <a:rPr lang="ru-RU" sz="1400" dirty="0">
                <a:effectLst/>
                <a:latin typeface="Times New Roman" panose="02020603050405020304" pitchFamily="18" charset="0"/>
                <a:ea typeface="Times New Roman" panose="02020603050405020304" pitchFamily="18" charset="0"/>
              </a:rPr>
              <a:t>,</a:t>
            </a:r>
            <a:r>
              <a:rPr lang="ru-RU" sz="1400" spc="200"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инфографика).</a:t>
            </a:r>
          </a:p>
          <a:p>
            <a:pPr marL="342900" lvl="0" indent="-342900" algn="just">
              <a:buFont typeface="Wingdings" panose="05000000000000000000" pitchFamily="2" charset="2"/>
              <a:buChar char=""/>
              <a:tabLst>
                <a:tab pos="266700" algn="l"/>
              </a:tabLst>
            </a:pPr>
            <a:r>
              <a:rPr lang="ru-RU" sz="1400" dirty="0">
                <a:effectLst/>
                <a:latin typeface="Times New Roman" panose="02020603050405020304" pitchFamily="18" charset="0"/>
                <a:ea typeface="Times New Roman" panose="02020603050405020304" pitchFamily="18" charset="0"/>
              </a:rPr>
              <a:t>Цифровой </a:t>
            </a:r>
            <a:r>
              <a:rPr lang="ru-RU" sz="1400" dirty="0" err="1">
                <a:effectLst/>
                <a:latin typeface="Times New Roman" panose="02020603050405020304" pitchFamily="18" charset="0"/>
                <a:ea typeface="Times New Roman" panose="02020603050405020304" pitchFamily="18" charset="0"/>
              </a:rPr>
              <a:t>сторителлинг</a:t>
            </a:r>
            <a:r>
              <a:rPr lang="ru-RU" sz="1400" spc="-10"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имеет</a:t>
            </a:r>
            <a:r>
              <a:rPr lang="ru-RU" sz="1400" spc="5"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ряд</a:t>
            </a:r>
            <a:r>
              <a:rPr lang="ru-RU" sz="1400" spc="-10"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преимуществ,</a:t>
            </a:r>
            <a:r>
              <a:rPr lang="ru-RU" sz="1400" spc="-5"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он</a:t>
            </a:r>
            <a:r>
              <a:rPr lang="ru-RU" sz="1400" spc="-5" dirty="0">
                <a:effectLst/>
                <a:latin typeface="Times New Roman" panose="02020603050405020304" pitchFamily="18" charset="0"/>
                <a:ea typeface="Times New Roman" panose="02020603050405020304" pitchFamily="18" charset="0"/>
              </a:rPr>
              <a:t> </a:t>
            </a:r>
            <a:r>
              <a:rPr lang="ru-RU" sz="1400" spc="-10" dirty="0">
                <a:effectLst/>
                <a:latin typeface="Times New Roman" panose="02020603050405020304" pitchFamily="18" charset="0"/>
                <a:ea typeface="Times New Roman" panose="02020603050405020304" pitchFamily="18" charset="0"/>
              </a:rPr>
              <a:t>позволяет:</a:t>
            </a:r>
            <a:endParaRPr lang="ru-RU" sz="1400" dirty="0">
              <a:effectLst/>
              <a:latin typeface="Times New Roman" panose="02020603050405020304" pitchFamily="18" charset="0"/>
              <a:ea typeface="Times New Roman" panose="02020603050405020304" pitchFamily="18" charset="0"/>
            </a:endParaRPr>
          </a:p>
          <a:p>
            <a:pPr marL="76835" indent="359410" algn="just">
              <a:tabLst>
                <a:tab pos="983615" algn="l"/>
                <a:tab pos="984250" algn="l"/>
              </a:tabLst>
            </a:pPr>
            <a:r>
              <a:rPr lang="ru-RU" sz="1400" dirty="0">
                <a:effectLst/>
                <a:latin typeface="Times New Roman" panose="02020603050405020304" pitchFamily="18" charset="0"/>
                <a:ea typeface="Times New Roman" panose="02020603050405020304" pitchFamily="18" charset="0"/>
              </a:rPr>
              <a:t>сделать</a:t>
            </a:r>
            <a:r>
              <a:rPr lang="ru-RU" sz="1400" spc="285"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объяснение</a:t>
            </a:r>
            <a:r>
              <a:rPr lang="ru-RU" sz="1400" spc="295"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более</a:t>
            </a:r>
            <a:r>
              <a:rPr lang="ru-RU" sz="1400" spc="300"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убедительным</a:t>
            </a:r>
            <a:r>
              <a:rPr lang="ru-RU" sz="1400" spc="-20"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и</a:t>
            </a:r>
            <a:r>
              <a:rPr lang="ru-RU" sz="1400" spc="5" dirty="0">
                <a:effectLst/>
                <a:latin typeface="Times New Roman" panose="02020603050405020304" pitchFamily="18" charset="0"/>
                <a:ea typeface="Times New Roman" panose="02020603050405020304" pitchFamily="18" charset="0"/>
              </a:rPr>
              <a:t> </a:t>
            </a:r>
            <a:r>
              <a:rPr lang="ru-RU" sz="1400" spc="-10" dirty="0">
                <a:effectLst/>
                <a:latin typeface="Times New Roman" panose="02020603050405020304" pitchFamily="18" charset="0"/>
                <a:ea typeface="Times New Roman" panose="02020603050405020304" pitchFamily="18" charset="0"/>
              </a:rPr>
              <a:t>наглядным;</a:t>
            </a:r>
            <a:endParaRPr lang="ru-RU" sz="1400" dirty="0">
              <a:effectLst/>
              <a:latin typeface="Times New Roman" panose="02020603050405020304" pitchFamily="18" charset="0"/>
              <a:ea typeface="Times New Roman" panose="02020603050405020304" pitchFamily="18" charset="0"/>
            </a:endParaRPr>
          </a:p>
          <a:p>
            <a:pPr marL="342900" lvl="0" indent="-342900" algn="just">
              <a:buFont typeface="Wingdings" panose="05000000000000000000" pitchFamily="2" charset="2"/>
              <a:buChar char=""/>
              <a:tabLst>
                <a:tab pos="983615" algn="l"/>
                <a:tab pos="984250" algn="l"/>
              </a:tabLst>
            </a:pPr>
            <a:r>
              <a:rPr lang="ru-RU" sz="1400" dirty="0">
                <a:effectLst/>
                <a:latin typeface="Times New Roman" panose="02020603050405020304" pitchFamily="18" charset="0"/>
                <a:ea typeface="Times New Roman" panose="02020603050405020304" pitchFamily="18" charset="0"/>
              </a:rPr>
              <a:t>оперативно</a:t>
            </a:r>
            <a:r>
              <a:rPr lang="ru-RU" sz="1400" spc="-10"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делиться</a:t>
            </a:r>
            <a:r>
              <a:rPr lang="ru-RU" sz="1400" spc="-5"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цифровыми</a:t>
            </a:r>
            <a:r>
              <a:rPr lang="ru-RU" sz="1400" spc="-10"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историями</a:t>
            </a:r>
            <a:r>
              <a:rPr lang="ru-RU" sz="1400" spc="5"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с</a:t>
            </a:r>
            <a:r>
              <a:rPr lang="ru-RU" sz="1400" spc="-10"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обучающимися</a:t>
            </a:r>
            <a:r>
              <a:rPr lang="ru-RU" sz="1400" spc="-5"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и</a:t>
            </a:r>
            <a:r>
              <a:rPr lang="ru-RU" sz="1400" spc="-5" dirty="0">
                <a:effectLst/>
                <a:latin typeface="Times New Roman" panose="02020603050405020304" pitchFamily="18" charset="0"/>
                <a:ea typeface="Times New Roman" panose="02020603050405020304" pitchFamily="18" charset="0"/>
              </a:rPr>
              <a:t> </a:t>
            </a:r>
            <a:r>
              <a:rPr lang="ru-RU" sz="1400" spc="-10" dirty="0">
                <a:effectLst/>
                <a:latin typeface="Times New Roman" panose="02020603050405020304" pitchFamily="18" charset="0"/>
                <a:ea typeface="Times New Roman" panose="02020603050405020304" pitchFamily="18" charset="0"/>
              </a:rPr>
              <a:t>коллегами;</a:t>
            </a:r>
            <a:endParaRPr lang="ru-RU" sz="1400" dirty="0">
              <a:effectLst/>
              <a:latin typeface="Times New Roman" panose="02020603050405020304" pitchFamily="18" charset="0"/>
              <a:ea typeface="Times New Roman" panose="02020603050405020304" pitchFamily="18" charset="0"/>
            </a:endParaRPr>
          </a:p>
          <a:p>
            <a:pPr marL="342900" lvl="0" indent="-342900" algn="just">
              <a:buFont typeface="Wingdings" panose="05000000000000000000" pitchFamily="2" charset="2"/>
              <a:buChar char=""/>
              <a:tabLst>
                <a:tab pos="983615" algn="l"/>
                <a:tab pos="984250" algn="l"/>
              </a:tabLst>
            </a:pPr>
            <a:r>
              <a:rPr lang="ru-RU" sz="1400" dirty="0">
                <a:effectLst/>
                <a:latin typeface="Times New Roman" panose="02020603050405020304" pitchFamily="18" charset="0"/>
                <a:ea typeface="Times New Roman" panose="02020603050405020304" pitchFamily="18" charset="0"/>
              </a:rPr>
              <a:t>индивидуализировать</a:t>
            </a:r>
            <a:r>
              <a:rPr lang="ru-RU" sz="1400" spc="-10" dirty="0">
                <a:effectLst/>
                <a:latin typeface="Times New Roman" panose="02020603050405020304" pitchFamily="18" charset="0"/>
                <a:ea typeface="Times New Roman" panose="02020603050405020304" pitchFamily="18" charset="0"/>
              </a:rPr>
              <a:t> обучение;</a:t>
            </a:r>
            <a:endParaRPr lang="ru-RU" sz="1400" dirty="0">
              <a:effectLst/>
              <a:latin typeface="Times New Roman" panose="02020603050405020304" pitchFamily="18" charset="0"/>
              <a:ea typeface="Times New Roman" panose="02020603050405020304" pitchFamily="18" charset="0"/>
            </a:endParaRPr>
          </a:p>
          <a:p>
            <a:pPr marL="76835" marR="81280" indent="177800" algn="just">
              <a:spcBef>
                <a:spcPts val="5"/>
              </a:spcBef>
              <a:spcAft>
                <a:spcPts val="0"/>
              </a:spcAft>
            </a:pPr>
            <a:endParaRPr lang="ru-RU" sz="1400" dirty="0">
              <a:effectLst/>
              <a:latin typeface="Times New Roman" panose="02020603050405020304" pitchFamily="18" charset="0"/>
              <a:ea typeface="Times New Roman" panose="02020603050405020304" pitchFamily="18" charset="0"/>
            </a:endParaRPr>
          </a:p>
          <a:p>
            <a:pPr algn="just"/>
            <a:endParaRPr lang="ru-RU" sz="1400" dirty="0">
              <a:latin typeface="Times New Roman" pitchFamily="18" charset="0"/>
              <a:cs typeface="Times New Roman" pitchFamily="18" charset="0"/>
            </a:endParaRPr>
          </a:p>
        </p:txBody>
      </p:sp>
      <p:sp>
        <p:nvSpPr>
          <p:cNvPr id="4" name="Прямоугольник 3"/>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ПАПК___________________________18 апреля 2024 г.</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39</a:t>
            </a:fld>
            <a:endParaRPr lang="ru-RU" dirty="0"/>
          </a:p>
        </p:txBody>
      </p:sp>
      <p:sp>
        <p:nvSpPr>
          <p:cNvPr id="3" name="Прямоугольник 2"/>
          <p:cNvSpPr/>
          <p:nvPr/>
        </p:nvSpPr>
        <p:spPr>
          <a:xfrm>
            <a:off x="400050" y="755576"/>
            <a:ext cx="6215106" cy="8186857"/>
          </a:xfrm>
          <a:prstGeom prst="rect">
            <a:avLst/>
          </a:prstGeom>
        </p:spPr>
        <p:txBody>
          <a:bodyPr wrap="square">
            <a:spAutoFit/>
          </a:bodyPr>
          <a:lstStyle/>
          <a:p>
            <a:pPr marL="342900" lvl="0" indent="-342900" algn="just">
              <a:buFont typeface="Wingdings" panose="05000000000000000000" pitchFamily="2" charset="2"/>
              <a:buChar char=""/>
              <a:tabLst>
                <a:tab pos="983615" algn="l"/>
                <a:tab pos="984250" algn="l"/>
              </a:tabLst>
            </a:pPr>
            <a:r>
              <a:rPr lang="ru-RU" sz="1600" spc="-10" dirty="0">
                <a:effectLst/>
                <a:latin typeface="Times New Roman" panose="02020603050405020304" pitchFamily="18" charset="0"/>
                <a:ea typeface="Times New Roman" panose="02020603050405020304" pitchFamily="18" charset="0"/>
              </a:rPr>
              <a:t>смоделировать</a:t>
            </a:r>
            <a:r>
              <a:rPr lang="ru-RU" sz="1600" dirty="0">
                <a:effectLst/>
                <a:latin typeface="Times New Roman" panose="02020603050405020304" pitchFamily="18" charset="0"/>
                <a:ea typeface="Times New Roman" panose="02020603050405020304" pitchFamily="18" charset="0"/>
              </a:rPr>
              <a:t>	</a:t>
            </a:r>
            <a:r>
              <a:rPr lang="ru-RU" sz="1600" spc="-10" dirty="0">
                <a:effectLst/>
                <a:latin typeface="Times New Roman" panose="02020603050405020304" pitchFamily="18" charset="0"/>
                <a:ea typeface="Times New Roman" panose="02020603050405020304" pitchFamily="18" charset="0"/>
              </a:rPr>
              <a:t>различные</a:t>
            </a:r>
            <a:r>
              <a:rPr lang="ru-RU" sz="1600" dirty="0">
                <a:effectLst/>
                <a:latin typeface="Times New Roman" panose="02020603050405020304" pitchFamily="18" charset="0"/>
                <a:ea typeface="Times New Roman" panose="02020603050405020304" pitchFamily="18" charset="0"/>
              </a:rPr>
              <a:t>	ситуации,</a:t>
            </a:r>
            <a:r>
              <a:rPr lang="ru-RU" sz="1600" spc="200" dirty="0">
                <a:effectLst/>
                <a:latin typeface="Times New Roman" panose="02020603050405020304" pitchFamily="18" charset="0"/>
                <a:ea typeface="Times New Roman" panose="02020603050405020304" pitchFamily="18" charset="0"/>
              </a:rPr>
              <a:t> </a:t>
            </a:r>
            <a:r>
              <a:rPr lang="ru-RU" sz="1600" dirty="0">
                <a:effectLst/>
                <a:latin typeface="Times New Roman" panose="02020603050405020304" pitchFamily="18" charset="0"/>
                <a:ea typeface="Times New Roman" panose="02020603050405020304" pitchFamily="18" charset="0"/>
              </a:rPr>
              <a:t>процессы	</a:t>
            </a:r>
            <a:r>
              <a:rPr lang="ru-RU" sz="1600" spc="-50" dirty="0">
                <a:effectLst/>
                <a:latin typeface="Times New Roman" panose="02020603050405020304" pitchFamily="18" charset="0"/>
                <a:ea typeface="Times New Roman" panose="02020603050405020304" pitchFamily="18" charset="0"/>
              </a:rPr>
              <a:t>и</a:t>
            </a:r>
            <a:r>
              <a:rPr lang="ru-RU" sz="1600" dirty="0">
                <a:effectLst/>
                <a:latin typeface="Times New Roman" panose="02020603050405020304" pitchFamily="18" charset="0"/>
                <a:ea typeface="Times New Roman" panose="02020603050405020304" pitchFamily="18" charset="0"/>
              </a:rPr>
              <a:t>	</a:t>
            </a:r>
            <a:r>
              <a:rPr lang="ru-RU" sz="1600" spc="-10" dirty="0">
                <a:effectLst/>
                <a:latin typeface="Times New Roman" panose="02020603050405020304" pitchFamily="18" charset="0"/>
                <a:ea typeface="Times New Roman" panose="02020603050405020304" pitchFamily="18" charset="0"/>
              </a:rPr>
              <a:t>явления</a:t>
            </a:r>
            <a:r>
              <a:rPr lang="ru-RU" sz="1600" dirty="0">
                <a:effectLst/>
                <a:latin typeface="Times New Roman" panose="02020603050405020304" pitchFamily="18" charset="0"/>
                <a:ea typeface="Times New Roman" panose="02020603050405020304" pitchFamily="18" charset="0"/>
              </a:rPr>
              <a:t>	без</a:t>
            </a:r>
            <a:r>
              <a:rPr lang="ru-RU" sz="1600" spc="515" dirty="0">
                <a:effectLst/>
                <a:latin typeface="Times New Roman" panose="02020603050405020304" pitchFamily="18" charset="0"/>
                <a:ea typeface="Times New Roman" panose="02020603050405020304" pitchFamily="18" charset="0"/>
              </a:rPr>
              <a:t> </a:t>
            </a:r>
            <a:r>
              <a:rPr lang="ru-RU" sz="1600" dirty="0">
                <a:effectLst/>
                <a:latin typeface="Times New Roman" panose="02020603050405020304" pitchFamily="18" charset="0"/>
                <a:ea typeface="Times New Roman" panose="02020603050405020304" pitchFamily="18" charset="0"/>
              </a:rPr>
              <a:t>особых финансовых и временных затрат;</a:t>
            </a:r>
          </a:p>
          <a:p>
            <a:pPr marL="342900" lvl="0" indent="-342900" algn="just">
              <a:buFont typeface="Wingdings" panose="05000000000000000000" pitchFamily="2" charset="2"/>
              <a:buChar char=""/>
              <a:tabLst>
                <a:tab pos="983615" algn="l"/>
                <a:tab pos="984250" algn="l"/>
              </a:tabLst>
            </a:pPr>
            <a:r>
              <a:rPr lang="ru-RU" sz="1600" dirty="0">
                <a:effectLst/>
                <a:latin typeface="Times New Roman" panose="02020603050405020304" pitchFamily="18" charset="0"/>
                <a:ea typeface="Times New Roman" panose="02020603050405020304" pitchFamily="18" charset="0"/>
              </a:rPr>
              <a:t>повысить</a:t>
            </a:r>
            <a:r>
              <a:rPr lang="ru-RU" sz="1600" spc="290" dirty="0">
                <a:effectLst/>
                <a:latin typeface="Times New Roman" panose="02020603050405020304" pitchFamily="18" charset="0"/>
                <a:ea typeface="Times New Roman" panose="02020603050405020304" pitchFamily="18" charset="0"/>
              </a:rPr>
              <a:t> </a:t>
            </a:r>
            <a:r>
              <a:rPr lang="ru-RU" sz="1600" dirty="0">
                <a:effectLst/>
                <a:latin typeface="Times New Roman" panose="02020603050405020304" pitchFamily="18" charset="0"/>
                <a:ea typeface="Times New Roman" panose="02020603050405020304" pitchFamily="18" charset="0"/>
              </a:rPr>
              <a:t>вовлечённость</a:t>
            </a:r>
            <a:r>
              <a:rPr lang="ru-RU" sz="1600" spc="300" dirty="0">
                <a:effectLst/>
                <a:latin typeface="Times New Roman" panose="02020603050405020304" pitchFamily="18" charset="0"/>
                <a:ea typeface="Times New Roman" panose="02020603050405020304" pitchFamily="18" charset="0"/>
              </a:rPr>
              <a:t> </a:t>
            </a:r>
            <a:r>
              <a:rPr lang="ru-RU" sz="1600" dirty="0">
                <a:effectLst/>
                <a:latin typeface="Times New Roman" panose="02020603050405020304" pitchFamily="18" charset="0"/>
                <a:ea typeface="Times New Roman" panose="02020603050405020304" pitchFamily="18" charset="0"/>
              </a:rPr>
              <a:t>студентов</a:t>
            </a:r>
            <a:r>
              <a:rPr lang="ru-RU" sz="1600" spc="280" dirty="0">
                <a:effectLst/>
                <a:latin typeface="Times New Roman" panose="02020603050405020304" pitchFamily="18" charset="0"/>
                <a:ea typeface="Times New Roman" panose="02020603050405020304" pitchFamily="18" charset="0"/>
              </a:rPr>
              <a:t> </a:t>
            </a:r>
            <a:r>
              <a:rPr lang="ru-RU" sz="1600" dirty="0">
                <a:effectLst/>
                <a:latin typeface="Times New Roman" panose="02020603050405020304" pitchFamily="18" charset="0"/>
                <a:ea typeface="Times New Roman" panose="02020603050405020304" pitchFamily="18" charset="0"/>
              </a:rPr>
              <a:t>в</a:t>
            </a:r>
            <a:r>
              <a:rPr lang="ru-RU" sz="1600" spc="-5" dirty="0">
                <a:effectLst/>
                <a:latin typeface="Times New Roman" panose="02020603050405020304" pitchFamily="18" charset="0"/>
                <a:ea typeface="Times New Roman" panose="02020603050405020304" pitchFamily="18" charset="0"/>
              </a:rPr>
              <a:t> </a:t>
            </a:r>
            <a:r>
              <a:rPr lang="ru-RU" sz="1600" dirty="0">
                <a:effectLst/>
                <a:latin typeface="Times New Roman" panose="02020603050405020304" pitchFamily="18" charset="0"/>
                <a:ea typeface="Times New Roman" panose="02020603050405020304" pitchFamily="18" charset="0"/>
              </a:rPr>
              <a:t>процесс</a:t>
            </a:r>
            <a:r>
              <a:rPr lang="ru-RU" sz="1600" spc="-20" dirty="0">
                <a:effectLst/>
                <a:latin typeface="Times New Roman" panose="02020603050405020304" pitchFamily="18" charset="0"/>
                <a:ea typeface="Times New Roman" panose="02020603050405020304" pitchFamily="18" charset="0"/>
              </a:rPr>
              <a:t> </a:t>
            </a:r>
            <a:r>
              <a:rPr lang="ru-RU" sz="1600" spc="-10" dirty="0">
                <a:effectLst/>
                <a:latin typeface="Times New Roman" panose="02020603050405020304" pitchFamily="18" charset="0"/>
                <a:ea typeface="Times New Roman" panose="02020603050405020304" pitchFamily="18" charset="0"/>
              </a:rPr>
              <a:t>обучения;</a:t>
            </a:r>
            <a:endParaRPr lang="ru-RU" sz="1600" dirty="0">
              <a:effectLst/>
              <a:latin typeface="Times New Roman" panose="02020603050405020304" pitchFamily="18" charset="0"/>
              <a:ea typeface="Times New Roman" panose="02020603050405020304" pitchFamily="18" charset="0"/>
            </a:endParaRPr>
          </a:p>
          <a:p>
            <a:pPr marL="342900" lvl="0" indent="-342900" algn="just">
              <a:buFont typeface="Wingdings" panose="05000000000000000000" pitchFamily="2" charset="2"/>
              <a:buChar char=""/>
              <a:tabLst>
                <a:tab pos="983615" algn="l"/>
                <a:tab pos="984250" algn="l"/>
              </a:tabLst>
            </a:pPr>
            <a:r>
              <a:rPr lang="ru-RU" sz="1600" dirty="0">
                <a:effectLst/>
                <a:latin typeface="Times New Roman" panose="02020603050405020304" pitchFamily="18" charset="0"/>
                <a:ea typeface="Times New Roman" panose="02020603050405020304" pitchFamily="18" charset="0"/>
              </a:rPr>
              <a:t>сохранить цифровому рассказу структуру и основные</a:t>
            </a:r>
            <a:r>
              <a:rPr lang="ru-RU" sz="1600" spc="200" dirty="0">
                <a:effectLst/>
                <a:latin typeface="Times New Roman" panose="02020603050405020304" pitchFamily="18" charset="0"/>
                <a:ea typeface="Times New Roman" panose="02020603050405020304" pitchFamily="18" charset="0"/>
              </a:rPr>
              <a:t> </a:t>
            </a:r>
            <a:r>
              <a:rPr lang="ru-RU" sz="1600" dirty="0">
                <a:effectLst/>
                <a:latin typeface="Times New Roman" panose="02020603050405020304" pitchFamily="18" charset="0"/>
                <a:ea typeface="Times New Roman" panose="02020603050405020304" pitchFamily="18" charset="0"/>
              </a:rPr>
              <a:t>элементы традиционного </a:t>
            </a:r>
            <a:r>
              <a:rPr lang="ru-RU" sz="1600" dirty="0" err="1">
                <a:effectLst/>
                <a:latin typeface="Times New Roman" panose="02020603050405020304" pitchFamily="18" charset="0"/>
                <a:ea typeface="Times New Roman" panose="02020603050405020304" pitchFamily="18" charset="0"/>
              </a:rPr>
              <a:t>сторителлинга</a:t>
            </a:r>
            <a:r>
              <a:rPr lang="ru-RU" sz="1600" dirty="0">
                <a:effectLst/>
                <a:latin typeface="Times New Roman" panose="02020603050405020304" pitchFamily="18" charset="0"/>
                <a:ea typeface="Times New Roman" panose="02020603050405020304" pitchFamily="18" charset="0"/>
              </a:rPr>
              <a:t>, при этом даёт возможность существенно расширить</a:t>
            </a:r>
            <a:r>
              <a:rPr lang="ru-RU" sz="1600" spc="200" dirty="0">
                <a:effectLst/>
                <a:latin typeface="Times New Roman" panose="02020603050405020304" pitchFamily="18" charset="0"/>
                <a:ea typeface="Times New Roman" panose="02020603050405020304" pitchFamily="18" charset="0"/>
              </a:rPr>
              <a:t> </a:t>
            </a:r>
            <a:r>
              <a:rPr lang="ru-RU" sz="1600" dirty="0">
                <a:effectLst/>
                <a:latin typeface="Times New Roman" panose="02020603050405020304" pitchFamily="18" charset="0"/>
                <a:ea typeface="Times New Roman" panose="02020603050405020304" pitchFamily="18" charset="0"/>
              </a:rPr>
              <a:t>формат</a:t>
            </a:r>
            <a:r>
              <a:rPr lang="ru-RU" sz="1600" spc="200" dirty="0">
                <a:effectLst/>
                <a:latin typeface="Times New Roman" panose="02020603050405020304" pitchFamily="18" charset="0"/>
                <a:ea typeface="Times New Roman" panose="02020603050405020304" pitchFamily="18" charset="0"/>
              </a:rPr>
              <a:t> </a:t>
            </a:r>
            <a:r>
              <a:rPr lang="ru-RU" sz="1600" dirty="0">
                <a:effectLst/>
                <a:latin typeface="Times New Roman" panose="02020603050405020304" pitchFamily="18" charset="0"/>
                <a:ea typeface="Times New Roman" panose="02020603050405020304" pitchFamily="18" charset="0"/>
              </a:rPr>
              <a:t>подачи информации.</a:t>
            </a:r>
          </a:p>
          <a:p>
            <a:pPr algn="just"/>
            <a:r>
              <a:rPr lang="ru-RU" sz="1600" dirty="0">
                <a:latin typeface="Times New Roman" pitchFamily="18" charset="0"/>
                <a:cs typeface="Times New Roman" pitchFamily="18" charset="0"/>
              </a:rPr>
              <a:t>	В основе развития новой воспитательной системы лежат современные технологии. Воспитательные технологии, как одно из средств воспитания, позволяют получить определённые результаты: позитивный социальный опыт обучающихся – опыт взаимодействия, общения, совместной деятельности.</a:t>
            </a:r>
          </a:p>
          <a:p>
            <a:pPr algn="just"/>
            <a:r>
              <a:rPr lang="ru-RU" sz="1600" dirty="0">
                <a:latin typeface="Times New Roman" pitchFamily="18" charset="0"/>
                <a:cs typeface="Times New Roman" pitchFamily="18" charset="0"/>
              </a:rPr>
              <a:t>	В качестве основных направлений внеурочной деятельности обучающихся, в соответствии с требованиями федеральных государственных образовательных стандартов общего образования, определены следующие: </a:t>
            </a:r>
          </a:p>
          <a:p>
            <a:pPr algn="just"/>
            <a:r>
              <a:rPr lang="ru-RU" sz="1600" dirty="0">
                <a:latin typeface="Times New Roman" pitchFamily="18" charset="0"/>
                <a:cs typeface="Times New Roman" pitchFamily="18" charset="0"/>
              </a:rPr>
              <a:t>-научно-познавательное; </a:t>
            </a:r>
          </a:p>
          <a:p>
            <a:pPr algn="just"/>
            <a:r>
              <a:rPr lang="ru-RU" sz="1600" dirty="0">
                <a:latin typeface="Times New Roman" pitchFamily="18" charset="0"/>
                <a:cs typeface="Times New Roman" pitchFamily="18" charset="0"/>
              </a:rPr>
              <a:t>- спортивно-оздоровительное;</a:t>
            </a:r>
          </a:p>
          <a:p>
            <a:pPr algn="just"/>
            <a:r>
              <a:rPr lang="ru-RU" sz="1600" dirty="0">
                <a:latin typeface="Times New Roman" pitchFamily="18" charset="0"/>
                <a:cs typeface="Times New Roman" pitchFamily="18" charset="0"/>
              </a:rPr>
              <a:t>- художественно-эстетическое.</a:t>
            </a:r>
          </a:p>
          <a:p>
            <a:pPr algn="just"/>
            <a:r>
              <a:rPr lang="ru-RU" sz="1600" dirty="0">
                <a:latin typeface="Times New Roman" pitchFamily="18" charset="0"/>
                <a:cs typeface="Times New Roman" pitchFamily="18" charset="0"/>
              </a:rPr>
              <a:t>Эти направления взяты за основу при организации внеурочной деятельности с обучающимися.</a:t>
            </a:r>
            <a:r>
              <a:rPr lang="ru-RU" sz="1600" dirty="0"/>
              <a:t> </a:t>
            </a:r>
            <a:r>
              <a:rPr lang="ru-RU" sz="1600" dirty="0">
                <a:latin typeface="Times New Roman" pitchFamily="18" charset="0"/>
                <a:cs typeface="Times New Roman" pitchFamily="18" charset="0"/>
              </a:rPr>
              <a:t>Образование детей с ограниченными возможностями здоровья предусматривает создание для них специальной коррекционно-развивающей среды, обеспечивающей адекватные условия и равные с обычными детьми возможности для получения образования в пределах специальных образовательных.</a:t>
            </a:r>
          </a:p>
          <a:p>
            <a:pPr marL="76835" marR="82550" indent="177800" algn="just"/>
            <a:r>
              <a:rPr lang="ru-RU" sz="1400" dirty="0">
                <a:effectLst/>
                <a:latin typeface="Times New Roman" panose="02020603050405020304" pitchFamily="18" charset="0"/>
                <a:ea typeface="Times New Roman" panose="02020603050405020304" pitchFamily="18" charset="0"/>
              </a:rPr>
              <a:t>Существует два основных вида педагогического </a:t>
            </a:r>
            <a:r>
              <a:rPr lang="ru-RU" sz="1400" dirty="0" err="1">
                <a:effectLst/>
                <a:latin typeface="Times New Roman" panose="02020603050405020304" pitchFamily="18" charset="0"/>
                <a:ea typeface="Times New Roman" panose="02020603050405020304" pitchFamily="18" charset="0"/>
              </a:rPr>
              <a:t>сторителлинга</a:t>
            </a:r>
            <a:r>
              <a:rPr lang="ru-RU" sz="1400" dirty="0">
                <a:effectLst/>
                <a:latin typeface="Times New Roman" panose="02020603050405020304" pitchFamily="18" charset="0"/>
                <a:ea typeface="Times New Roman" panose="02020603050405020304" pitchFamily="18" charset="0"/>
              </a:rPr>
              <a:t>: классический </a:t>
            </a:r>
            <a:r>
              <a:rPr lang="ru-RU" sz="1400" dirty="0" err="1">
                <a:effectLst/>
                <a:latin typeface="Times New Roman" panose="02020603050405020304" pitchFamily="18" charset="0"/>
                <a:ea typeface="Times New Roman" panose="02020603050405020304" pitchFamily="18" charset="0"/>
              </a:rPr>
              <a:t>сторителлинг</a:t>
            </a:r>
            <a:r>
              <a:rPr lang="ru-RU" sz="1400" dirty="0">
                <a:effectLst/>
                <a:latin typeface="Times New Roman" panose="02020603050405020304" pitchFamily="18" charset="0"/>
                <a:ea typeface="Times New Roman" panose="02020603050405020304" pitchFamily="18" charset="0"/>
              </a:rPr>
              <a:t> и активный </a:t>
            </a:r>
            <a:r>
              <a:rPr lang="ru-RU" sz="1400" dirty="0" err="1">
                <a:effectLst/>
                <a:latin typeface="Times New Roman" panose="02020603050405020304" pitchFamily="18" charset="0"/>
                <a:ea typeface="Times New Roman" panose="02020603050405020304" pitchFamily="18" charset="0"/>
              </a:rPr>
              <a:t>сторителлинг</a:t>
            </a:r>
            <a:r>
              <a:rPr lang="ru-RU" sz="1400" dirty="0">
                <a:effectLst/>
                <a:latin typeface="Times New Roman" panose="02020603050405020304" pitchFamily="18" charset="0"/>
                <a:ea typeface="Times New Roman" panose="02020603050405020304" pitchFamily="18" charset="0"/>
              </a:rPr>
              <a:t>.</a:t>
            </a:r>
          </a:p>
          <a:p>
            <a:pPr marL="76835" marR="79375" indent="177800" algn="just"/>
            <a:r>
              <a:rPr lang="ru-RU" sz="1400" dirty="0">
                <a:effectLst/>
                <a:latin typeface="Times New Roman" panose="02020603050405020304" pitchFamily="18" charset="0"/>
                <a:ea typeface="Times New Roman" panose="02020603050405020304" pitchFamily="18" charset="0"/>
              </a:rPr>
              <a:t>Реальная жизненная ситуация (или придуманная история) рассказывается преподавателем самостоятельно. Обучающиеся только слушают и воспринимают информацию. Классический рассказ служит для трансляции явного знания. Явное знание выражается вербально или существует в виде текста. При использовании классического </a:t>
            </a:r>
            <a:r>
              <a:rPr lang="ru-RU" sz="1400" dirty="0" err="1">
                <a:effectLst/>
                <a:latin typeface="Times New Roman" panose="02020603050405020304" pitchFamily="18" charset="0"/>
                <a:ea typeface="Times New Roman" panose="02020603050405020304" pitchFamily="18" charset="0"/>
              </a:rPr>
              <a:t>сторителлинга</a:t>
            </a:r>
            <a:r>
              <a:rPr lang="ru-RU" sz="1400" spc="-75"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педагог</a:t>
            </a:r>
            <a:r>
              <a:rPr lang="ru-RU" sz="1400" spc="-75"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передаёт</a:t>
            </a:r>
            <a:r>
              <a:rPr lang="ru-RU" sz="1400" spc="-75"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учащимся</a:t>
            </a:r>
            <a:r>
              <a:rPr lang="ru-RU" sz="1400" spc="-75"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конкретную</a:t>
            </a:r>
            <a:r>
              <a:rPr lang="ru-RU" sz="1400" spc="-40"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учебную</a:t>
            </a:r>
            <a:r>
              <a:rPr lang="ru-RU" sz="1400" spc="-75"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информацию,</a:t>
            </a:r>
            <a:r>
              <a:rPr lang="ru-RU" sz="1400" spc="-75"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облечённую в яркую форму запоминающейся истории.</a:t>
            </a:r>
          </a:p>
          <a:p>
            <a:pPr algn="just"/>
            <a:endParaRPr lang="ru-RU" sz="1600" dirty="0">
              <a:latin typeface="Times New Roman" pitchFamily="18" charset="0"/>
              <a:cs typeface="Times New Roman" pitchFamily="18" charset="0"/>
            </a:endParaRPr>
          </a:p>
        </p:txBody>
      </p:sp>
      <p:sp>
        <p:nvSpPr>
          <p:cNvPr id="4" name="Прямоугольник 3"/>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ПАПК___________________________18 апреля 2024 г.</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85720"/>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a:t>
            </a:r>
            <a:r>
              <a:rPr lang="en-US" b="1" dirty="0">
                <a:solidFill>
                  <a:schemeClr val="tx2">
                    <a:lumMod val="50000"/>
                  </a:schemeClr>
                </a:solidFill>
                <a:latin typeface="Times New Roman" pitchFamily="18" charset="0"/>
                <a:cs typeface="Times New Roman" pitchFamily="18" charset="0"/>
              </a:rPr>
              <a:t>8</a:t>
            </a:r>
            <a:r>
              <a:rPr lang="ru-RU" b="1" dirty="0">
                <a:solidFill>
                  <a:schemeClr val="tx2">
                    <a:lumMod val="50000"/>
                  </a:schemeClr>
                </a:solidFill>
                <a:latin typeface="Times New Roman" pitchFamily="18" charset="0"/>
                <a:cs typeface="Times New Roman" pitchFamily="18" charset="0"/>
              </a:rPr>
              <a:t> апреля 202</a:t>
            </a:r>
            <a:r>
              <a:rPr lang="en-US" b="1" dirty="0">
                <a:solidFill>
                  <a:schemeClr val="tx2">
                    <a:lumMod val="50000"/>
                  </a:schemeClr>
                </a:solidFill>
                <a:latin typeface="Times New Roman" pitchFamily="18" charset="0"/>
                <a:cs typeface="Times New Roman" pitchFamily="18" charset="0"/>
              </a:rPr>
              <a:t>4</a:t>
            </a:r>
            <a:r>
              <a:rPr lang="ru-RU" b="1" dirty="0">
                <a:solidFill>
                  <a:schemeClr val="tx2">
                    <a:lumMod val="50000"/>
                  </a:schemeClr>
                </a:solidFill>
                <a:latin typeface="Times New Roman" pitchFamily="18" charset="0"/>
                <a:cs typeface="Times New Roman" pitchFamily="18" charset="0"/>
              </a:rPr>
              <a:t> г.</a:t>
            </a:r>
          </a:p>
        </p:txBody>
      </p:sp>
      <p:sp>
        <p:nvSpPr>
          <p:cNvPr id="3" name="TextBox 2"/>
          <p:cNvSpPr txBox="1"/>
          <p:nvPr/>
        </p:nvSpPr>
        <p:spPr>
          <a:xfrm>
            <a:off x="400050" y="755577"/>
            <a:ext cx="6269310" cy="9799670"/>
          </a:xfrm>
          <a:prstGeom prst="rect">
            <a:avLst/>
          </a:prstGeom>
          <a:noFill/>
        </p:spPr>
        <p:txBody>
          <a:bodyPr wrap="square" rtlCol="0">
            <a:spAutoFit/>
          </a:bodyPr>
          <a:lstStyle/>
          <a:p>
            <a:pPr algn="just">
              <a:lnSpc>
                <a:spcPct val="107000"/>
              </a:lnSpc>
              <a:spcAft>
                <a:spcPts val="800"/>
              </a:spcAft>
            </a:pPr>
            <a:r>
              <a:rPr lang="ru-RU" sz="1500" b="1" dirty="0">
                <a:latin typeface="Times New Roman" panose="02020603050405020304" pitchFamily="18" charset="0"/>
                <a:ea typeface="Calibri" panose="020F0502020204030204" pitchFamily="34" charset="0"/>
                <a:cs typeface="Times New Roman" panose="02020603050405020304" pitchFamily="18" charset="0"/>
              </a:rPr>
              <a:t>8.</a:t>
            </a:r>
            <a:r>
              <a:rPr lang="ru-RU" sz="1500" b="1" dirty="0">
                <a:effectLst/>
                <a:latin typeface="Times New Roman" panose="02020603050405020304" pitchFamily="18" charset="0"/>
                <a:ea typeface="Calibri" panose="020F0502020204030204" pitchFamily="34" charset="0"/>
                <a:cs typeface="Times New Roman" panose="02020603050405020304" pitchFamily="18" charset="0"/>
              </a:rPr>
              <a:t>Целевые ориентиры классного руководителя в работе с классом как социальной группой. </a:t>
            </a:r>
            <a:r>
              <a:rPr lang="ru-RU" sz="1500" dirty="0" err="1">
                <a:effectLst/>
                <a:latin typeface="Times New Roman" panose="02020603050405020304" pitchFamily="18" charset="0"/>
                <a:ea typeface="Calibri" panose="020F0502020204030204" pitchFamily="34" charset="0"/>
                <a:cs typeface="Times New Roman" panose="02020603050405020304" pitchFamily="18" charset="0"/>
              </a:rPr>
              <a:t>Двоеглазова</a:t>
            </a: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 Ольга Викторовна, учитель МАОУ «Общеобразовательная школа для обучающихся с ОВЗ № 35 г. Череповец</a:t>
            </a:r>
          </a:p>
          <a:p>
            <a:pPr algn="just">
              <a:lnSpc>
                <a:spcPct val="107000"/>
              </a:lnSpc>
              <a:spcAft>
                <a:spcPts val="800"/>
              </a:spcAft>
            </a:pPr>
            <a:r>
              <a:rPr lang="ru-RU" sz="1500" b="1" dirty="0">
                <a:effectLst/>
                <a:latin typeface="Times New Roman" panose="02020603050405020304" pitchFamily="18" charset="0"/>
                <a:ea typeface="Calibri" panose="020F0502020204030204" pitchFamily="34" charset="0"/>
                <a:cs typeface="Times New Roman" panose="02020603050405020304" pitchFamily="18" charset="0"/>
              </a:rPr>
              <a:t>9.Игровые технологии на уроках русского языка как средство профориентационной направленности обучающихся с УО. </a:t>
            </a: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Воробьева Светлана Валентиновна, учитель русского языка и литературы МАОУ «Специальная (коррекционная) общеобразовательная школа №38»</a:t>
            </a:r>
            <a:r>
              <a:rPr lang="ru-RU" sz="1800" b="1" dirty="0">
                <a:effectLst/>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07000"/>
              </a:lnSpc>
              <a:spcAft>
                <a:spcPts val="800"/>
              </a:spcAft>
            </a:pPr>
            <a:r>
              <a:rPr lang="ru-RU" sz="1500" b="1" dirty="0">
                <a:effectLst/>
                <a:latin typeface="Times New Roman" panose="02020603050405020304" pitchFamily="18" charset="0"/>
                <a:ea typeface="Calibri" panose="020F0502020204030204" pitchFamily="34" charset="0"/>
                <a:cs typeface="Times New Roman" panose="02020603050405020304" pitchFamily="18" charset="0"/>
              </a:rPr>
              <a:t>10.Социализация детей с ОВЗ посредством углубленной трудовой подготовки по профилю «Рабочий по комплексному обслуживанию зданий и сооружений». </a:t>
            </a: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Смирнов Сергей Владимирович, учитель технологии и </a:t>
            </a:r>
            <a:r>
              <a:rPr lang="ru-RU" sz="1500" dirty="0" err="1">
                <a:effectLst/>
                <a:latin typeface="Times New Roman" panose="02020603050405020304" pitchFamily="18" charset="0"/>
                <a:ea typeface="Calibri" panose="020F0502020204030204" pitchFamily="34" charset="0"/>
                <a:cs typeface="Times New Roman" panose="02020603050405020304" pitchFamily="18" charset="0"/>
              </a:rPr>
              <a:t>Несын</a:t>
            </a: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 Игорь Леонтьевич, учитель технологии МАОУ «Общеобразовательная школа для обучающихся с ОВЗ № 35 г. Череповец</a:t>
            </a:r>
            <a:endParaRPr lang="ru-RU" sz="15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RU" sz="1500" b="1" dirty="0">
                <a:effectLst/>
                <a:latin typeface="Times New Roman" panose="02020603050405020304" pitchFamily="18" charset="0"/>
                <a:ea typeface="Calibri" panose="020F0502020204030204" pitchFamily="34" charset="0"/>
                <a:cs typeface="Times New Roman" panose="02020603050405020304" pitchFamily="18" charset="0"/>
              </a:rPr>
              <a:t>11</a:t>
            </a:r>
            <a:r>
              <a:rPr lang="ru-RU" sz="1500" dirty="0">
                <a:latin typeface="Times New Roman" pitchFamily="18" charset="0"/>
                <a:cs typeface="Times New Roman" pitchFamily="18" charset="0"/>
              </a:rPr>
              <a:t>.</a:t>
            </a:r>
            <a:r>
              <a:rPr lang="ru-RU" sz="1400" b="1" dirty="0">
                <a:effectLst/>
                <a:latin typeface="Times New Roman" panose="02020603050405020304" pitchFamily="18" charset="0"/>
                <a:ea typeface="Calibri" panose="020F0502020204030204" pitchFamily="34" charset="0"/>
                <a:cs typeface="Times New Roman" panose="02020603050405020304" pitchFamily="18" charset="0"/>
              </a:rPr>
              <a:t> Особенность организации театральной деятельности обучающихся старших классов с ОВЗ. </a:t>
            </a:r>
            <a:r>
              <a:rPr lang="ru-RU" sz="1400" dirty="0" err="1">
                <a:effectLst/>
                <a:latin typeface="Times New Roman" panose="02020603050405020304" pitchFamily="18" charset="0"/>
                <a:ea typeface="Calibri" panose="020F0502020204030204" pitchFamily="34" charset="0"/>
                <a:cs typeface="Times New Roman" panose="02020603050405020304" pitchFamily="18" charset="0"/>
              </a:rPr>
              <a:t>Наквасина</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Ольга Евгеньевна, учитель музыки МАОУ «Общеобразовательная школа для обучающихся с ОВЗ № 35 г. Череповец</a:t>
            </a:r>
          </a:p>
          <a:p>
            <a:pPr algn="just">
              <a:lnSpc>
                <a:spcPct val="107000"/>
              </a:lnSpc>
              <a:spcAft>
                <a:spcPts val="800"/>
              </a:spcAft>
            </a:pPr>
            <a:r>
              <a:rPr lang="ru-RU" sz="1400" b="1" dirty="0">
                <a:latin typeface="Times New Roman" panose="02020603050405020304" pitchFamily="18" charset="0"/>
                <a:ea typeface="Calibri" panose="020F0502020204030204" pitchFamily="34" charset="0"/>
                <a:cs typeface="Times New Roman" panose="02020603050405020304" pitchFamily="18" charset="0"/>
              </a:rPr>
              <a:t>12</a:t>
            </a:r>
            <a:r>
              <a:rPr lang="ru-RU" sz="1400" dirty="0">
                <a:latin typeface="Times New Roman" panose="02020603050405020304" pitchFamily="18" charset="0"/>
                <a:ea typeface="Calibri" panose="020F0502020204030204" pitchFamily="34" charset="0"/>
                <a:cs typeface="Times New Roman" panose="02020603050405020304" pitchFamily="18" charset="0"/>
              </a:rPr>
              <a:t>.</a:t>
            </a:r>
            <a:r>
              <a:rPr lang="ru-RU" sz="1400" b="1" dirty="0">
                <a:effectLst/>
                <a:latin typeface="Times New Roman" panose="02020603050405020304" pitchFamily="18" charset="0"/>
                <a:ea typeface="Calibri" panose="020F0502020204030204" pitchFamily="34" charset="0"/>
                <a:cs typeface="Times New Roman" panose="02020603050405020304" pitchFamily="18" charset="0"/>
              </a:rPr>
              <a:t> Развитие познавательной активности учащегося с умственной отсталостью (интеллектуальными нарушениями) на уроках профильного труда в условиях индивидуального обучения. </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Миронова Елена Александровна, учитель МАОУ «Специальная (коррекционная) общеобразовательная школа №38»</a:t>
            </a:r>
          </a:p>
          <a:p>
            <a:pPr algn="just">
              <a:lnSpc>
                <a:spcPct val="107000"/>
              </a:lnSpc>
              <a:spcAft>
                <a:spcPts val="800"/>
              </a:spcAft>
            </a:pPr>
            <a:r>
              <a:rPr lang="ru-RU" sz="1400" b="1" dirty="0">
                <a:latin typeface="Times New Roman" panose="02020603050405020304" pitchFamily="18" charset="0"/>
                <a:ea typeface="Calibri" panose="020F0502020204030204" pitchFamily="34" charset="0"/>
                <a:cs typeface="Times New Roman" panose="02020603050405020304" pitchFamily="18" charset="0"/>
              </a:rPr>
              <a:t>13</a:t>
            </a:r>
            <a:r>
              <a:rPr lang="ru-RU" sz="1400" dirty="0">
                <a:latin typeface="Times New Roman" panose="02020603050405020304" pitchFamily="18" charset="0"/>
                <a:ea typeface="Calibri" panose="020F0502020204030204" pitchFamily="34" charset="0"/>
                <a:cs typeface="Times New Roman" panose="02020603050405020304" pitchFamily="18" charset="0"/>
              </a:rPr>
              <a:t>.. </a:t>
            </a:r>
            <a:r>
              <a:rPr lang="ru-RU"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Подготовка студентов к чемпионату «Абилимпикс» по компетенции Работник зеленого хозяйства.</a:t>
            </a:r>
            <a:r>
              <a:rPr lang="ru-RU" sz="1400" b="1" i="1" dirty="0">
                <a:solidFill>
                  <a:schemeClr val="bg2">
                    <a:lumMod val="10000"/>
                  </a:schemeClr>
                </a:solidFill>
                <a:latin typeface="Times New Roman" pitchFamily="18" charset="0"/>
                <a:cs typeface="Times New Roman" pitchFamily="18" charset="0"/>
              </a:rPr>
              <a:t> </a:t>
            </a:r>
            <a:r>
              <a:rPr lang="ru-RU" sz="1400" dirty="0">
                <a:solidFill>
                  <a:schemeClr val="bg2">
                    <a:lumMod val="10000"/>
                  </a:schemeClr>
                </a:solidFill>
                <a:latin typeface="Times New Roman" pitchFamily="18" charset="0"/>
                <a:cs typeface="Times New Roman" pitchFamily="18" charset="0"/>
              </a:rPr>
              <a:t>Козлова Любовь Юрьевна, </a:t>
            </a:r>
            <a:br>
              <a:rPr lang="ru-RU" sz="1400" dirty="0">
                <a:solidFill>
                  <a:schemeClr val="bg2">
                    <a:lumMod val="10000"/>
                  </a:schemeClr>
                </a:solidFill>
                <a:latin typeface="Times New Roman" pitchFamily="18" charset="0"/>
                <a:cs typeface="Times New Roman" pitchFamily="18" charset="0"/>
              </a:rPr>
            </a:br>
            <a:r>
              <a:rPr lang="ru-RU" sz="1400" dirty="0">
                <a:solidFill>
                  <a:schemeClr val="bg2">
                    <a:lumMod val="10000"/>
                  </a:schemeClr>
                </a:solidFill>
                <a:latin typeface="Times New Roman" pitchFamily="18" charset="0"/>
                <a:cs typeface="Times New Roman" pitchFamily="18" charset="0"/>
              </a:rPr>
              <a:t>преподаватель ГПОУ ЯО Пошехонский аграрно-политехнический колледж</a:t>
            </a:r>
            <a:endPar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Aft>
                <a:spcPts val="800"/>
              </a:spcAft>
            </a:pPr>
            <a:r>
              <a:rPr lang="ru-RU" sz="1400" b="1" dirty="0">
                <a:effectLst/>
                <a:latin typeface="Times New Roman" panose="02020603050405020304" pitchFamily="18" charset="0"/>
                <a:ea typeface="Calibri" panose="020F0502020204030204" pitchFamily="34" charset="0"/>
                <a:cs typeface="Times New Roman" panose="02020603050405020304" pitchFamily="18" charset="0"/>
              </a:rPr>
              <a:t>14.Современные образовательные технологии в формировании основ финансовой культуры у школьников с нарушениями интеллекта. </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Шахова Татьяна Константиновна, учитель МАОУ «Специальная (коррекционная) общеобразовательная школа №38» г. Череповец</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ru-RU" sz="1500" dirty="0">
              <a:latin typeface="Times New Roman" pitchFamily="18" charset="0"/>
              <a:cs typeface="Times New Roman" pitchFamily="18" charset="0"/>
            </a:endParaRPr>
          </a:p>
          <a:p>
            <a:pPr marL="342900" indent="-342900" algn="just">
              <a:buFontTx/>
              <a:buAutoNum type="arabicPeriod" startAt="7"/>
            </a:pPr>
            <a:endParaRPr lang="ru-RU" sz="1200" dirty="0">
              <a:latin typeface="Times New Roman" pitchFamily="18" charset="0"/>
              <a:cs typeface="Times New Roman" pitchFamily="18" charset="0"/>
            </a:endParaRPr>
          </a:p>
          <a:p>
            <a:pPr marL="342900" indent="-342900" algn="just">
              <a:buFontTx/>
              <a:buAutoNum type="arabicPeriod" startAt="7"/>
            </a:pPr>
            <a:endParaRPr lang="ru-RU" sz="1200" dirty="0">
              <a:latin typeface="Times New Roman" pitchFamily="18" charset="0"/>
              <a:cs typeface="Times New Roman" pitchFamily="18" charset="0"/>
            </a:endParaRPr>
          </a:p>
          <a:p>
            <a:pPr marL="342900" indent="-342900">
              <a:buFontTx/>
              <a:buAutoNum type="arabicPeriod" startAt="7"/>
            </a:pPr>
            <a:endParaRPr lang="ru-RU" sz="1200" dirty="0">
              <a:latin typeface="Times New Roman" pitchFamily="18" charset="0"/>
              <a:cs typeface="Times New Roman" pitchFamily="18" charset="0"/>
            </a:endParaRPr>
          </a:p>
          <a:p>
            <a:pPr marL="342900" indent="-342900">
              <a:buFontTx/>
              <a:buAutoNum type="arabicPeriod" startAt="7"/>
            </a:pPr>
            <a:endParaRPr lang="ru-RU" sz="1200" dirty="0">
              <a:latin typeface="Times New Roman" pitchFamily="18" charset="0"/>
              <a:cs typeface="Times New Roman" pitchFamily="18" charset="0"/>
            </a:endParaRPr>
          </a:p>
          <a:p>
            <a:pPr marL="342900" indent="-342900">
              <a:buFontTx/>
              <a:buAutoNum type="arabicPeriod" startAt="7"/>
            </a:pPr>
            <a:endParaRPr lang="ru-RU" sz="1200" dirty="0"/>
          </a:p>
          <a:p>
            <a:pPr marL="342900" indent="-342900">
              <a:buAutoNum type="arabicPeriod" startAt="7"/>
            </a:pPr>
            <a:endParaRPr lang="ru-RU" sz="1200" dirty="0">
              <a:latin typeface="Times New Roman" pitchFamily="18" charset="0"/>
              <a:cs typeface="Times New Roman" pitchFamily="18" charset="0"/>
            </a:endParaRPr>
          </a:p>
          <a:p>
            <a:pPr lvl="0" algn="just"/>
            <a:endParaRPr lang="ru-RU" sz="1200" dirty="0">
              <a:latin typeface="Arial" pitchFamily="34" charset="0"/>
              <a:cs typeface="Arial" pitchFamily="34" charset="0"/>
            </a:endParaRPr>
          </a:p>
          <a:p>
            <a:pPr algn="just">
              <a:lnSpc>
                <a:spcPct val="107000"/>
              </a:lnSpc>
              <a:spcAft>
                <a:spcPts val="800"/>
              </a:spcAft>
            </a:pP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sz="1600" b="1" dirty="0">
              <a:latin typeface="Times New Roman" pitchFamily="18" charset="0"/>
              <a:cs typeface="Times New Roman" pitchFamily="18" charset="0"/>
            </a:endParaRPr>
          </a:p>
        </p:txBody>
      </p:sp>
      <p:sp>
        <p:nvSpPr>
          <p:cNvPr id="7" name="Номер слайда 6"/>
          <p:cNvSpPr>
            <a:spLocks noGrp="1"/>
          </p:cNvSpPr>
          <p:nvPr>
            <p:ph type="sldNum" sz="quarter" idx="12"/>
          </p:nvPr>
        </p:nvSpPr>
        <p:spPr/>
        <p:txBody>
          <a:bodyPr/>
          <a:lstStyle/>
          <a:p>
            <a:fld id="{725C68B6-61C2-468F-89AB-4B9F7531AA68}" type="slidenum">
              <a:rPr lang="ru-RU" smtClean="0"/>
              <a:pPr/>
              <a:t>4</a:t>
            </a:fld>
            <a:endParaRPr lang="ru-RU"/>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40</a:t>
            </a:fld>
            <a:endParaRPr lang="ru-RU" dirty="0"/>
          </a:p>
        </p:txBody>
      </p:sp>
      <p:sp>
        <p:nvSpPr>
          <p:cNvPr id="3" name="Прямоугольник 2"/>
          <p:cNvSpPr/>
          <p:nvPr/>
        </p:nvSpPr>
        <p:spPr>
          <a:xfrm>
            <a:off x="285728" y="714348"/>
            <a:ext cx="6286544" cy="8156079"/>
          </a:xfrm>
          <a:prstGeom prst="rect">
            <a:avLst/>
          </a:prstGeom>
        </p:spPr>
        <p:txBody>
          <a:bodyPr wrap="square">
            <a:spAutoFit/>
          </a:bodyPr>
          <a:lstStyle/>
          <a:p>
            <a:pPr marL="342900" lvl="0" indent="-342900" algn="just">
              <a:buFont typeface="Wingdings" panose="05000000000000000000" pitchFamily="2" charset="2"/>
              <a:buChar char=""/>
              <a:tabLst>
                <a:tab pos="266700" algn="l"/>
              </a:tabLst>
            </a:pPr>
            <a:r>
              <a:rPr lang="ru-RU" sz="1600" dirty="0">
                <a:effectLst/>
                <a:latin typeface="Times New Roman" panose="02020603050405020304" pitchFamily="18" charset="0"/>
                <a:ea typeface="Times New Roman" panose="02020603050405020304" pitchFamily="18" charset="0"/>
              </a:rPr>
              <a:t>Преподавателем задаётся «канва истории», определяются её цели и задачи. Слушатели</a:t>
            </a:r>
            <a:r>
              <a:rPr lang="ru-RU" sz="1600" spc="-20" dirty="0">
                <a:effectLst/>
                <a:latin typeface="Times New Roman" panose="02020603050405020304" pitchFamily="18" charset="0"/>
                <a:ea typeface="Times New Roman" panose="02020603050405020304" pitchFamily="18" charset="0"/>
              </a:rPr>
              <a:t> </a:t>
            </a:r>
            <a:r>
              <a:rPr lang="ru-RU" sz="1600" dirty="0">
                <a:effectLst/>
                <a:latin typeface="Times New Roman" panose="02020603050405020304" pitchFamily="18" charset="0"/>
                <a:ea typeface="Times New Roman" panose="02020603050405020304" pitchFamily="18" charset="0"/>
              </a:rPr>
              <a:t>активно</a:t>
            </a:r>
            <a:r>
              <a:rPr lang="ru-RU" sz="1600" spc="-20" dirty="0">
                <a:effectLst/>
                <a:latin typeface="Times New Roman" panose="02020603050405020304" pitchFamily="18" charset="0"/>
                <a:ea typeface="Times New Roman" panose="02020603050405020304" pitchFamily="18" charset="0"/>
              </a:rPr>
              <a:t> </a:t>
            </a:r>
            <a:r>
              <a:rPr lang="ru-RU" sz="1600" dirty="0">
                <a:effectLst/>
                <a:latin typeface="Times New Roman" panose="02020603050405020304" pitchFamily="18" charset="0"/>
                <a:ea typeface="Times New Roman" panose="02020603050405020304" pitchFamily="18" charset="0"/>
              </a:rPr>
              <a:t>вовлекаются</a:t>
            </a:r>
            <a:r>
              <a:rPr lang="ru-RU" sz="1600" spc="-20" dirty="0">
                <a:effectLst/>
                <a:latin typeface="Times New Roman" panose="02020603050405020304" pitchFamily="18" charset="0"/>
                <a:ea typeface="Times New Roman" panose="02020603050405020304" pitchFamily="18" charset="0"/>
              </a:rPr>
              <a:t> </a:t>
            </a:r>
            <a:r>
              <a:rPr lang="ru-RU" sz="1600" dirty="0">
                <a:effectLst/>
                <a:latin typeface="Times New Roman" panose="02020603050405020304" pitchFamily="18" charset="0"/>
                <a:ea typeface="Times New Roman" panose="02020603050405020304" pitchFamily="18" charset="0"/>
              </a:rPr>
              <a:t>в</a:t>
            </a:r>
            <a:r>
              <a:rPr lang="ru-RU" sz="1600" spc="-20" dirty="0">
                <a:effectLst/>
                <a:latin typeface="Times New Roman" panose="02020603050405020304" pitchFamily="18" charset="0"/>
                <a:ea typeface="Times New Roman" panose="02020603050405020304" pitchFamily="18" charset="0"/>
              </a:rPr>
              <a:t> </a:t>
            </a:r>
            <a:r>
              <a:rPr lang="ru-RU" sz="1600" dirty="0">
                <a:effectLst/>
                <a:latin typeface="Times New Roman" panose="02020603050405020304" pitchFamily="18" charset="0"/>
                <a:ea typeface="Times New Roman" panose="02020603050405020304" pitchFamily="18" charset="0"/>
              </a:rPr>
              <a:t>процесс</a:t>
            </a:r>
            <a:r>
              <a:rPr lang="ru-RU" sz="1600" spc="-35" dirty="0">
                <a:effectLst/>
                <a:latin typeface="Times New Roman" panose="02020603050405020304" pitchFamily="18" charset="0"/>
                <a:ea typeface="Times New Roman" panose="02020603050405020304" pitchFamily="18" charset="0"/>
              </a:rPr>
              <a:t> </a:t>
            </a:r>
            <a:r>
              <a:rPr lang="ru-RU" sz="1600" dirty="0">
                <a:effectLst/>
                <a:latin typeface="Times New Roman" panose="02020603050405020304" pitchFamily="18" charset="0"/>
                <a:ea typeface="Times New Roman" panose="02020603050405020304" pitchFamily="18" charset="0"/>
              </a:rPr>
              <a:t>создания</a:t>
            </a:r>
            <a:r>
              <a:rPr lang="ru-RU" sz="1600" spc="-10" dirty="0">
                <a:effectLst/>
                <a:latin typeface="Times New Roman" panose="02020603050405020304" pitchFamily="18" charset="0"/>
                <a:ea typeface="Times New Roman" panose="02020603050405020304" pitchFamily="18" charset="0"/>
              </a:rPr>
              <a:t> </a:t>
            </a:r>
            <a:r>
              <a:rPr lang="ru-RU" sz="1600" dirty="0">
                <a:effectLst/>
                <a:latin typeface="Times New Roman" panose="02020603050405020304" pitchFamily="18" charset="0"/>
                <a:ea typeface="Times New Roman" panose="02020603050405020304" pitchFamily="18" charset="0"/>
              </a:rPr>
              <a:t>и</a:t>
            </a:r>
            <a:r>
              <a:rPr lang="ru-RU" sz="1600" spc="-20" dirty="0">
                <a:effectLst/>
                <a:latin typeface="Times New Roman" panose="02020603050405020304" pitchFamily="18" charset="0"/>
                <a:ea typeface="Times New Roman" panose="02020603050405020304" pitchFamily="18" charset="0"/>
              </a:rPr>
              <a:t> </a:t>
            </a:r>
            <a:r>
              <a:rPr lang="ru-RU" sz="1600" dirty="0">
                <a:effectLst/>
                <a:latin typeface="Times New Roman" panose="02020603050405020304" pitchFamily="18" charset="0"/>
                <a:ea typeface="Times New Roman" panose="02020603050405020304" pitchFamily="18" charset="0"/>
              </a:rPr>
              <a:t>рассказывания</a:t>
            </a:r>
            <a:r>
              <a:rPr lang="ru-RU" sz="1600" spc="-35" dirty="0">
                <a:effectLst/>
                <a:latin typeface="Times New Roman" panose="02020603050405020304" pitchFamily="18" charset="0"/>
                <a:ea typeface="Times New Roman" panose="02020603050405020304" pitchFamily="18" charset="0"/>
              </a:rPr>
              <a:t> </a:t>
            </a:r>
            <a:r>
              <a:rPr lang="ru-RU" sz="1600" dirty="0">
                <a:effectLst/>
                <a:latin typeface="Times New Roman" panose="02020603050405020304" pitchFamily="18" charset="0"/>
                <a:ea typeface="Times New Roman" panose="02020603050405020304" pitchFamily="18" charset="0"/>
              </a:rPr>
              <a:t>историй. Обучающиеся </a:t>
            </a:r>
            <a:r>
              <a:rPr lang="ru-RU" sz="1600" dirty="0" err="1">
                <a:effectLst/>
                <a:latin typeface="Times New Roman" panose="02020603050405020304" pitchFamily="18" charset="0"/>
                <a:ea typeface="Times New Roman" panose="02020603050405020304" pitchFamily="18" charset="0"/>
              </a:rPr>
              <a:t>могут:создавать</a:t>
            </a:r>
            <a:r>
              <a:rPr lang="ru-RU" sz="1600" spc="400" dirty="0">
                <a:effectLst/>
                <a:latin typeface="Times New Roman" panose="02020603050405020304" pitchFamily="18" charset="0"/>
                <a:ea typeface="Times New Roman" panose="02020603050405020304" pitchFamily="18" charset="0"/>
              </a:rPr>
              <a:t> </a:t>
            </a:r>
            <a:r>
              <a:rPr lang="ru-RU" sz="1600" dirty="0">
                <a:effectLst/>
                <a:latin typeface="Times New Roman" panose="02020603050405020304" pitchFamily="18" charset="0"/>
                <a:ea typeface="Times New Roman" panose="02020603050405020304" pitchFamily="18" charset="0"/>
              </a:rPr>
              <a:t>истории</a:t>
            </a:r>
            <a:r>
              <a:rPr lang="ru-RU" sz="1600" spc="400" dirty="0">
                <a:effectLst/>
                <a:latin typeface="Times New Roman" panose="02020603050405020304" pitchFamily="18" charset="0"/>
                <a:ea typeface="Times New Roman" panose="02020603050405020304" pitchFamily="18" charset="0"/>
              </a:rPr>
              <a:t> </a:t>
            </a:r>
            <a:r>
              <a:rPr lang="ru-RU" sz="1600" dirty="0">
                <a:effectLst/>
                <a:latin typeface="Times New Roman" panose="02020603050405020304" pitchFamily="18" charset="0"/>
                <a:ea typeface="Times New Roman" panose="02020603050405020304" pitchFamily="18" charset="0"/>
              </a:rPr>
              <a:t>самостоятельно,</a:t>
            </a:r>
            <a:r>
              <a:rPr lang="ru-RU" sz="1600" spc="400" dirty="0">
                <a:effectLst/>
                <a:latin typeface="Times New Roman" panose="02020603050405020304" pitchFamily="18" charset="0"/>
                <a:ea typeface="Times New Roman" panose="02020603050405020304" pitchFamily="18" charset="0"/>
              </a:rPr>
              <a:t> </a:t>
            </a:r>
            <a:r>
              <a:rPr lang="ru-RU" sz="1600" dirty="0">
                <a:effectLst/>
                <a:latin typeface="Times New Roman" panose="02020603050405020304" pitchFamily="18" charset="0"/>
                <a:ea typeface="Times New Roman" panose="02020603050405020304" pitchFamily="18" charset="0"/>
              </a:rPr>
              <a:t>следуя</a:t>
            </a:r>
            <a:r>
              <a:rPr lang="ru-RU" sz="1600" spc="400" dirty="0">
                <a:effectLst/>
                <a:latin typeface="Times New Roman" panose="02020603050405020304" pitchFamily="18" charset="0"/>
                <a:ea typeface="Times New Roman" panose="02020603050405020304" pitchFamily="18" charset="0"/>
              </a:rPr>
              <a:t> </a:t>
            </a:r>
            <a:r>
              <a:rPr lang="ru-RU" sz="1600" dirty="0">
                <a:effectLst/>
                <a:latin typeface="Times New Roman" panose="02020603050405020304" pitchFamily="18" charset="0"/>
                <a:ea typeface="Times New Roman" panose="02020603050405020304" pitchFamily="18" charset="0"/>
              </a:rPr>
              <a:t>заданию</a:t>
            </a:r>
            <a:r>
              <a:rPr lang="ru-RU" sz="1600" spc="400" dirty="0">
                <a:effectLst/>
                <a:latin typeface="Times New Roman" panose="02020603050405020304" pitchFamily="18" charset="0"/>
                <a:ea typeface="Times New Roman" panose="02020603050405020304" pitchFamily="18" charset="0"/>
              </a:rPr>
              <a:t> </a:t>
            </a:r>
            <a:r>
              <a:rPr lang="ru-RU" sz="1600" dirty="0">
                <a:effectLst/>
                <a:latin typeface="Times New Roman" panose="02020603050405020304" pitchFamily="18" charset="0"/>
                <a:ea typeface="Times New Roman" panose="02020603050405020304" pitchFamily="18" charset="0"/>
              </a:rPr>
              <a:t>и</a:t>
            </a:r>
            <a:r>
              <a:rPr lang="ru-RU" sz="1600" spc="400" dirty="0">
                <a:effectLst/>
                <a:latin typeface="Times New Roman" panose="02020603050405020304" pitchFamily="18" charset="0"/>
                <a:ea typeface="Times New Roman" panose="02020603050405020304" pitchFamily="18" charset="0"/>
              </a:rPr>
              <a:t> </a:t>
            </a:r>
            <a:r>
              <a:rPr lang="ru-RU" sz="1600" dirty="0">
                <a:effectLst/>
                <a:latin typeface="Times New Roman" panose="02020603050405020304" pitchFamily="18" charset="0"/>
                <a:ea typeface="Times New Roman" panose="02020603050405020304" pitchFamily="18" charset="0"/>
              </a:rPr>
              <a:t>рекомендациям</a:t>
            </a:r>
            <a:r>
              <a:rPr lang="ru-RU" sz="1600" spc="400" dirty="0">
                <a:effectLst/>
                <a:latin typeface="Times New Roman" panose="02020603050405020304" pitchFamily="18" charset="0"/>
                <a:ea typeface="Times New Roman" panose="02020603050405020304" pitchFamily="18" charset="0"/>
              </a:rPr>
              <a:t> </a:t>
            </a:r>
            <a:r>
              <a:rPr lang="ru-RU" sz="1600" spc="-10" dirty="0">
                <a:effectLst/>
                <a:latin typeface="Times New Roman" panose="02020603050405020304" pitchFamily="18" charset="0"/>
                <a:ea typeface="Times New Roman" panose="02020603050405020304" pitchFamily="18" charset="0"/>
              </a:rPr>
              <a:t>преподавателя;</a:t>
            </a:r>
            <a:endParaRPr lang="ru-RU" sz="1600" dirty="0">
              <a:effectLst/>
              <a:latin typeface="Times New Roman" panose="02020603050405020304" pitchFamily="18" charset="0"/>
              <a:ea typeface="Times New Roman" panose="02020603050405020304" pitchFamily="18" charset="0"/>
            </a:endParaRPr>
          </a:p>
          <a:p>
            <a:pPr marL="342900" lvl="0" indent="-342900" algn="just">
              <a:buFont typeface="Wingdings" panose="05000000000000000000" pitchFamily="2" charset="2"/>
              <a:buChar char=""/>
              <a:tabLst>
                <a:tab pos="266700" algn="l"/>
              </a:tabLst>
            </a:pPr>
            <a:r>
              <a:rPr lang="ru-RU" sz="1600" dirty="0">
                <a:effectLst/>
                <a:latin typeface="Times New Roman" panose="02020603050405020304" pitchFamily="18" charset="0"/>
                <a:ea typeface="Times New Roman" panose="02020603050405020304" pitchFamily="18" charset="0"/>
              </a:rPr>
              <a:t>моделировать</a:t>
            </a:r>
            <a:r>
              <a:rPr lang="ru-RU" sz="1600" spc="-10" dirty="0">
                <a:effectLst/>
                <a:latin typeface="Times New Roman" panose="02020603050405020304" pitchFamily="18" charset="0"/>
                <a:ea typeface="Times New Roman" panose="02020603050405020304" pitchFamily="18" charset="0"/>
              </a:rPr>
              <a:t> </a:t>
            </a:r>
            <a:r>
              <a:rPr lang="ru-RU" sz="1600" dirty="0">
                <a:effectLst/>
                <a:latin typeface="Times New Roman" panose="02020603050405020304" pitchFamily="18" charset="0"/>
                <a:ea typeface="Times New Roman" panose="02020603050405020304" pitchFamily="18" charset="0"/>
              </a:rPr>
              <a:t>различные</a:t>
            </a:r>
            <a:r>
              <a:rPr lang="ru-RU" sz="1600" spc="-25" dirty="0">
                <a:effectLst/>
                <a:latin typeface="Times New Roman" panose="02020603050405020304" pitchFamily="18" charset="0"/>
                <a:ea typeface="Times New Roman" panose="02020603050405020304" pitchFamily="18" charset="0"/>
              </a:rPr>
              <a:t> </a:t>
            </a:r>
            <a:r>
              <a:rPr lang="ru-RU" sz="1600" dirty="0">
                <a:effectLst/>
                <a:latin typeface="Times New Roman" panose="02020603050405020304" pitchFamily="18" charset="0"/>
                <a:ea typeface="Times New Roman" panose="02020603050405020304" pitchFamily="18" charset="0"/>
              </a:rPr>
              <a:t>ситуации</a:t>
            </a:r>
            <a:r>
              <a:rPr lang="ru-RU" sz="1600" spc="-10" dirty="0">
                <a:effectLst/>
                <a:latin typeface="Times New Roman" panose="02020603050405020304" pitchFamily="18" charset="0"/>
                <a:ea typeface="Times New Roman" panose="02020603050405020304" pitchFamily="18" charset="0"/>
              </a:rPr>
              <a:t> </a:t>
            </a:r>
            <a:r>
              <a:rPr lang="ru-RU" sz="1600" dirty="0">
                <a:effectLst/>
                <a:latin typeface="Times New Roman" panose="02020603050405020304" pitchFamily="18" charset="0"/>
                <a:ea typeface="Times New Roman" panose="02020603050405020304" pitchFamily="18" charset="0"/>
              </a:rPr>
              <a:t>и</a:t>
            </a:r>
            <a:r>
              <a:rPr lang="ru-RU" sz="1600" spc="-10" dirty="0">
                <a:effectLst/>
                <a:latin typeface="Times New Roman" panose="02020603050405020304" pitchFamily="18" charset="0"/>
                <a:ea typeface="Times New Roman" panose="02020603050405020304" pitchFamily="18" charset="0"/>
              </a:rPr>
              <a:t> </a:t>
            </a:r>
            <a:r>
              <a:rPr lang="ru-RU" sz="1600" dirty="0">
                <a:effectLst/>
                <a:latin typeface="Times New Roman" panose="02020603050405020304" pitchFamily="18" charset="0"/>
                <a:ea typeface="Times New Roman" panose="02020603050405020304" pitchFamily="18" charset="0"/>
              </a:rPr>
              <a:t>искать</a:t>
            </a:r>
            <a:r>
              <a:rPr lang="ru-RU" sz="1600" spc="-10" dirty="0">
                <a:effectLst/>
                <a:latin typeface="Times New Roman" panose="02020603050405020304" pitchFamily="18" charset="0"/>
                <a:ea typeface="Times New Roman" panose="02020603050405020304" pitchFamily="18" charset="0"/>
              </a:rPr>
              <a:t> </a:t>
            </a:r>
            <a:r>
              <a:rPr lang="ru-RU" sz="1600" dirty="0">
                <a:effectLst/>
                <a:latin typeface="Times New Roman" panose="02020603050405020304" pitchFamily="18" charset="0"/>
                <a:ea typeface="Times New Roman" panose="02020603050405020304" pitchFamily="18" charset="0"/>
              </a:rPr>
              <a:t>пути</a:t>
            </a:r>
            <a:r>
              <a:rPr lang="ru-RU" sz="1600" spc="-10" dirty="0">
                <a:effectLst/>
                <a:latin typeface="Times New Roman" panose="02020603050405020304" pitchFamily="18" charset="0"/>
                <a:ea typeface="Times New Roman" panose="02020603050405020304" pitchFamily="18" charset="0"/>
              </a:rPr>
              <a:t> выхода;</a:t>
            </a:r>
            <a:endParaRPr lang="ru-RU" sz="1600" dirty="0">
              <a:effectLst/>
              <a:latin typeface="Times New Roman" panose="02020603050405020304" pitchFamily="18" charset="0"/>
              <a:ea typeface="Times New Roman" panose="02020603050405020304" pitchFamily="18" charset="0"/>
            </a:endParaRPr>
          </a:p>
          <a:p>
            <a:pPr marL="342900" lvl="0" indent="-342900" algn="just">
              <a:buFont typeface="Wingdings" panose="05000000000000000000" pitchFamily="2" charset="2"/>
              <a:buChar char=""/>
              <a:tabLst>
                <a:tab pos="266700" algn="l"/>
              </a:tabLst>
            </a:pPr>
            <a:r>
              <a:rPr lang="ru-RU" sz="1600" dirty="0">
                <a:effectLst/>
                <a:latin typeface="Times New Roman" panose="02020603050405020304" pitchFamily="18" charset="0"/>
                <a:ea typeface="Times New Roman" panose="02020603050405020304" pitchFamily="18" charset="0"/>
              </a:rPr>
              <a:t>анализировать</a:t>
            </a:r>
            <a:r>
              <a:rPr lang="ru-RU" sz="1600" spc="-20" dirty="0">
                <a:effectLst/>
                <a:latin typeface="Times New Roman" panose="02020603050405020304" pitchFamily="18" charset="0"/>
                <a:ea typeface="Times New Roman" panose="02020603050405020304" pitchFamily="18" charset="0"/>
              </a:rPr>
              <a:t> </a:t>
            </a:r>
            <a:r>
              <a:rPr lang="ru-RU" sz="1600" dirty="0">
                <a:effectLst/>
                <a:latin typeface="Times New Roman" panose="02020603050405020304" pitchFamily="18" charset="0"/>
                <a:ea typeface="Times New Roman" panose="02020603050405020304" pitchFamily="18" charset="0"/>
              </a:rPr>
              <a:t>истории</a:t>
            </a:r>
            <a:r>
              <a:rPr lang="ru-RU" sz="1600" spc="-5" dirty="0">
                <a:effectLst/>
                <a:latin typeface="Times New Roman" panose="02020603050405020304" pitchFamily="18" charset="0"/>
                <a:ea typeface="Times New Roman" panose="02020603050405020304" pitchFamily="18" charset="0"/>
              </a:rPr>
              <a:t> </a:t>
            </a:r>
            <a:r>
              <a:rPr lang="ru-RU" sz="1600" dirty="0">
                <a:effectLst/>
                <a:latin typeface="Times New Roman" panose="02020603050405020304" pitchFamily="18" charset="0"/>
                <a:ea typeface="Times New Roman" panose="02020603050405020304" pitchFamily="18" charset="0"/>
              </a:rPr>
              <a:t>самостоятельно или</a:t>
            </a:r>
            <a:r>
              <a:rPr lang="ru-RU" sz="1600" spc="5" dirty="0">
                <a:effectLst/>
                <a:latin typeface="Times New Roman" panose="02020603050405020304" pitchFamily="18" charset="0"/>
                <a:ea typeface="Times New Roman" panose="02020603050405020304" pitchFamily="18" charset="0"/>
              </a:rPr>
              <a:t> </a:t>
            </a:r>
            <a:r>
              <a:rPr lang="ru-RU" sz="1600" dirty="0">
                <a:effectLst/>
                <a:latin typeface="Times New Roman" panose="02020603050405020304" pitchFamily="18" charset="0"/>
                <a:ea typeface="Times New Roman" panose="02020603050405020304" pitchFamily="18" charset="0"/>
              </a:rPr>
              <a:t>с</a:t>
            </a:r>
            <a:r>
              <a:rPr lang="ru-RU" sz="1600" spc="-20" dirty="0">
                <a:effectLst/>
                <a:latin typeface="Times New Roman" panose="02020603050405020304" pitchFamily="18" charset="0"/>
                <a:ea typeface="Times New Roman" panose="02020603050405020304" pitchFamily="18" charset="0"/>
              </a:rPr>
              <a:t> </a:t>
            </a:r>
            <a:r>
              <a:rPr lang="ru-RU" sz="1600" spc="-10" dirty="0">
                <a:effectLst/>
                <a:latin typeface="Times New Roman" panose="02020603050405020304" pitchFamily="18" charset="0"/>
                <a:ea typeface="Times New Roman" panose="02020603050405020304" pitchFamily="18" charset="0"/>
              </a:rPr>
              <a:t>преподавателем.</a:t>
            </a:r>
            <a:endParaRPr lang="ru-RU" sz="1600" dirty="0">
              <a:effectLst/>
              <a:latin typeface="Times New Roman" panose="02020603050405020304" pitchFamily="18" charset="0"/>
              <a:ea typeface="Times New Roman" panose="02020603050405020304" pitchFamily="18" charset="0"/>
            </a:endParaRPr>
          </a:p>
          <a:p>
            <a:pPr marL="76835" marR="79375" indent="177800" algn="just"/>
            <a:r>
              <a:rPr lang="ru-RU" sz="1600" dirty="0">
                <a:effectLst/>
                <a:latin typeface="Times New Roman" panose="02020603050405020304" pitchFamily="18" charset="0"/>
                <a:ea typeface="Times New Roman" panose="02020603050405020304" pitchFamily="18" charset="0"/>
              </a:rPr>
              <a:t>Активный </a:t>
            </a:r>
            <a:r>
              <a:rPr lang="ru-RU" sz="1600" dirty="0" err="1">
                <a:effectLst/>
                <a:latin typeface="Times New Roman" panose="02020603050405020304" pitchFamily="18" charset="0"/>
                <a:ea typeface="Times New Roman" panose="02020603050405020304" pitchFamily="18" charset="0"/>
              </a:rPr>
              <a:t>сторителлинг</a:t>
            </a:r>
            <a:r>
              <a:rPr lang="ru-RU" sz="1600" dirty="0">
                <a:effectLst/>
                <a:latin typeface="Times New Roman" panose="02020603050405020304" pitchFamily="18" charset="0"/>
                <a:ea typeface="Times New Roman" panose="02020603050405020304" pitchFamily="18" charset="0"/>
              </a:rPr>
              <a:t> способствует передаче не только явного, но и неявного знания. Неявное знание — это такой вид знания, который логически не оформляется и вербально не выражается. Оно особым образом проявляется в практической деятельности и представляет собой передачу умений и навыков. Следует отметить, что в реальной педагогической практике педагог может комбинировать</a:t>
            </a:r>
            <a:r>
              <a:rPr lang="ru-RU" sz="1600" spc="-45" dirty="0">
                <a:effectLst/>
                <a:latin typeface="Times New Roman" panose="02020603050405020304" pitchFamily="18" charset="0"/>
                <a:ea typeface="Times New Roman" panose="02020603050405020304" pitchFamily="18" charset="0"/>
              </a:rPr>
              <a:t> </a:t>
            </a:r>
            <a:r>
              <a:rPr lang="ru-RU" sz="1600" dirty="0">
                <a:effectLst/>
                <a:latin typeface="Times New Roman" panose="02020603050405020304" pitchFamily="18" charset="0"/>
                <a:ea typeface="Times New Roman" panose="02020603050405020304" pitchFamily="18" charset="0"/>
              </a:rPr>
              <a:t>классический</a:t>
            </a:r>
            <a:r>
              <a:rPr lang="ru-RU" sz="1600" spc="-60" dirty="0">
                <a:effectLst/>
                <a:latin typeface="Times New Roman" panose="02020603050405020304" pitchFamily="18" charset="0"/>
                <a:ea typeface="Times New Roman" panose="02020603050405020304" pitchFamily="18" charset="0"/>
              </a:rPr>
              <a:t> </a:t>
            </a:r>
            <a:r>
              <a:rPr lang="ru-RU" sz="1600" dirty="0">
                <a:effectLst/>
                <a:latin typeface="Times New Roman" panose="02020603050405020304" pitchFamily="18" charset="0"/>
                <a:ea typeface="Times New Roman" panose="02020603050405020304" pitchFamily="18" charset="0"/>
              </a:rPr>
              <a:t>и</a:t>
            </a:r>
            <a:r>
              <a:rPr lang="ru-RU" sz="1600" spc="-50" dirty="0">
                <a:effectLst/>
                <a:latin typeface="Times New Roman" panose="02020603050405020304" pitchFamily="18" charset="0"/>
                <a:ea typeface="Times New Roman" panose="02020603050405020304" pitchFamily="18" charset="0"/>
              </a:rPr>
              <a:t> </a:t>
            </a:r>
            <a:r>
              <a:rPr lang="ru-RU" sz="1600" dirty="0">
                <a:effectLst/>
                <a:latin typeface="Times New Roman" panose="02020603050405020304" pitchFamily="18" charset="0"/>
                <a:ea typeface="Times New Roman" panose="02020603050405020304" pitchFamily="18" charset="0"/>
              </a:rPr>
              <a:t>активный</a:t>
            </a:r>
            <a:r>
              <a:rPr lang="ru-RU" sz="1600" spc="-50" dirty="0">
                <a:effectLst/>
                <a:latin typeface="Times New Roman" panose="02020603050405020304" pitchFamily="18" charset="0"/>
                <a:ea typeface="Times New Roman" panose="02020603050405020304" pitchFamily="18" charset="0"/>
              </a:rPr>
              <a:t> </a:t>
            </a:r>
            <a:r>
              <a:rPr lang="ru-RU" sz="1600" dirty="0" err="1">
                <a:effectLst/>
                <a:latin typeface="Times New Roman" panose="02020603050405020304" pitchFamily="18" charset="0"/>
                <a:ea typeface="Times New Roman" panose="02020603050405020304" pitchFamily="18" charset="0"/>
              </a:rPr>
              <a:t>сторителлинг</a:t>
            </a:r>
            <a:r>
              <a:rPr lang="ru-RU" sz="1600" spc="-50" dirty="0">
                <a:effectLst/>
                <a:latin typeface="Times New Roman" panose="02020603050405020304" pitchFamily="18" charset="0"/>
                <a:ea typeface="Times New Roman" panose="02020603050405020304" pitchFamily="18" charset="0"/>
              </a:rPr>
              <a:t> </a:t>
            </a:r>
            <a:r>
              <a:rPr lang="ru-RU" sz="1600" dirty="0">
                <a:effectLst/>
                <a:latin typeface="Times New Roman" panose="02020603050405020304" pitchFamily="18" charset="0"/>
                <a:ea typeface="Times New Roman" panose="02020603050405020304" pitchFamily="18" charset="0"/>
              </a:rPr>
              <a:t>в</a:t>
            </a:r>
            <a:r>
              <a:rPr lang="ru-RU" sz="1600" spc="-60" dirty="0">
                <a:effectLst/>
                <a:latin typeface="Times New Roman" panose="02020603050405020304" pitchFamily="18" charset="0"/>
                <a:ea typeface="Times New Roman" panose="02020603050405020304" pitchFamily="18" charset="0"/>
              </a:rPr>
              <a:t> </a:t>
            </a:r>
            <a:r>
              <a:rPr lang="ru-RU" sz="1600" dirty="0">
                <a:effectLst/>
                <a:latin typeface="Times New Roman" panose="02020603050405020304" pitchFamily="18" charset="0"/>
                <a:ea typeface="Times New Roman" panose="02020603050405020304" pitchFamily="18" charset="0"/>
              </a:rPr>
              <a:t>зависимости</a:t>
            </a:r>
            <a:r>
              <a:rPr lang="ru-RU" sz="1600" spc="-60" dirty="0">
                <a:effectLst/>
                <a:latin typeface="Times New Roman" panose="02020603050405020304" pitchFamily="18" charset="0"/>
                <a:ea typeface="Times New Roman" panose="02020603050405020304" pitchFamily="18" charset="0"/>
              </a:rPr>
              <a:t> </a:t>
            </a:r>
            <a:r>
              <a:rPr lang="ru-RU" sz="1600" dirty="0">
                <a:effectLst/>
                <a:latin typeface="Times New Roman" panose="02020603050405020304" pitchFamily="18" charset="0"/>
                <a:ea typeface="Times New Roman" panose="02020603050405020304" pitchFamily="18" charset="0"/>
              </a:rPr>
              <a:t>от</a:t>
            </a:r>
            <a:r>
              <a:rPr lang="ru-RU" sz="1600" spc="-60" dirty="0">
                <a:effectLst/>
                <a:latin typeface="Times New Roman" panose="02020603050405020304" pitchFamily="18" charset="0"/>
                <a:ea typeface="Times New Roman" panose="02020603050405020304" pitchFamily="18" charset="0"/>
              </a:rPr>
              <a:t> </a:t>
            </a:r>
            <a:r>
              <a:rPr lang="ru-RU" sz="1600" dirty="0">
                <a:effectLst/>
                <a:latin typeface="Times New Roman" panose="02020603050405020304" pitchFamily="18" charset="0"/>
                <a:ea typeface="Times New Roman" panose="02020603050405020304" pitchFamily="18" charset="0"/>
              </a:rPr>
              <a:t>активности</a:t>
            </a:r>
            <a:r>
              <a:rPr lang="ru-RU" sz="1600" spc="-60" dirty="0">
                <a:effectLst/>
                <a:latin typeface="Times New Roman" panose="02020603050405020304" pitchFamily="18" charset="0"/>
                <a:ea typeface="Times New Roman" panose="02020603050405020304" pitchFamily="18" charset="0"/>
              </a:rPr>
              <a:t> </a:t>
            </a:r>
            <a:r>
              <a:rPr lang="ru-RU" sz="1600" dirty="0">
                <a:effectLst/>
                <a:latin typeface="Times New Roman" panose="02020603050405020304" pitchFamily="18" charset="0"/>
                <a:ea typeface="Times New Roman" panose="02020603050405020304" pitchFamily="18" charset="0"/>
              </a:rPr>
              <a:t>детей, их способностей и целей педагогического процесса.</a:t>
            </a:r>
          </a:p>
          <a:p>
            <a:pPr marL="76835" marR="80645" indent="177800" algn="just"/>
            <a:r>
              <a:rPr lang="ru-RU" sz="1400" dirty="0">
                <a:effectLst/>
                <a:latin typeface="Times New Roman" panose="02020603050405020304" pitchFamily="18" charset="0"/>
                <a:ea typeface="Times New Roman" panose="02020603050405020304" pitchFamily="18" charset="0"/>
              </a:rPr>
              <a:t>Педагогический</a:t>
            </a:r>
            <a:r>
              <a:rPr lang="ru-RU" sz="1400" spc="-50" dirty="0">
                <a:effectLst/>
                <a:latin typeface="Times New Roman" panose="02020603050405020304" pitchFamily="18" charset="0"/>
                <a:ea typeface="Times New Roman" panose="02020603050405020304" pitchFamily="18" charset="0"/>
              </a:rPr>
              <a:t> </a:t>
            </a:r>
            <a:r>
              <a:rPr lang="ru-RU" sz="1400" dirty="0" err="1">
                <a:effectLst/>
                <a:latin typeface="Times New Roman" panose="02020603050405020304" pitchFamily="18" charset="0"/>
                <a:ea typeface="Times New Roman" panose="02020603050405020304" pitchFamily="18" charset="0"/>
              </a:rPr>
              <a:t>сторителлинг</a:t>
            </a:r>
            <a:r>
              <a:rPr lang="ru-RU" sz="1400" dirty="0">
                <a:effectLst/>
                <a:latin typeface="Times New Roman" panose="02020603050405020304" pitchFamily="18" charset="0"/>
                <a:ea typeface="Times New Roman" panose="02020603050405020304" pitchFamily="18" charset="0"/>
              </a:rPr>
              <a:t>,</a:t>
            </a:r>
            <a:r>
              <a:rPr lang="ru-RU" sz="1400" spc="-70"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как</a:t>
            </a:r>
            <a:r>
              <a:rPr lang="ru-RU" sz="1400" spc="-75"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техника</a:t>
            </a:r>
            <a:r>
              <a:rPr lang="ru-RU" sz="1400" spc="-70"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подачи</a:t>
            </a:r>
            <a:r>
              <a:rPr lang="ru-RU" sz="1400" spc="-45"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учебной</a:t>
            </a:r>
            <a:r>
              <a:rPr lang="ru-RU" sz="1400" spc="-70"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информации,</a:t>
            </a:r>
            <a:r>
              <a:rPr lang="ru-RU" sz="1400" spc="-70"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выполняет следующие функции:</a:t>
            </a:r>
          </a:p>
          <a:p>
            <a:pPr marL="342900" lvl="0" indent="-342900" algn="just">
              <a:buSzPts val="1200"/>
              <a:buFont typeface="Times New Roman" panose="02020603050405020304" pitchFamily="18" charset="0"/>
              <a:buChar char="●"/>
              <a:tabLst>
                <a:tab pos="991870" algn="l"/>
                <a:tab pos="992505" algn="l"/>
              </a:tabLst>
            </a:pPr>
            <a:r>
              <a:rPr lang="ru-RU" sz="1400" spc="-10" dirty="0">
                <a:effectLst/>
                <a:latin typeface="Times New Roman" panose="02020603050405020304" pitchFamily="18" charset="0"/>
                <a:ea typeface="Times New Roman" panose="02020603050405020304" pitchFamily="18" charset="0"/>
              </a:rPr>
              <a:t>наставническая;</a:t>
            </a:r>
            <a:endParaRPr lang="ru-RU" sz="1400" dirty="0">
              <a:effectLst/>
              <a:latin typeface="Times New Roman" panose="02020603050405020304" pitchFamily="18" charset="0"/>
              <a:ea typeface="Times New Roman" panose="02020603050405020304" pitchFamily="18" charset="0"/>
            </a:endParaRPr>
          </a:p>
          <a:p>
            <a:pPr marL="342900" lvl="0" indent="-342900" algn="just">
              <a:buSzPts val="1200"/>
              <a:buFont typeface="Times New Roman" panose="02020603050405020304" pitchFamily="18" charset="0"/>
              <a:buChar char="●"/>
              <a:tabLst>
                <a:tab pos="991870" algn="l"/>
                <a:tab pos="992505" algn="l"/>
              </a:tabLst>
            </a:pPr>
            <a:r>
              <a:rPr lang="ru-RU" sz="1400" spc="-10" dirty="0">
                <a:effectLst/>
                <a:latin typeface="Times New Roman" panose="02020603050405020304" pitchFamily="18" charset="0"/>
                <a:ea typeface="Times New Roman" panose="02020603050405020304" pitchFamily="18" charset="0"/>
              </a:rPr>
              <a:t>воспитательная;</a:t>
            </a:r>
            <a:endParaRPr lang="ru-RU" sz="1400" dirty="0">
              <a:effectLst/>
              <a:latin typeface="Times New Roman" panose="02020603050405020304" pitchFamily="18" charset="0"/>
              <a:ea typeface="Times New Roman" panose="02020603050405020304" pitchFamily="18" charset="0"/>
            </a:endParaRPr>
          </a:p>
          <a:p>
            <a:pPr marL="342900" lvl="0" indent="-342900" algn="just">
              <a:buSzPts val="1200"/>
              <a:buFont typeface="Times New Roman" panose="02020603050405020304" pitchFamily="18" charset="0"/>
              <a:buChar char="●"/>
              <a:tabLst>
                <a:tab pos="991870" algn="l"/>
                <a:tab pos="992505" algn="l"/>
              </a:tabLst>
            </a:pPr>
            <a:r>
              <a:rPr lang="ru-RU" sz="1400" spc="-10" dirty="0">
                <a:effectLst/>
                <a:latin typeface="Times New Roman" panose="02020603050405020304" pitchFamily="18" charset="0"/>
                <a:ea typeface="Times New Roman" panose="02020603050405020304" pitchFamily="18" charset="0"/>
              </a:rPr>
              <a:t>мотивирующая;</a:t>
            </a:r>
            <a:endParaRPr lang="ru-RU" sz="1400" dirty="0">
              <a:effectLst/>
              <a:latin typeface="Times New Roman" panose="02020603050405020304" pitchFamily="18" charset="0"/>
              <a:ea typeface="Times New Roman" panose="02020603050405020304" pitchFamily="18" charset="0"/>
            </a:endParaRPr>
          </a:p>
          <a:p>
            <a:pPr marL="342900" lvl="0" indent="-342900" algn="just">
              <a:buSzPts val="1200"/>
              <a:buFont typeface="Times New Roman" panose="02020603050405020304" pitchFamily="18" charset="0"/>
              <a:buChar char="●"/>
              <a:tabLst>
                <a:tab pos="991870" algn="l"/>
                <a:tab pos="992505" algn="l"/>
              </a:tabLst>
            </a:pPr>
            <a:r>
              <a:rPr lang="ru-RU" sz="1400" spc="-10" dirty="0">
                <a:effectLst/>
                <a:latin typeface="Times New Roman" panose="02020603050405020304" pitchFamily="18" charset="0"/>
                <a:ea typeface="Times New Roman" panose="02020603050405020304" pitchFamily="18" charset="0"/>
              </a:rPr>
              <a:t>образовательная;</a:t>
            </a:r>
            <a:endParaRPr lang="ru-RU" sz="1400" dirty="0">
              <a:effectLst/>
              <a:latin typeface="Times New Roman" panose="02020603050405020304" pitchFamily="18" charset="0"/>
              <a:ea typeface="Times New Roman" panose="02020603050405020304" pitchFamily="18" charset="0"/>
            </a:endParaRPr>
          </a:p>
          <a:p>
            <a:pPr marL="342900" lvl="0" indent="-342900" algn="just">
              <a:buSzPts val="1200"/>
              <a:buFont typeface="Times New Roman" panose="02020603050405020304" pitchFamily="18" charset="0"/>
              <a:buChar char="●"/>
              <a:tabLst>
                <a:tab pos="991870" algn="l"/>
                <a:tab pos="992505" algn="l"/>
              </a:tabLst>
            </a:pPr>
            <a:r>
              <a:rPr lang="ru-RU" sz="1400" spc="-10" dirty="0">
                <a:effectLst/>
                <a:latin typeface="Times New Roman" panose="02020603050405020304" pitchFamily="18" charset="0"/>
                <a:ea typeface="Times New Roman" panose="02020603050405020304" pitchFamily="18" charset="0"/>
              </a:rPr>
              <a:t>развивающая</a:t>
            </a:r>
            <a:endParaRPr lang="ru-RU" sz="1400" dirty="0">
              <a:effectLst/>
              <a:latin typeface="Times New Roman" panose="02020603050405020304" pitchFamily="18" charset="0"/>
              <a:ea typeface="Times New Roman" panose="02020603050405020304" pitchFamily="18" charset="0"/>
            </a:endParaRPr>
          </a:p>
          <a:p>
            <a:pPr marL="76835" marR="78740" indent="266700" algn="just"/>
            <a:r>
              <a:rPr lang="ru-RU" sz="1400" dirty="0" err="1">
                <a:effectLst/>
                <a:latin typeface="Times New Roman" panose="02020603050405020304" pitchFamily="18" charset="0"/>
                <a:ea typeface="Times New Roman" panose="02020603050405020304" pitchFamily="18" charset="0"/>
              </a:rPr>
              <a:t>Сторителлинг</a:t>
            </a:r>
            <a:r>
              <a:rPr lang="ru-RU" sz="1400" dirty="0">
                <a:effectLst/>
                <a:latin typeface="Times New Roman" panose="02020603050405020304" pitchFamily="18" charset="0"/>
                <a:ea typeface="Times New Roman" panose="02020603050405020304" pitchFamily="18" charset="0"/>
              </a:rPr>
              <a:t> позволяет приблизить слушателя к рассказчику. Например, ребенок боится выходить к доске и показывать на карте объекты, так как опасается ошибиться и получить насмешки одноклассников и неодобрение учителя. Фразы «не бойся», «все выходят</a:t>
            </a:r>
            <a:r>
              <a:rPr lang="ru-RU" sz="1400" spc="-75"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и</a:t>
            </a:r>
            <a:r>
              <a:rPr lang="ru-RU" sz="1400" spc="-70"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никто</a:t>
            </a:r>
            <a:r>
              <a:rPr lang="ru-RU" sz="1400" spc="-70"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не</a:t>
            </a:r>
            <a:r>
              <a:rPr lang="ru-RU" sz="1400" spc="-55"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боится»</a:t>
            </a:r>
            <a:r>
              <a:rPr lang="ru-RU" sz="1400" spc="-75"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не</a:t>
            </a:r>
            <a:r>
              <a:rPr lang="ru-RU" sz="1400" spc="-60"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работают.</a:t>
            </a:r>
            <a:r>
              <a:rPr lang="ru-RU" sz="1400" spc="-60"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Педагог</a:t>
            </a:r>
            <a:r>
              <a:rPr lang="ru-RU" sz="1400" spc="-60"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может</a:t>
            </a:r>
            <a:r>
              <a:rPr lang="ru-RU" sz="1400" spc="-60"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рассказать</a:t>
            </a:r>
            <a:r>
              <a:rPr lang="ru-RU" sz="1400" spc="-50"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ребенку</a:t>
            </a:r>
            <a:r>
              <a:rPr lang="ru-RU" sz="1400" spc="-75"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историю</a:t>
            </a:r>
            <a:r>
              <a:rPr lang="ru-RU" sz="1400" spc="-50"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о</a:t>
            </a:r>
            <a:r>
              <a:rPr lang="ru-RU" sz="1400" spc="-60"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том, как сам когда-то был таким же и также боялся выходить к доске. И рассказать, как он преодолел страх публичного выступления. </a:t>
            </a:r>
            <a:r>
              <a:rPr lang="ru-RU" sz="1400" dirty="0" err="1">
                <a:effectLst/>
                <a:latin typeface="Times New Roman" panose="02020603050405020304" pitchFamily="18" charset="0"/>
                <a:ea typeface="Times New Roman" panose="02020603050405020304" pitchFamily="18" charset="0"/>
              </a:rPr>
              <a:t>Сторителлинг</a:t>
            </a:r>
            <a:r>
              <a:rPr lang="ru-RU" sz="1400" dirty="0">
                <a:effectLst/>
                <a:latin typeface="Times New Roman" panose="02020603050405020304" pitchFamily="18" charset="0"/>
                <a:ea typeface="Times New Roman" panose="02020603050405020304" pitchFamily="18" charset="0"/>
              </a:rPr>
              <a:t> в таком случае решит несколько важных</a:t>
            </a:r>
            <a:r>
              <a:rPr lang="ru-RU" sz="1400" spc="-75"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задач</a:t>
            </a:r>
            <a:r>
              <a:rPr lang="ru-RU" sz="1400" spc="-75"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a:t>
            </a:r>
            <a:r>
              <a:rPr lang="ru-RU" sz="1400" spc="-75"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сформирует</a:t>
            </a:r>
            <a:r>
              <a:rPr lang="ru-RU" sz="1400" spc="-75"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доверие</a:t>
            </a:r>
            <a:r>
              <a:rPr lang="ru-RU" sz="1400" spc="-65"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со</a:t>
            </a:r>
            <a:r>
              <a:rPr lang="ru-RU" sz="1400" spc="-70"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стороны</a:t>
            </a:r>
            <a:r>
              <a:rPr lang="ru-RU" sz="1400" spc="-65"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ребенка</a:t>
            </a:r>
            <a:r>
              <a:rPr lang="ru-RU" sz="1400" spc="-65"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к</a:t>
            </a:r>
            <a:r>
              <a:rPr lang="ru-RU" sz="1400" spc="-70"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педагогу</a:t>
            </a:r>
            <a:r>
              <a:rPr lang="ru-RU" sz="1400" spc="-75"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(он</a:t>
            </a:r>
            <a:r>
              <a:rPr lang="ru-RU" sz="1400" spc="-60"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тоже</a:t>
            </a:r>
            <a:r>
              <a:rPr lang="ru-RU" sz="1400" spc="-75"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был</a:t>
            </a:r>
            <a:r>
              <a:rPr lang="ru-RU" sz="1400" spc="-70"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таким</a:t>
            </a:r>
            <a:r>
              <a:rPr lang="ru-RU" sz="1400" spc="-65"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же), покажет несостоятельность страха, продемонстрирует возможности его преодоления, покажет результат (вот педагог успешно выступает перед детьми).</a:t>
            </a:r>
          </a:p>
          <a:p>
            <a:pPr algn="just"/>
            <a:endParaRPr lang="ru-RU" sz="1600" dirty="0"/>
          </a:p>
        </p:txBody>
      </p:sp>
      <p:sp>
        <p:nvSpPr>
          <p:cNvPr id="4" name="Прямоугольник 3"/>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ПАПК___________________________18 апреля 2024 г.</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41</a:t>
            </a:fld>
            <a:endParaRPr lang="ru-RU" dirty="0"/>
          </a:p>
        </p:txBody>
      </p:sp>
      <p:sp>
        <p:nvSpPr>
          <p:cNvPr id="3" name="Прямоугольник 2"/>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ПАПК___________________________18 апреля 2024г.</a:t>
            </a:r>
          </a:p>
        </p:txBody>
      </p:sp>
      <p:sp>
        <p:nvSpPr>
          <p:cNvPr id="4" name="Прямоугольник 3"/>
          <p:cNvSpPr/>
          <p:nvPr/>
        </p:nvSpPr>
        <p:spPr>
          <a:xfrm>
            <a:off x="357166" y="714348"/>
            <a:ext cx="6215106" cy="7755969"/>
          </a:xfrm>
          <a:prstGeom prst="rect">
            <a:avLst/>
          </a:prstGeom>
        </p:spPr>
        <p:txBody>
          <a:bodyPr wrap="square">
            <a:spAutoFit/>
          </a:bodyPr>
          <a:lstStyle/>
          <a:p>
            <a:pPr marL="76835" marR="80645" indent="177800" algn="just"/>
            <a:r>
              <a:rPr lang="ru-RU" sz="1600" dirty="0">
                <a:latin typeface="Times New Roman" pitchFamily="18" charset="0"/>
                <a:cs typeface="Times New Roman" pitchFamily="18" charset="0"/>
              </a:rPr>
              <a:t>	</a:t>
            </a:r>
            <a:r>
              <a:rPr lang="ru-RU" sz="1400" dirty="0" err="1">
                <a:effectLst/>
                <a:latin typeface="Times New Roman" panose="02020603050405020304" pitchFamily="18" charset="0"/>
                <a:ea typeface="Times New Roman" panose="02020603050405020304" pitchFamily="18" charset="0"/>
              </a:rPr>
              <a:t>Сторителлинг</a:t>
            </a:r>
            <a:r>
              <a:rPr lang="ru-RU" sz="1400" dirty="0">
                <a:effectLst/>
                <a:latin typeface="Times New Roman" panose="02020603050405020304" pitchFamily="18" charset="0"/>
                <a:ea typeface="Times New Roman" panose="02020603050405020304" pitchFamily="18" charset="0"/>
              </a:rPr>
              <a:t> известен в коррекционной педагогике и психологии как сказкотерапия, когда переживаемая ребенком ситуация переносится в сказочные условия.</a:t>
            </a:r>
          </a:p>
          <a:p>
            <a:pPr marL="76835" marR="81280" indent="177800" algn="just"/>
            <a:r>
              <a:rPr lang="ru-RU" sz="1400" dirty="0">
                <a:effectLst/>
                <a:latin typeface="Times New Roman" panose="02020603050405020304" pitchFamily="18" charset="0"/>
                <a:ea typeface="Times New Roman" panose="02020603050405020304" pitchFamily="18" charset="0"/>
              </a:rPr>
              <a:t>Однако</a:t>
            </a:r>
            <a:r>
              <a:rPr lang="ru-RU" sz="1400" spc="-25"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в</a:t>
            </a:r>
            <a:r>
              <a:rPr lang="ru-RU" sz="1400" spc="-25"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обучении</a:t>
            </a:r>
            <a:r>
              <a:rPr lang="ru-RU" sz="1400" spc="-10"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географии</a:t>
            </a:r>
            <a:r>
              <a:rPr lang="ru-RU" sz="1400" spc="-10" dirty="0">
                <a:effectLst/>
                <a:latin typeface="Times New Roman" panose="02020603050405020304" pitchFamily="18" charset="0"/>
                <a:ea typeface="Times New Roman" panose="02020603050405020304" pitchFamily="18" charset="0"/>
              </a:rPr>
              <a:t> </a:t>
            </a:r>
            <a:r>
              <a:rPr lang="ru-RU" sz="1400" dirty="0" err="1">
                <a:effectLst/>
                <a:latin typeface="Times New Roman" panose="02020603050405020304" pitchFamily="18" charset="0"/>
                <a:ea typeface="Times New Roman" panose="02020603050405020304" pitchFamily="18" charset="0"/>
              </a:rPr>
              <a:t>сторителлинг</a:t>
            </a:r>
            <a:r>
              <a:rPr lang="ru-RU" sz="1400" spc="-15"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выступает</a:t>
            </a:r>
            <a:r>
              <a:rPr lang="ru-RU" sz="1400" spc="-25"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иммерсионной</a:t>
            </a:r>
            <a:r>
              <a:rPr lang="ru-RU" sz="1400" spc="-25"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технологией, погружающей ребенка в конкретную тему.</a:t>
            </a:r>
          </a:p>
          <a:p>
            <a:pPr marL="76835" marR="80010" indent="177800" algn="just"/>
            <a:r>
              <a:rPr lang="ru-RU" sz="1400" dirty="0">
                <a:effectLst/>
                <a:latin typeface="Times New Roman" panose="02020603050405020304" pitchFamily="18" charset="0"/>
                <a:ea typeface="Times New Roman" panose="02020603050405020304" pitchFamily="18" charset="0"/>
              </a:rPr>
              <a:t>Например, в классическом </a:t>
            </a:r>
            <a:r>
              <a:rPr lang="ru-RU" sz="1400" dirty="0" err="1">
                <a:effectLst/>
                <a:latin typeface="Times New Roman" panose="02020603050405020304" pitchFamily="18" charset="0"/>
                <a:ea typeface="Times New Roman" panose="02020603050405020304" pitchFamily="18" charset="0"/>
              </a:rPr>
              <a:t>сторителлинге</a:t>
            </a:r>
            <a:r>
              <a:rPr lang="ru-RU" sz="1400" dirty="0">
                <a:effectLst/>
                <a:latin typeface="Times New Roman" panose="02020603050405020304" pitchFamily="18" charset="0"/>
                <a:ea typeface="Times New Roman" panose="02020603050405020304" pitchFamily="18" charset="0"/>
              </a:rPr>
              <a:t> педагог может рассказать историю путешествия Марко Поло в Азию, показав как конкретный человек воспринимает особенности природных и культурных условий, совершенно ему незнакомых.</a:t>
            </a:r>
          </a:p>
          <a:p>
            <a:pPr marL="76835" marR="78740" indent="266700" algn="just"/>
            <a:r>
              <a:rPr lang="ru-RU" sz="1400" dirty="0">
                <a:effectLst/>
                <a:latin typeface="Times New Roman" panose="02020603050405020304" pitchFamily="18" charset="0"/>
                <a:ea typeface="Times New Roman" panose="02020603050405020304" pitchFamily="18" charset="0"/>
              </a:rPr>
              <a:t>Успех педагогического </a:t>
            </a:r>
            <a:r>
              <a:rPr lang="ru-RU" sz="1400" dirty="0" err="1">
                <a:effectLst/>
                <a:latin typeface="Times New Roman" panose="02020603050405020304" pitchFamily="18" charset="0"/>
                <a:ea typeface="Times New Roman" panose="02020603050405020304" pitchFamily="18" charset="0"/>
              </a:rPr>
              <a:t>сторителлинга</a:t>
            </a:r>
            <a:r>
              <a:rPr lang="ru-RU" sz="1400" dirty="0">
                <a:effectLst/>
                <a:latin typeface="Times New Roman" panose="02020603050405020304" pitchFamily="18" charset="0"/>
                <a:ea typeface="Times New Roman" panose="02020603050405020304" pitchFamily="18" charset="0"/>
              </a:rPr>
              <a:t> заключается в эмоциональном окрасе сообщаемого материала и формирования эмоционального отклика у учащихся. Это достигается путем придумывания или использования реальных историй (дидактически значимых) или помещения учащихся в условия смоделированной ситуации (например, с помощью установок «</a:t>
            </a:r>
            <a:r>
              <a:rPr lang="ru-RU" sz="1400" i="1" dirty="0">
                <a:effectLst/>
                <a:latin typeface="Times New Roman" panose="02020603050405020304" pitchFamily="18" charset="0"/>
                <a:ea typeface="Times New Roman" panose="02020603050405020304" pitchFamily="18" charset="0"/>
              </a:rPr>
              <a:t>Представьте себе…давайте переместимся в… и т.д</a:t>
            </a:r>
            <a:r>
              <a:rPr lang="ru-RU" sz="1400" dirty="0">
                <a:effectLst/>
                <a:latin typeface="Times New Roman" panose="02020603050405020304" pitchFamily="18" charset="0"/>
                <a:ea typeface="Times New Roman" panose="02020603050405020304" pitchFamily="18" charset="0"/>
              </a:rPr>
              <a:t>.».</a:t>
            </a:r>
          </a:p>
          <a:p>
            <a:pPr marR="79375" indent="266700" algn="just"/>
            <a:r>
              <a:rPr lang="ru-RU" sz="1400" dirty="0">
                <a:effectLst/>
                <a:latin typeface="Times New Roman" panose="02020603050405020304" pitchFamily="18" charset="0"/>
                <a:ea typeface="Times New Roman" panose="02020603050405020304" pitchFamily="18" charset="0"/>
              </a:rPr>
              <a:t>Например, </a:t>
            </a:r>
            <a:r>
              <a:rPr lang="ru-RU" sz="1400" i="1" dirty="0">
                <a:effectLst/>
                <a:latin typeface="Times New Roman" panose="02020603050405020304" pitchFamily="18" charset="0"/>
                <a:ea typeface="Times New Roman" panose="02020603050405020304" pitchFamily="18" charset="0"/>
              </a:rPr>
              <a:t>чтобы показать специфику «ложной» урбанизации можно рассказать историю о семье, приехавшей из беднейшей глубинки Кении в Найроби в поисках лучшей жизни и проживающей теперь в </a:t>
            </a:r>
            <a:r>
              <a:rPr lang="ru-RU" sz="1400" i="1" dirty="0" err="1">
                <a:effectLst/>
                <a:latin typeface="Times New Roman" panose="02020603050405020304" pitchFamily="18" charset="0"/>
                <a:ea typeface="Times New Roman" panose="02020603050405020304" pitchFamily="18" charset="0"/>
              </a:rPr>
              <a:t>Кибере</a:t>
            </a:r>
            <a:r>
              <a:rPr lang="ru-RU" sz="1400" i="1" dirty="0">
                <a:effectLst/>
                <a:latin typeface="Times New Roman" panose="02020603050405020304" pitchFamily="18" charset="0"/>
                <a:ea typeface="Times New Roman" panose="02020603050405020304" pitchFamily="18" charset="0"/>
              </a:rPr>
              <a:t> – квартале крупнейших городских трущоб в Африке. </a:t>
            </a:r>
            <a:r>
              <a:rPr lang="ru-RU" sz="1400" dirty="0">
                <a:effectLst/>
                <a:latin typeface="Times New Roman" panose="02020603050405020304" pitchFamily="18" charset="0"/>
                <a:ea typeface="Times New Roman" panose="02020603050405020304" pitchFamily="18" charset="0"/>
              </a:rPr>
              <a:t>Эта история покажет проблемы «ложной» урбанизации изнутри, а также заложит фундамент для восприятия темы «Глобальные проблемы человечества», которые будут изучаться</a:t>
            </a:r>
            <a:r>
              <a:rPr lang="ru-RU" sz="1400" spc="-75"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позже.</a:t>
            </a:r>
            <a:r>
              <a:rPr lang="ru-RU" sz="1400" spc="-75" dirty="0">
                <a:effectLst/>
                <a:latin typeface="Times New Roman" panose="02020603050405020304" pitchFamily="18" charset="0"/>
                <a:ea typeface="Times New Roman" panose="02020603050405020304" pitchFamily="18" charset="0"/>
              </a:rPr>
              <a:t> </a:t>
            </a:r>
            <a:endParaRPr lang="ru-RU" sz="1400" dirty="0">
              <a:effectLst/>
              <a:latin typeface="Times New Roman" panose="02020603050405020304" pitchFamily="18" charset="0"/>
              <a:ea typeface="Times New Roman" panose="02020603050405020304" pitchFamily="18" charset="0"/>
            </a:endParaRPr>
          </a:p>
          <a:p>
            <a:pPr marL="76835" marR="79375" indent="177800" algn="just"/>
            <a:r>
              <a:rPr lang="ru-RU" sz="1400" dirty="0">
                <a:effectLst/>
                <a:latin typeface="Times New Roman" panose="02020603050405020304" pitchFamily="18" charset="0"/>
                <a:ea typeface="Times New Roman" panose="02020603050405020304" pitchFamily="18" charset="0"/>
              </a:rPr>
              <a:t>Сказочный</a:t>
            </a:r>
            <a:r>
              <a:rPr lang="ru-RU" sz="1400" spc="-30" dirty="0">
                <a:effectLst/>
                <a:latin typeface="Times New Roman" panose="02020603050405020304" pitchFamily="18" charset="0"/>
                <a:ea typeface="Times New Roman" panose="02020603050405020304" pitchFamily="18" charset="0"/>
              </a:rPr>
              <a:t> </a:t>
            </a:r>
            <a:r>
              <a:rPr lang="ru-RU" sz="1400" dirty="0" err="1">
                <a:effectLst/>
                <a:latin typeface="Times New Roman" panose="02020603050405020304" pitchFamily="18" charset="0"/>
                <a:ea typeface="Times New Roman" panose="02020603050405020304" pitchFamily="18" charset="0"/>
              </a:rPr>
              <a:t>сторителлинг</a:t>
            </a:r>
            <a:r>
              <a:rPr lang="ru-RU" sz="1400" spc="-40"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a:t>
            </a:r>
            <a:r>
              <a:rPr lang="ru-RU" sz="1400" spc="-40"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изложение</a:t>
            </a:r>
            <a:r>
              <a:rPr lang="ru-RU" sz="1400" spc="-35"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темы</a:t>
            </a:r>
            <a:r>
              <a:rPr lang="ru-RU" sz="1400" spc="-30"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урока</a:t>
            </a:r>
            <a:r>
              <a:rPr lang="ru-RU" sz="1400" spc="-35"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в</a:t>
            </a:r>
            <a:r>
              <a:rPr lang="ru-RU" sz="1400" spc="-40"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виде</a:t>
            </a:r>
            <a:r>
              <a:rPr lang="ru-RU" sz="1400" spc="-25"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сказки.</a:t>
            </a:r>
            <a:r>
              <a:rPr lang="ru-RU" sz="1400" spc="-40"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Например,</a:t>
            </a:r>
            <a:r>
              <a:rPr lang="ru-RU" sz="1400" spc="-40" dirty="0">
                <a:effectLst/>
                <a:latin typeface="Times New Roman" panose="02020603050405020304" pitchFamily="18" charset="0"/>
                <a:ea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rPr>
              <a:t>понятие о географической оболочке можно подать в виде сказки о сестрах, при этом дети могут играть роли сестер-геосфер.</a:t>
            </a:r>
          </a:p>
          <a:p>
            <a:pPr marL="76835" marR="81280" indent="177800" algn="just"/>
            <a:r>
              <a:rPr lang="ru-RU" sz="1400" dirty="0" err="1">
                <a:effectLst/>
                <a:latin typeface="Times New Roman" panose="02020603050405020304" pitchFamily="18" charset="0"/>
                <a:ea typeface="Times New Roman" panose="02020603050405020304" pitchFamily="18" charset="0"/>
              </a:rPr>
              <a:t>Сторителлинг</a:t>
            </a:r>
            <a:r>
              <a:rPr lang="ru-RU" sz="1400" dirty="0">
                <a:effectLst/>
                <a:latin typeface="Times New Roman" panose="02020603050405020304" pitchFamily="18" charset="0"/>
                <a:ea typeface="Times New Roman" panose="02020603050405020304" pitchFamily="18" charset="0"/>
              </a:rPr>
              <a:t> можно использовать как основу для кейс-</a:t>
            </a:r>
            <a:r>
              <a:rPr lang="ru-RU" sz="1400" dirty="0" err="1">
                <a:effectLst/>
                <a:latin typeface="Times New Roman" panose="02020603050405020304" pitchFamily="18" charset="0"/>
                <a:ea typeface="Times New Roman" panose="02020603050405020304" pitchFamily="18" charset="0"/>
              </a:rPr>
              <a:t>стади</a:t>
            </a:r>
            <a:r>
              <a:rPr lang="ru-RU" sz="1400" dirty="0">
                <a:effectLst/>
                <a:latin typeface="Times New Roman" panose="02020603050405020304" pitchFamily="18" charset="0"/>
                <a:ea typeface="Times New Roman" panose="02020603050405020304" pitchFamily="18" charset="0"/>
              </a:rPr>
              <a:t>, или в сочетании с другими приемами.</a:t>
            </a:r>
          </a:p>
          <a:p>
            <a:pPr marL="76835" marR="81280" indent="177800" algn="just"/>
            <a:r>
              <a:rPr lang="ru-RU" sz="1400" dirty="0" err="1">
                <a:effectLst/>
                <a:latin typeface="Times New Roman" panose="02020603050405020304" pitchFamily="18" charset="0"/>
                <a:ea typeface="Times New Roman" panose="02020603050405020304" pitchFamily="18" charset="0"/>
              </a:rPr>
              <a:t>Сторителлинг</a:t>
            </a:r>
            <a:r>
              <a:rPr lang="ru-RU" sz="1400" dirty="0">
                <a:effectLst/>
                <a:latin typeface="Times New Roman" panose="02020603050405020304" pitchFamily="18" charset="0"/>
                <a:ea typeface="Times New Roman" panose="02020603050405020304" pitchFamily="18" charset="0"/>
              </a:rPr>
              <a:t> работает с воображением особенных детей, поэтому это успешная </a:t>
            </a:r>
            <a:r>
              <a:rPr lang="ru-RU" sz="1400" spc="-10" dirty="0">
                <a:effectLst/>
                <a:latin typeface="Times New Roman" panose="02020603050405020304" pitchFamily="18" charset="0"/>
                <a:ea typeface="Times New Roman" panose="02020603050405020304" pitchFamily="18" charset="0"/>
              </a:rPr>
              <a:t>практика.</a:t>
            </a:r>
            <a:endParaRPr lang="ru-RU" sz="1400" dirty="0">
              <a:effectLst/>
              <a:latin typeface="Times New Roman" panose="02020603050405020304" pitchFamily="18" charset="0"/>
              <a:ea typeface="Times New Roman" panose="02020603050405020304" pitchFamily="18" charset="0"/>
            </a:endParaRPr>
          </a:p>
          <a:p>
            <a:pPr indent="177800" algn="just"/>
            <a:r>
              <a:rPr lang="ru-RU" sz="1400" dirty="0">
                <a:solidFill>
                  <a:srgbClr val="000000"/>
                </a:solidFill>
                <a:effectLst/>
                <a:latin typeface="Times New Roman" panose="02020603050405020304" pitchFamily="18" charset="0"/>
                <a:ea typeface="Bookman Old Style" panose="02050604050505020204" pitchFamily="18" charset="0"/>
              </a:rPr>
              <a:t>Таким образом,  формирование коммуникативных умений и навыков у детей с ОВЗ через инновационные технологии,  чрезвычайно актуальная проблема, так как степень сформированности данных умений влияет не только на результативность обучения детей, но и на процесс их социализации и развития личности в целом.</a:t>
            </a:r>
            <a:endParaRPr lang="ru-RU" sz="1400" dirty="0">
              <a:effectLst/>
              <a:latin typeface="Times New Roman" panose="02020603050405020304" pitchFamily="18" charset="0"/>
              <a:ea typeface="SimSun" panose="02010600030101010101" pitchFamily="2" charset="-122"/>
            </a:endParaRPr>
          </a:p>
          <a:p>
            <a:pPr algn="just"/>
            <a:endParaRPr lang="ru-RU" sz="2000" dirty="0">
              <a:latin typeface="Times New Roman" pitchFamily="18" charset="0"/>
              <a:cs typeface="Times New Roman" pitchFamily="18"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42</a:t>
            </a:fld>
            <a:endParaRPr lang="ru-RU" dirty="0"/>
          </a:p>
        </p:txBody>
      </p:sp>
      <p:sp>
        <p:nvSpPr>
          <p:cNvPr id="3" name="Прямоугольник 2"/>
          <p:cNvSpPr/>
          <p:nvPr/>
        </p:nvSpPr>
        <p:spPr>
          <a:xfrm>
            <a:off x="357166" y="714348"/>
            <a:ext cx="6143668" cy="6986528"/>
          </a:xfrm>
          <a:prstGeom prst="rect">
            <a:avLst/>
          </a:prstGeom>
        </p:spPr>
        <p:txBody>
          <a:bodyPr wrap="square">
            <a:spAutoFit/>
          </a:bodyPr>
          <a:lstStyle/>
          <a:p>
            <a:pPr algn="ctr"/>
            <a:r>
              <a:rPr lang="ru-RU" sz="1600" b="1" dirty="0">
                <a:solidFill>
                  <a:srgbClr val="000000"/>
                </a:solidFill>
                <a:effectLst/>
                <a:latin typeface="Times New Roman" panose="02020603050405020304" pitchFamily="18" charset="0"/>
                <a:ea typeface="Times New Roman" panose="02020603050405020304" pitchFamily="18" charset="0"/>
              </a:rPr>
              <a:t>Список использованных источников:</a:t>
            </a:r>
            <a:endParaRPr lang="ru-RU" sz="1600" dirty="0">
              <a:effectLst/>
              <a:latin typeface="Times New Roman" panose="02020603050405020304" pitchFamily="18" charset="0"/>
              <a:ea typeface="Times New Roman" panose="02020603050405020304" pitchFamily="18" charset="0"/>
            </a:endParaRPr>
          </a:p>
          <a:p>
            <a:pPr marL="342900" lvl="0" indent="-342900" algn="just">
              <a:buFont typeface="+mj-lt"/>
              <a:buAutoNum type="arabicPeriod"/>
            </a:pPr>
            <a:r>
              <a:rPr lang="ru-RU" sz="1600" dirty="0" err="1">
                <a:effectLst/>
                <a:latin typeface="Times New Roman" panose="02020603050405020304" pitchFamily="18" charset="0"/>
                <a:ea typeface="SimSun" panose="02010600030101010101" pitchFamily="2" charset="-122"/>
              </a:rPr>
              <a:t>Джахангирли</a:t>
            </a:r>
            <a:r>
              <a:rPr lang="ru-RU" sz="1600" dirty="0">
                <a:effectLst/>
                <a:latin typeface="Times New Roman" panose="02020603050405020304" pitchFamily="18" charset="0"/>
                <a:ea typeface="SimSun" panose="02010600030101010101" pitchFamily="2" charset="-122"/>
              </a:rPr>
              <a:t> Т.Н., </a:t>
            </a:r>
            <a:r>
              <a:rPr lang="ru-RU" sz="1600" dirty="0" err="1">
                <a:effectLst/>
                <a:latin typeface="Times New Roman" panose="02020603050405020304" pitchFamily="18" charset="0"/>
                <a:ea typeface="SimSun" panose="02010600030101010101" pitchFamily="2" charset="-122"/>
              </a:rPr>
              <a:t>Сардак</a:t>
            </a:r>
            <a:r>
              <a:rPr lang="ru-RU" sz="1600" dirty="0">
                <a:effectLst/>
                <a:latin typeface="Times New Roman" panose="02020603050405020304" pitchFamily="18" charset="0"/>
                <a:ea typeface="SimSun" panose="02010600030101010101" pitchFamily="2" charset="-122"/>
              </a:rPr>
              <a:t> Л.В. Эволюция метода </a:t>
            </a:r>
            <a:r>
              <a:rPr lang="ru-RU" sz="1600" dirty="0" err="1">
                <a:effectLst/>
                <a:latin typeface="Times New Roman" panose="02020603050405020304" pitchFamily="18" charset="0"/>
                <a:ea typeface="SimSun" panose="02010600030101010101" pitchFamily="2" charset="-122"/>
              </a:rPr>
              <a:t>storytelling</a:t>
            </a:r>
            <a:r>
              <a:rPr lang="ru-RU" sz="1600" dirty="0">
                <a:effectLst/>
                <a:latin typeface="Times New Roman" panose="02020603050405020304" pitchFamily="18" charset="0"/>
                <a:ea typeface="SimSun" panose="02010600030101010101" pitchFamily="2" charset="-122"/>
              </a:rPr>
              <a:t> в </a:t>
            </a:r>
            <a:r>
              <a:rPr lang="ru-RU" sz="1600" dirty="0" err="1">
                <a:effectLst/>
                <a:latin typeface="Times New Roman" panose="02020603050405020304" pitchFamily="18" charset="0"/>
                <a:ea typeface="SimSun" panose="02010600030101010101" pitchFamily="2" charset="-122"/>
              </a:rPr>
              <a:t>digital</a:t>
            </a:r>
            <a:r>
              <a:rPr lang="ru-RU" sz="1600" dirty="0">
                <a:effectLst/>
                <a:latin typeface="Times New Roman" panose="02020603050405020304" pitchFamily="18" charset="0"/>
                <a:ea typeface="SimSun" panose="02010600030101010101" pitchFamily="2" charset="-122"/>
              </a:rPr>
              <a:t> </a:t>
            </a:r>
            <a:r>
              <a:rPr lang="ru-RU" sz="1600" dirty="0" err="1">
                <a:effectLst/>
                <a:latin typeface="Times New Roman" panose="02020603050405020304" pitchFamily="18" charset="0"/>
                <a:ea typeface="SimSun" panose="02010600030101010101" pitchFamily="2" charset="-122"/>
              </a:rPr>
              <a:t>interactive</a:t>
            </a:r>
            <a:r>
              <a:rPr lang="ru-RU" sz="1600" dirty="0">
                <a:effectLst/>
                <a:latin typeface="Times New Roman" panose="02020603050405020304" pitchFamily="18" charset="0"/>
                <a:ea typeface="SimSun" panose="02010600030101010101" pitchFamily="2" charset="-122"/>
              </a:rPr>
              <a:t> </a:t>
            </a:r>
            <a:r>
              <a:rPr lang="ru-RU" sz="1600" dirty="0" err="1">
                <a:effectLst/>
                <a:latin typeface="Times New Roman" panose="02020603050405020304" pitchFamily="18" charset="0"/>
                <a:ea typeface="SimSun" panose="02010600030101010101" pitchFamily="2" charset="-122"/>
              </a:rPr>
              <a:t>storytelling</a:t>
            </a:r>
            <a:r>
              <a:rPr lang="ru-RU" sz="1600" dirty="0">
                <a:effectLst/>
                <a:latin typeface="Times New Roman" panose="02020603050405020304" pitchFamily="18" charset="0"/>
                <a:ea typeface="SimSun" panose="02010600030101010101" pitchFamily="2" charset="-122"/>
              </a:rPr>
              <a:t> при обучении иностранному языку // Актуальные вопросы преподавания математики, информатики и информационных технологий. 2020. № 5. С. 36-39. </a:t>
            </a:r>
            <a:endParaRPr lang="ru-RU" sz="1600" dirty="0">
              <a:effectLst/>
              <a:latin typeface="Times New Roman" panose="02020603050405020304" pitchFamily="18" charset="0"/>
              <a:ea typeface="Times New Roman" panose="02020603050405020304" pitchFamily="18" charset="0"/>
            </a:endParaRPr>
          </a:p>
          <a:p>
            <a:pPr marL="342900" lvl="0" indent="-342900" algn="just">
              <a:buFont typeface="+mj-lt"/>
              <a:buAutoNum type="arabicPeriod"/>
            </a:pPr>
            <a:r>
              <a:rPr lang="ru-RU" sz="1600" dirty="0">
                <a:effectLst/>
                <a:latin typeface="Times New Roman" panose="02020603050405020304" pitchFamily="18" charset="0"/>
                <a:ea typeface="SimSun" panose="02010600030101010101" pitchFamily="2" charset="-122"/>
              </a:rPr>
              <a:t> </a:t>
            </a:r>
            <a:r>
              <a:rPr lang="ru-RU" sz="1600" dirty="0" err="1">
                <a:effectLst/>
                <a:latin typeface="Times New Roman" panose="02020603050405020304" pitchFamily="18" charset="0"/>
                <a:ea typeface="SimSun" panose="02010600030101010101" pitchFamily="2" charset="-122"/>
              </a:rPr>
              <a:t>З</a:t>
            </a:r>
            <a:r>
              <a:rPr lang="ru-RU" sz="1600" dirty="0" err="1">
                <a:effectLst/>
                <a:latin typeface="Times New Roman" panose="02020603050405020304" pitchFamily="18" charset="0"/>
                <a:ea typeface="Times New Roman" panose="02020603050405020304" pitchFamily="18" charset="0"/>
              </a:rPr>
              <a:t>агашев</a:t>
            </a:r>
            <a:r>
              <a:rPr lang="ru-RU" sz="1600" dirty="0">
                <a:effectLst/>
                <a:latin typeface="Times New Roman" panose="02020603050405020304" pitchFamily="18" charset="0"/>
                <a:ea typeface="Times New Roman" panose="02020603050405020304" pitchFamily="18" charset="0"/>
              </a:rPr>
              <a:t> И.О., Заир-Бек С.И., </a:t>
            </a:r>
            <a:r>
              <a:rPr lang="ru-RU" sz="1600" dirty="0" err="1">
                <a:effectLst/>
                <a:latin typeface="Times New Roman" panose="02020603050405020304" pitchFamily="18" charset="0"/>
                <a:ea typeface="Times New Roman" panose="02020603050405020304" pitchFamily="18" charset="0"/>
              </a:rPr>
              <a:t>Муштавинская</a:t>
            </a:r>
            <a:r>
              <a:rPr lang="ru-RU" sz="1600" dirty="0">
                <a:effectLst/>
                <a:latin typeface="Times New Roman" panose="02020603050405020304" pitchFamily="18" charset="0"/>
                <a:ea typeface="Times New Roman" panose="02020603050405020304" pitchFamily="18" charset="0"/>
              </a:rPr>
              <a:t> И.В. Учим детей мыслить критически -СПб.: Альянс «Дельта», 2003. — 192 с.</a:t>
            </a:r>
          </a:p>
          <a:p>
            <a:pPr marL="342900" lvl="0" indent="-342900" algn="just">
              <a:buFont typeface="+mj-lt"/>
              <a:buAutoNum type="arabicPeriod"/>
            </a:pPr>
            <a:r>
              <a:rPr lang="ru-RU" sz="1600" dirty="0">
                <a:effectLst/>
                <a:latin typeface="Times New Roman" panose="02020603050405020304" pitchFamily="18" charset="0"/>
                <a:ea typeface="SimSun" panose="02010600030101010101" pitchFamily="2" charset="-122"/>
              </a:rPr>
              <a:t>Забелина С.Б. </a:t>
            </a:r>
            <a:r>
              <a:rPr lang="ru-RU" sz="1600" dirty="0" err="1">
                <a:effectLst/>
                <a:latin typeface="Times New Roman" panose="02020603050405020304" pitchFamily="18" charset="0"/>
                <a:ea typeface="SimSun" panose="02010600030101010101" pitchFamily="2" charset="-122"/>
              </a:rPr>
              <a:t>Сторителлинг</a:t>
            </a:r>
            <a:r>
              <a:rPr lang="ru-RU" sz="1600" dirty="0">
                <a:effectLst/>
                <a:latin typeface="Times New Roman" panose="02020603050405020304" pitchFamily="18" charset="0"/>
                <a:ea typeface="SimSun" panose="02010600030101010101" pitchFamily="2" charset="-122"/>
              </a:rPr>
              <a:t> как эффективная техника дидактической коммуникации на уроках математики // Вестник Московского государственного областного университета. 2020. № 4. С. 30-37. </a:t>
            </a:r>
            <a:endParaRPr lang="ru-RU" sz="1600" dirty="0">
              <a:effectLst/>
              <a:latin typeface="Times New Roman" panose="02020603050405020304" pitchFamily="18" charset="0"/>
              <a:ea typeface="Times New Roman" panose="02020603050405020304" pitchFamily="18" charset="0"/>
            </a:endParaRPr>
          </a:p>
          <a:p>
            <a:pPr marL="342900" lvl="0" indent="-342900" algn="just">
              <a:buFont typeface="+mj-lt"/>
              <a:buAutoNum type="arabicPeriod"/>
            </a:pPr>
            <a:r>
              <a:rPr lang="ru-RU" sz="1600" dirty="0">
                <a:effectLst/>
                <a:latin typeface="Times New Roman" panose="02020603050405020304" pitchFamily="18" charset="0"/>
                <a:ea typeface="SimSun" panose="02010600030101010101" pitchFamily="2" charset="-122"/>
              </a:rPr>
              <a:t> Кутепова Л.И. Использование технологии </a:t>
            </a:r>
            <a:r>
              <a:rPr lang="ru-RU" sz="1600" dirty="0" err="1">
                <a:effectLst/>
                <a:latin typeface="Times New Roman" panose="02020603050405020304" pitchFamily="18" charset="0"/>
                <a:ea typeface="SimSun" panose="02010600030101010101" pitchFamily="2" charset="-122"/>
              </a:rPr>
              <a:t>сторителлинг</a:t>
            </a:r>
            <a:r>
              <a:rPr lang="ru-RU" sz="1600" dirty="0">
                <a:effectLst/>
                <a:latin typeface="Times New Roman" panose="02020603050405020304" pitchFamily="18" charset="0"/>
                <a:ea typeface="SimSun" panose="02010600030101010101" pitchFamily="2" charset="-122"/>
              </a:rPr>
              <a:t> в образовательном процессе ВУЗа // Балтийский гуманитарный журнал. 2021. Т. 10. № 3(36). С. 101-104. </a:t>
            </a:r>
            <a:endParaRPr lang="ru-RU" sz="1600" dirty="0">
              <a:effectLst/>
              <a:latin typeface="Times New Roman" panose="02020603050405020304" pitchFamily="18" charset="0"/>
              <a:ea typeface="Times New Roman" panose="02020603050405020304" pitchFamily="18" charset="0"/>
            </a:endParaRPr>
          </a:p>
          <a:p>
            <a:pPr marL="342900" lvl="0" indent="-342900" algn="just">
              <a:buFont typeface="+mj-lt"/>
              <a:buAutoNum type="arabicPeriod"/>
            </a:pPr>
            <a:r>
              <a:rPr lang="ru-RU" sz="1600" dirty="0">
                <a:effectLst/>
                <a:latin typeface="Times New Roman" panose="02020603050405020304" pitchFamily="18" charset="0"/>
                <a:ea typeface="SimSun" panose="02010600030101010101" pitchFamily="2" charset="-122"/>
              </a:rPr>
              <a:t> Пяткова О.Б. Метод </a:t>
            </a:r>
            <a:r>
              <a:rPr lang="ru-RU" sz="1600" dirty="0" err="1">
                <a:effectLst/>
                <a:latin typeface="Times New Roman" panose="02020603050405020304" pitchFamily="18" charset="0"/>
                <a:ea typeface="SimSun" panose="02010600030101010101" pitchFamily="2" charset="-122"/>
              </a:rPr>
              <a:t>сторителлинга</a:t>
            </a:r>
            <a:r>
              <a:rPr lang="ru-RU" sz="1600" dirty="0">
                <a:effectLst/>
                <a:latin typeface="Times New Roman" panose="02020603050405020304" pitchFamily="18" charset="0"/>
                <a:ea typeface="SimSun" panose="02010600030101010101" pitchFamily="2" charset="-122"/>
              </a:rPr>
              <a:t> в обучении // Школьные технологии. 2018. № 6. С. 41-45</a:t>
            </a:r>
            <a:endParaRPr lang="ru-RU" sz="1600" dirty="0">
              <a:effectLst/>
              <a:latin typeface="Times New Roman" panose="02020603050405020304" pitchFamily="18" charset="0"/>
              <a:ea typeface="Times New Roman" panose="02020603050405020304" pitchFamily="18" charset="0"/>
            </a:endParaRPr>
          </a:p>
          <a:p>
            <a:pPr marL="342900" lvl="0" indent="-342900" algn="just">
              <a:buFont typeface="+mj-lt"/>
              <a:buAutoNum type="arabicPeriod"/>
            </a:pPr>
            <a:r>
              <a:rPr lang="ru-RU" sz="1600" dirty="0" err="1">
                <a:effectLst/>
                <a:latin typeface="Times New Roman" panose="02020603050405020304" pitchFamily="18" charset="0"/>
                <a:ea typeface="Times New Roman" panose="02020603050405020304" pitchFamily="18" charset="0"/>
              </a:rPr>
              <a:t>Тхуго</a:t>
            </a:r>
            <a:r>
              <a:rPr lang="ru-RU" sz="1600" dirty="0">
                <a:effectLst/>
                <a:latin typeface="Times New Roman" panose="02020603050405020304" pitchFamily="18" charset="0"/>
                <a:ea typeface="Times New Roman" panose="02020603050405020304" pitchFamily="18" charset="0"/>
              </a:rPr>
              <a:t> И. Л. «Метапредметные умения и навыки на уроках географии Система поэтапного формирования метапредметных компетентностей учащихся на уроках географии во внеурочное время»- География. Всё для учителя!   № 3 (15) март 2013, с2-7</a:t>
            </a:r>
          </a:p>
          <a:p>
            <a:pPr algn="just"/>
            <a:r>
              <a:rPr lang="ru-RU" sz="1600" dirty="0">
                <a:effectLst/>
                <a:latin typeface="Times New Roman" panose="02020603050405020304" pitchFamily="18" charset="0"/>
                <a:ea typeface="Times New Roman" panose="02020603050405020304" pitchFamily="18" charset="0"/>
              </a:rPr>
              <a:t> </a:t>
            </a:r>
          </a:p>
          <a:p>
            <a:pPr algn="just"/>
            <a:r>
              <a:rPr lang="ru-RU" sz="1600" dirty="0">
                <a:solidFill>
                  <a:srgbClr val="000000"/>
                </a:solidFill>
                <a:effectLst/>
                <a:latin typeface="Times New Roman" panose="02020603050405020304" pitchFamily="18" charset="0"/>
                <a:ea typeface="Times New Roman" panose="02020603050405020304" pitchFamily="18" charset="0"/>
              </a:rPr>
              <a:t>1. </a:t>
            </a:r>
            <a:r>
              <a:rPr lang="ru-RU" sz="1600" u="sng" dirty="0">
                <a:solidFill>
                  <a:srgbClr val="0000FF"/>
                </a:solidFill>
                <a:effectLst/>
                <a:latin typeface="Times New Roman" panose="02020603050405020304" pitchFamily="18" charset="0"/>
                <a:ea typeface="Times New Roman" panose="02020603050405020304" pitchFamily="18" charset="0"/>
                <a:hlinkClick r:id="rId2"/>
              </a:rPr>
              <a:t>https://www.youtube.com/watch?v=s_wcI9AslqY&amp;feature=youtu.be</a:t>
            </a:r>
            <a:endParaRPr lang="ru-RU" sz="1600" dirty="0">
              <a:effectLst/>
              <a:latin typeface="Times New Roman" panose="02020603050405020304" pitchFamily="18" charset="0"/>
              <a:ea typeface="Times New Roman" panose="02020603050405020304" pitchFamily="18" charset="0"/>
            </a:endParaRPr>
          </a:p>
          <a:p>
            <a:pPr algn="just"/>
            <a:r>
              <a:rPr lang="ru-RU" sz="1600" dirty="0">
                <a:effectLst/>
                <a:latin typeface="Times New Roman" panose="02020603050405020304" pitchFamily="18" charset="0"/>
                <a:ea typeface="Times New Roman" panose="02020603050405020304" pitchFamily="18" charset="0"/>
              </a:rPr>
              <a:t>2.</a:t>
            </a:r>
            <a:r>
              <a:rPr lang="ru-RU" sz="1600" u="sng" dirty="0">
                <a:solidFill>
                  <a:srgbClr val="0000FF"/>
                </a:solidFill>
                <a:effectLst/>
                <a:latin typeface="Times New Roman" panose="02020603050405020304" pitchFamily="18" charset="0"/>
                <a:ea typeface="Times New Roman" panose="02020603050405020304" pitchFamily="18" charset="0"/>
                <a:hlinkClick r:id="rId3"/>
              </a:rPr>
              <a:t>https://uchitel.club/events/storitelling-kak-pridumat-i-sozdat-uchebnuyu-lentu-vremeni-translyatsi/</a:t>
            </a:r>
            <a:endParaRPr lang="ru-RU" sz="1600" dirty="0">
              <a:effectLst/>
              <a:latin typeface="Times New Roman" panose="02020603050405020304" pitchFamily="18" charset="0"/>
              <a:ea typeface="Times New Roman" panose="02020603050405020304" pitchFamily="18" charset="0"/>
            </a:endParaRPr>
          </a:p>
          <a:p>
            <a:r>
              <a:rPr lang="ru-RU" sz="1600" dirty="0">
                <a:effectLst/>
                <a:latin typeface="Times New Roman" panose="02020603050405020304" pitchFamily="18" charset="0"/>
                <a:ea typeface="Times New Roman" panose="02020603050405020304" pitchFamily="18" charset="0"/>
              </a:rPr>
              <a:t>3. </a:t>
            </a:r>
            <a:r>
              <a:rPr lang="ru-RU" sz="1600" u="sng" dirty="0">
                <a:solidFill>
                  <a:srgbClr val="0000FF"/>
                </a:solidFill>
                <a:effectLst/>
                <a:latin typeface="Times New Roman" panose="02020603050405020304" pitchFamily="18" charset="0"/>
                <a:ea typeface="Times New Roman" panose="02020603050405020304" pitchFamily="18" charset="0"/>
                <a:hlinkClick r:id="rId4"/>
              </a:rPr>
              <a:t>https://foxford.ru/teacher/courses/1360/landing</a:t>
            </a:r>
            <a:endParaRPr lang="ru-RU" sz="1600" dirty="0">
              <a:latin typeface="Times New Roman" pitchFamily="18" charset="0"/>
              <a:cs typeface="Times New Roman" pitchFamily="18" charset="0"/>
            </a:endParaRPr>
          </a:p>
          <a:p>
            <a:pPr algn="just"/>
            <a:endParaRPr lang="ru-RU" sz="1600" dirty="0">
              <a:latin typeface="Times New Roman" pitchFamily="18" charset="0"/>
              <a:cs typeface="Times New Roman" pitchFamily="18" charset="0"/>
            </a:endParaRPr>
          </a:p>
          <a:p>
            <a:pPr algn="just"/>
            <a:endParaRPr lang="ru-RU" sz="1600" dirty="0">
              <a:latin typeface="Times New Roman" pitchFamily="18" charset="0"/>
              <a:cs typeface="Times New Roman" pitchFamily="18" charset="0"/>
            </a:endParaRPr>
          </a:p>
          <a:p>
            <a:pPr algn="just"/>
            <a:endParaRPr lang="ru-RU" sz="1600" dirty="0">
              <a:latin typeface="Times New Roman" pitchFamily="18" charset="0"/>
              <a:cs typeface="Times New Roman" pitchFamily="18" charset="0"/>
            </a:endParaRPr>
          </a:p>
        </p:txBody>
      </p:sp>
      <p:sp>
        <p:nvSpPr>
          <p:cNvPr id="4" name="Прямоугольник 3"/>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ПАПК___________________________18 апреля 2024 г.</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604" y="785786"/>
            <a:ext cx="6115050" cy="696938"/>
          </a:xfrm>
        </p:spPr>
        <p:txBody>
          <a:bodyPr>
            <a:noAutofit/>
          </a:bodyPr>
          <a:lstStyle/>
          <a:p>
            <a:pPr algn="r">
              <a:lnSpc>
                <a:spcPct val="107000"/>
              </a:lnSpc>
            </a:pPr>
            <a:r>
              <a:rPr lang="ru-RU" sz="1400" b="1" i="1" dirty="0" err="1">
                <a:effectLst/>
                <a:latin typeface="Times New Roman" panose="02020603050405020304" pitchFamily="18" charset="0"/>
                <a:ea typeface="Calibri" panose="020F0502020204030204" pitchFamily="34" charset="0"/>
                <a:cs typeface="Times New Roman" panose="02020603050405020304" pitchFamily="18" charset="0"/>
              </a:rPr>
              <a:t>Двоеглазова</a:t>
            </a:r>
            <a:r>
              <a:rPr lang="ru-RU" sz="1400" b="1" i="1" dirty="0">
                <a:effectLst/>
                <a:latin typeface="Times New Roman" panose="02020603050405020304" pitchFamily="18" charset="0"/>
                <a:ea typeface="Calibri" panose="020F0502020204030204" pitchFamily="34" charset="0"/>
                <a:cs typeface="Times New Roman" panose="02020603050405020304" pitchFamily="18" charset="0"/>
              </a:rPr>
              <a:t> Ольга Викторовна, учитель  основ социальной жизни</a:t>
            </a:r>
            <a:br>
              <a:rPr lang="ru-RU" sz="1400" dirty="0">
                <a:effectLst/>
                <a:latin typeface="Calibri" panose="020F0502020204030204" pitchFamily="34" charset="0"/>
                <a:ea typeface="Calibri" panose="020F0502020204030204" pitchFamily="34" charset="0"/>
                <a:cs typeface="Times New Roman" panose="02020603050405020304" pitchFamily="18" charset="0"/>
              </a:rPr>
            </a:br>
            <a:r>
              <a:rPr lang="ru-RU" sz="1400" i="1" dirty="0">
                <a:effectLst/>
                <a:latin typeface="Times New Roman" panose="02020603050405020304" pitchFamily="18" charset="0"/>
                <a:ea typeface="Calibri" panose="020F0502020204030204" pitchFamily="34" charset="0"/>
                <a:cs typeface="Times New Roman" panose="02020603050405020304" pitchFamily="18" charset="0"/>
              </a:rPr>
              <a:t>МАОУ «Общеобразовательная школа для обучающихся с ОВЗ №35»</a:t>
            </a:r>
            <a:br>
              <a:rPr lang="ru-RU" sz="1400" dirty="0">
                <a:effectLst/>
                <a:latin typeface="Calibri" panose="020F0502020204030204" pitchFamily="34" charset="0"/>
                <a:ea typeface="Calibri" panose="020F0502020204030204" pitchFamily="34" charset="0"/>
                <a:cs typeface="Times New Roman" panose="02020603050405020304" pitchFamily="18" charset="0"/>
              </a:rPr>
            </a:br>
            <a:r>
              <a:rPr lang="ru-RU" sz="1400" i="1" dirty="0">
                <a:effectLst/>
                <a:latin typeface="Times New Roman" panose="02020603050405020304" pitchFamily="18" charset="0"/>
                <a:ea typeface="Calibri" panose="020F0502020204030204" pitchFamily="34" charset="0"/>
                <a:cs typeface="Times New Roman" panose="02020603050405020304" pitchFamily="18" charset="0"/>
              </a:rPr>
              <a:t> г. Череповца  Вологодской области;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Номер слайда 2"/>
          <p:cNvSpPr>
            <a:spLocks noGrp="1"/>
          </p:cNvSpPr>
          <p:nvPr>
            <p:ph type="sldNum" sz="quarter" idx="12"/>
          </p:nvPr>
        </p:nvSpPr>
        <p:spPr>
          <a:xfrm>
            <a:off x="0" y="8429652"/>
            <a:ext cx="400050" cy="325968"/>
          </a:xfrm>
        </p:spPr>
        <p:txBody>
          <a:bodyPr/>
          <a:lstStyle/>
          <a:p>
            <a:fld id="{725C68B6-61C2-468F-89AB-4B9F7531AA68}" type="slidenum">
              <a:rPr lang="ru-RU" smtClean="0">
                <a:solidFill>
                  <a:schemeClr val="bg2">
                    <a:lumMod val="10000"/>
                  </a:schemeClr>
                </a:solidFill>
              </a:rPr>
              <a:pPr/>
              <a:t>43</a:t>
            </a:fld>
            <a:endParaRPr lang="ru-RU" dirty="0">
              <a:solidFill>
                <a:schemeClr val="bg2">
                  <a:lumMod val="10000"/>
                </a:schemeClr>
              </a:solidFill>
            </a:endParaRPr>
          </a:p>
        </p:txBody>
      </p:sp>
      <p:sp>
        <p:nvSpPr>
          <p:cNvPr id="4" name="Прямоугольник 3"/>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ПАПК___________________________18 апреля 2024 г.</a:t>
            </a:r>
          </a:p>
        </p:txBody>
      </p:sp>
      <p:sp>
        <p:nvSpPr>
          <p:cNvPr id="43009" name="Rectangle 1"/>
          <p:cNvSpPr>
            <a:spLocks noChangeArrowheads="1"/>
          </p:cNvSpPr>
          <p:nvPr/>
        </p:nvSpPr>
        <p:spPr bwMode="auto">
          <a:xfrm>
            <a:off x="314346" y="2196244"/>
            <a:ext cx="6229308" cy="69963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lnSpc>
                <a:spcPct val="107000"/>
              </a:lnSpc>
              <a:tabLst>
                <a:tab pos="2381250" algn="l"/>
              </a:tabLst>
            </a:pPr>
            <a:r>
              <a:rPr lang="ru-RU" sz="1400" b="1" dirty="0">
                <a:effectLst/>
                <a:latin typeface="Times New Roman" panose="02020603050405020304" pitchFamily="18" charset="0"/>
                <a:ea typeface="Calibri" panose="020F0502020204030204" pitchFamily="34" charset="0"/>
                <a:cs typeface="Times New Roman" panose="02020603050405020304" pitchFamily="18" charset="0"/>
              </a:rPr>
              <a:t>Целевые ориентиры классного руководителя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tabLst>
                <a:tab pos="2381250" algn="l"/>
              </a:tabLst>
            </a:pPr>
            <a:r>
              <a:rPr lang="ru-RU" sz="1400" b="1" dirty="0">
                <a:effectLst/>
                <a:latin typeface="Times New Roman" panose="02020603050405020304" pitchFamily="18" charset="0"/>
                <a:ea typeface="Calibri" panose="020F0502020204030204" pitchFamily="34" charset="0"/>
                <a:cs typeface="Times New Roman" panose="02020603050405020304" pitchFamily="18" charset="0"/>
              </a:rPr>
              <a:t> в работе с классом как социальной группой</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В данной статье описан практический опыт воспитательной работы классного руководителя с детьми с ограниченными возможностями здоровья (с интеллектуальными нарушениями).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Дети с ограниченными возможностями здоровья (далее - ОВЗ), представляют собой разнородную группу. На первом месте остро стоит проблема социальной адаптации детей с интеллектуальными нарушениями. Из-за особенностей развития у детей данной категории  затруднено взаимодействие с социальной средой, снижена способность адекватного реагирования на происходящие изменения, на различные усложняющиеся требования к обучению. Эти дети испытывают особые трудности в достижении своих целей в рамках существующих норм. Все эти особенности предопределяют трудности, с которыми может столкнуться ребенок при общении как с преподавателями, так и со сверстниками.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Классный руководитель является главным связующим звеном между учителями и родителями по вопросам воспитания и социализации обучающихся, постепенно направляя и создавая условия на каждом этапе их жизни,  начиная от самопознания, самоопределения и, в дальнейшем, помогая ученику самореализоваться, самосовершенствоваться и адаптироваться к самостоятельной жизни.</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07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Цель  работы классного руководителя  - сплочение ученического коллектива, помощь в самореализации учащихся и социализации в обществе, для дальнейшей самостоятельной жизни за пределами школы.</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Основные задачи в работе с классом:</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создание благоприятного психологического климата в классе;</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коррекция межличностных отношений;</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оказание помощи учащимся в сложных, затруднительных ситуациях</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44</a:t>
            </a:fld>
            <a:endParaRPr lang="ru-RU" dirty="0"/>
          </a:p>
        </p:txBody>
      </p:sp>
      <p:sp>
        <p:nvSpPr>
          <p:cNvPr id="3" name="Прямоугольник 2"/>
          <p:cNvSpPr/>
          <p:nvPr/>
        </p:nvSpPr>
        <p:spPr>
          <a:xfrm>
            <a:off x="285728" y="714348"/>
            <a:ext cx="6286544" cy="7914667"/>
          </a:xfrm>
          <a:prstGeom prst="rect">
            <a:avLst/>
          </a:prstGeom>
        </p:spPr>
        <p:txBody>
          <a:bodyPr wrap="square">
            <a:spAutoFit/>
          </a:bodyPr>
          <a:lstStyle/>
          <a:p>
            <a:pPr algn="just">
              <a:lnSpc>
                <a:spcPct val="107000"/>
              </a:lnSpc>
            </a:pPr>
            <a:r>
              <a:rPr lang="ru-RU" sz="1400" b="1" i="1" dirty="0">
                <a:effectLst/>
                <a:latin typeface="Times New Roman" panose="02020603050405020304" pitchFamily="18" charset="0"/>
                <a:ea typeface="Times New Roman" panose="02020603050405020304" pitchFamily="18" charset="0"/>
                <a:cs typeface="Times New Roman" panose="02020603050405020304" pitchFamily="18" charset="0"/>
              </a:rPr>
              <a:t>через:</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pPr>
            <a:r>
              <a:rPr lang="ru-RU" sz="1400" kern="1200" dirty="0">
                <a:effectLst/>
                <a:latin typeface="Times New Roman" panose="02020603050405020304" pitchFamily="18" charset="0"/>
                <a:ea typeface="Times New Roman" panose="02020603050405020304" pitchFamily="18" charset="0"/>
                <a:cs typeface="Times New Roman" panose="02020603050405020304" pitchFamily="18" charset="0"/>
              </a:rPr>
              <a:t>организацию коллективных творческих дел (в том числе - личностно-ориентированных),</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pPr>
            <a:r>
              <a:rPr lang="ru-RU" sz="1400" kern="1200" dirty="0">
                <a:effectLst/>
                <a:latin typeface="Times New Roman" panose="02020603050405020304" pitchFamily="18" charset="0"/>
                <a:ea typeface="Times New Roman" panose="02020603050405020304" pitchFamily="18" charset="0"/>
                <a:cs typeface="Times New Roman" panose="02020603050405020304" pitchFamily="18" charset="0"/>
              </a:rPr>
              <a:t>создание условий самореализации, самораскрытия каждого ученика,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pPr>
            <a:r>
              <a:rPr lang="ru-RU" sz="1400" kern="1200" dirty="0">
                <a:effectLst/>
                <a:latin typeface="Times New Roman" panose="02020603050405020304" pitchFamily="18" charset="0"/>
                <a:ea typeface="Times New Roman" panose="02020603050405020304" pitchFamily="18" charset="0"/>
                <a:cs typeface="Times New Roman" panose="02020603050405020304" pitchFamily="18" charset="0"/>
              </a:rPr>
              <a:t>стимулирование позитивного поведения учащихся,</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pPr>
            <a:r>
              <a:rPr lang="ru-RU" sz="1400" kern="1200" dirty="0">
                <a:effectLst/>
                <a:latin typeface="Times New Roman" panose="02020603050405020304" pitchFamily="18" charset="0"/>
                <a:ea typeface="Times New Roman" panose="02020603050405020304" pitchFamily="18" charset="0"/>
                <a:cs typeface="Times New Roman" panose="02020603050405020304" pitchFamily="18" charset="0"/>
              </a:rPr>
              <a:t>координацию взаимодействия учителей, учащихся и родителей Направления воспитательной работы классного руководителя всесторонне влияют на все аспекты жизни ученика:</a:t>
            </a:r>
          </a:p>
          <a:p>
            <a:pPr marL="342900" lvl="0" indent="-342900" algn="just">
              <a:lnSpc>
                <a:spcPct val="107000"/>
              </a:lnSpc>
              <a:buFont typeface="Wingdings" panose="05000000000000000000" pitchFamily="2" charset="2"/>
              <a:buChar char=""/>
              <a:tabLst>
                <a:tab pos="630555" algn="l"/>
              </a:tabLst>
            </a:pPr>
            <a:r>
              <a:rPr lang="ru-RU" sz="1400" dirty="0">
                <a:effectLst/>
                <a:latin typeface="Times New Roman" panose="02020603050405020304" pitchFamily="18" charset="0"/>
                <a:ea typeface="Times New Roman" panose="02020603050405020304" pitchFamily="18" charset="0"/>
              </a:rPr>
              <a:t>гражданское воспитание - формирование российской гражданской идентичности, принадлежности к общности граждан Российской Федерации, к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народу России как источнику власти в российском государстве и субъекту тысячелетней Российской государственности, изучение и уважение прав, свобод и обязанностей гражданина Российской Федерации;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tabLst>
                <a:tab pos="630555" algn="l"/>
              </a:tabLs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патриотическое воспитание - воспитание любви к родному краю, Родине, своему народу, уважения к другим народам России, формирование общероссийской культурной идентичности (проведение общешкольных ключевых дел к Дню защитников Отчества, Дням воинской славы, Дню Победы, Дню освобождения от </a:t>
            </a:r>
            <a:r>
              <a:rPr lang="ru-RU" sz="1400" dirty="0" err="1">
                <a:effectLst/>
                <a:latin typeface="Times New Roman" panose="02020603050405020304" pitchFamily="18" charset="0"/>
                <a:ea typeface="Times New Roman" panose="02020603050405020304" pitchFamily="18" charset="0"/>
                <a:cs typeface="Times New Roman" panose="02020603050405020304" pitchFamily="18" charset="0"/>
              </a:rPr>
              <a:t>немецко</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 фашистских захватчиков и другие);</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tabLst>
                <a:tab pos="630555" algn="l"/>
              </a:tabLs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нравственное воспитание;</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tabLst>
                <a:tab pos="630555" algn="l"/>
              </a:tabLs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формирование научного мировоззрения;</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tabLst>
                <a:tab pos="630555" algn="l"/>
              </a:tabLs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эстетическое воспитание-</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формирование эстетической культуры на основе российских традиционных духовных ценностей, приобщение к лучшим образцам отечественного и мирового искусства (посещение музеев и театров);</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tabLst>
                <a:tab pos="630555" algn="l"/>
              </a:tabLs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формирование физической культуры – развитие физических способностей с учётом возможностей и состояния здоровья, формирование культуры здорового образа жизни, эмоционального благополучия, личной и общественной безопасности, навыков безопасного поведения в природной и социальной среде, чрезвычайных ситуациях (работа школьного спортивного клуба, участие в спортивных соревнованиях города и региона);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Прямоугольник 3"/>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ПАПК___________________________18 апреля 2024г.</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45</a:t>
            </a:fld>
            <a:endParaRPr lang="ru-RU" dirty="0"/>
          </a:p>
        </p:txBody>
      </p:sp>
      <p:sp>
        <p:nvSpPr>
          <p:cNvPr id="3" name="Прямоугольник 2"/>
          <p:cNvSpPr/>
          <p:nvPr/>
        </p:nvSpPr>
        <p:spPr>
          <a:xfrm>
            <a:off x="285728" y="714348"/>
            <a:ext cx="6286544" cy="7683770"/>
          </a:xfrm>
          <a:prstGeom prst="rect">
            <a:avLst/>
          </a:prstGeom>
        </p:spPr>
        <p:txBody>
          <a:bodyPr wrap="square">
            <a:spAutoFit/>
          </a:bodyPr>
          <a:lstStyle/>
          <a:p>
            <a:pPr marL="342900" lvl="0" indent="-342900" algn="just">
              <a:lnSpc>
                <a:spcPct val="107000"/>
              </a:lnSpc>
              <a:buFont typeface="Wingdings" panose="05000000000000000000" pitchFamily="2" charset="2"/>
              <a:buChar char=""/>
              <a:tabLst>
                <a:tab pos="630555" algn="l"/>
              </a:tabLs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экологическое воспитание- формирование экологической культуры, ответственного, бережного отношения к природе, окружающей среде на основе российских традиционных духовных ценностей, навыков охраны и защиты окружающей среды (участие в экологических акциях);</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трудовое воспитание -   воспитание уважения к труду, трудящимся, результатам труда (своего и других людей), ориентации на трудовую деятельность, получение профессии, личностное самовыражение в продуктивном, нравственно достойном труде в российском обществе, на достижение выдающихся результатов в труде, профессиональной деятельности (организация дежурств в школе, в кабинетах, школьных клумбах и субботники на территории школьного двора).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dirty="0"/>
              <a:t>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В рамках совместной деятельности классного руководителя с учащимися проводятся работы по следующим направлениям:</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i="1" dirty="0">
                <a:effectLst/>
                <a:latin typeface="Times New Roman" panose="02020603050405020304" pitchFamily="18" charset="0"/>
                <a:ea typeface="Times New Roman" panose="02020603050405020304" pitchFamily="18" charset="0"/>
                <a:cs typeface="Times New Roman" panose="02020603050405020304" pitchFamily="18" charset="0"/>
              </a:rPr>
              <a:t>Спортивно-оздоровительное.</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Реализация задач данного направления осуществляется через систематические беседы по ОБЖ и ЗОЖ, проведение   недель  здорового образа жизни, мониторингов здоровья. Также через проведение подвижных игр, спортивных соревнований, физкультминуток, динамических пауз, прогулок, экскурсий, спартакиад. Так, в школе проводится большая работа по </a:t>
            </a:r>
            <a:r>
              <a:rPr lang="ru-RU" sz="1400" dirty="0" err="1">
                <a:effectLst/>
                <a:latin typeface="Times New Roman" panose="02020603050405020304" pitchFamily="18" charset="0"/>
                <a:ea typeface="Times New Roman" panose="02020603050405020304" pitchFamily="18" charset="0"/>
                <a:cs typeface="Times New Roman" panose="02020603050405020304" pitchFamily="18" charset="0"/>
              </a:rPr>
              <a:t>форми</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err="1">
                <a:effectLst/>
                <a:latin typeface="Times New Roman" panose="02020603050405020304" pitchFamily="18" charset="0"/>
                <a:ea typeface="Times New Roman" panose="02020603050405020304" pitchFamily="18" charset="0"/>
                <a:cs typeface="Times New Roman" panose="02020603050405020304" pitchFamily="18" charset="0"/>
              </a:rPr>
              <a:t>рованию</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здорового образа жизни: «Дни здоровья», декады ЗОЖ, «Малые олимпийские игры», ежегодный проект по здоровому питанию, информационные часы «Правильное питание для подростков», «Здорово-быть здоровым», «Шкала депрессии Бека», акция «Стиль жизни-здоровье», посещение массовых катаний в СК «Алмаз», экскурсия в «Соляной сад». Ежегодно обучающиеся принимают участие в «Кроссе Нации», во Всероссийской спартакиаде в составе  баскетбольной команды в городе Санкт – Петербург, в Чемпионате и Первенстве области по настольному теннису (спорт ЛИН) в городе Вологда.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i="1" dirty="0">
                <a:effectLst/>
                <a:latin typeface="Times New Roman" panose="02020603050405020304" pitchFamily="18" charset="0"/>
                <a:ea typeface="Times New Roman" panose="02020603050405020304" pitchFamily="18" charset="0"/>
                <a:cs typeface="Times New Roman" panose="02020603050405020304" pitchFamily="18" charset="0"/>
              </a:rPr>
              <a:t>	Гражданско-патриотическое</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В течение учебного года проводится большая  работу по данному направлению  через классные часы, просмотры Много внимания уделяется посещению городских мероприятий патриотической направленности. Учащиеся активно принимают участие в  городском проекте «Автобус Победы», посвященном истории города Череповца в годы Великой Отечественной Войны, </a:t>
            </a:r>
            <a:endParaRPr lang="ru-RU" sz="1400" dirty="0">
              <a:latin typeface="Times New Roman" pitchFamily="18" charset="0"/>
              <a:cs typeface="Times New Roman" pitchFamily="18" charset="0"/>
            </a:endParaRPr>
          </a:p>
        </p:txBody>
      </p:sp>
      <p:sp>
        <p:nvSpPr>
          <p:cNvPr id="4" name="Прямоугольник 3"/>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ПАПК___________________________18апреля 2024 г.</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46</a:t>
            </a:fld>
            <a:endParaRPr lang="ru-RU" dirty="0"/>
          </a:p>
        </p:txBody>
      </p:sp>
      <p:sp>
        <p:nvSpPr>
          <p:cNvPr id="3" name="Прямоугольник 2"/>
          <p:cNvSpPr/>
          <p:nvPr/>
        </p:nvSpPr>
        <p:spPr>
          <a:xfrm>
            <a:off x="357166" y="642910"/>
            <a:ext cx="6215106" cy="7683770"/>
          </a:xfrm>
          <a:prstGeom prst="rect">
            <a:avLst/>
          </a:prstGeom>
        </p:spPr>
        <p:txBody>
          <a:bodyPr wrap="square">
            <a:spAutoFit/>
          </a:bodyPr>
          <a:lstStyle/>
          <a:p>
            <a:pPr algn="just">
              <a:lnSpc>
                <a:spcPct val="107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в акциях «Подарок ветерану», «Фронтовая открытка», «С любовью военнослужащим России», «Дарите книги с любовью», «Окна Победы». тематических видеороликов, коллективные беседы, наблюдения, экскурсии. Ученики знакомятся с государственными праздниками, Конституцией РФ, известными людьми страны, с истоками национальной культуры, историей города Череповца и Вологодской области. </a:t>
            </a:r>
          </a:p>
          <a:p>
            <a:pPr algn="just">
              <a:lnSpc>
                <a:spcPct val="107000"/>
              </a:lnSpc>
            </a:pPr>
            <a:r>
              <a:rPr lang="ru-RU" sz="1400" i="1" dirty="0">
                <a:effectLst/>
                <a:latin typeface="Times New Roman" panose="02020603050405020304" pitchFamily="18" charset="0"/>
                <a:ea typeface="Times New Roman" panose="02020603050405020304" pitchFamily="18" charset="0"/>
                <a:cs typeface="Times New Roman" panose="02020603050405020304" pitchFamily="18" charset="0"/>
              </a:rPr>
              <a:t>Духовно-нравственному воспитанию</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способствуют игры, тренинги, беседы, классные часы, просмотр видеороликов и презентаций, где учащиеся выбирают правильную модель общения и поведения в конкретной жизненной ситуации. С ребятами проводятся уроки нравственности, ориентирующие учащихся  на доброту, любовь, истину, уважение к другим людям, сострадание, сочувствие, что и определяет смысл жизни человека и его непрерывное духовно-нравственное совершенствование.</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i="1" dirty="0">
                <a:effectLst/>
                <a:latin typeface="Times New Roman" panose="02020603050405020304" pitchFamily="18" charset="0"/>
                <a:ea typeface="Times New Roman" panose="02020603050405020304" pitchFamily="18" charset="0"/>
                <a:cs typeface="Times New Roman" panose="02020603050405020304" pitchFamily="18" charset="0"/>
              </a:rPr>
              <a:t>Трудовое воспитание и профориентация</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осуществляется как на уроках технологии, так и в повседневной жизни. Ребята приобщаются к общественно-полезному труду. Через совместную деятельность воспитание трудолюбия, творческого отношения к жизни и труду проходит более оптимистично и плодотворно. С целью профориентации для учащихся  проводятся  классные часы, игры, тренинги, викторины, экскурсии в Музей металлургической </a:t>
            </a:r>
            <a:r>
              <a:rPr lang="ru-RU" sz="1400" dirty="0" err="1">
                <a:effectLst/>
                <a:latin typeface="Times New Roman" panose="02020603050405020304" pitchFamily="18" charset="0"/>
                <a:ea typeface="Times New Roman" panose="02020603050405020304" pitchFamily="18" charset="0"/>
                <a:cs typeface="Times New Roman" panose="02020603050405020304" pitchFamily="18" charset="0"/>
              </a:rPr>
              <a:t>промышленност</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на предприятия города (ЧПОУ «Череповецкий </a:t>
            </a:r>
            <a:r>
              <a:rPr lang="ru-RU" sz="1400" dirty="0" err="1">
                <a:effectLst/>
                <a:latin typeface="Times New Roman" panose="02020603050405020304" pitchFamily="18" charset="0"/>
                <a:ea typeface="Times New Roman" panose="02020603050405020304" pitchFamily="18" charset="0"/>
                <a:cs typeface="Times New Roman" panose="02020603050405020304" pitchFamily="18" charset="0"/>
              </a:rPr>
              <a:t>торгово</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 экономический колледж», БПОУ ВО «Череповецкий </a:t>
            </a:r>
            <a:r>
              <a:rPr lang="ru-RU" sz="1400" dirty="0" err="1">
                <a:effectLst/>
                <a:latin typeface="Times New Roman" panose="02020603050405020304" pitchFamily="18" charset="0"/>
                <a:ea typeface="Times New Roman" panose="02020603050405020304" pitchFamily="18" charset="0"/>
                <a:cs typeface="Times New Roman" panose="02020603050405020304" pitchFamily="18" charset="0"/>
              </a:rPr>
              <a:t>лесомеханический</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техникум им. В. П. Чкалова»), Активно обучающиеся принимают участие в региональном конкурсе профессионального мастерства «Абилимпикс».  В выборе профессий проводится  большое количество познавательных мероприятий, что  существенно помогает ученикам определиться со своей будущей профессией.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i="1" dirty="0">
                <a:effectLst/>
                <a:latin typeface="Times New Roman" panose="02020603050405020304" pitchFamily="18" charset="0"/>
                <a:ea typeface="Calibri" panose="020F0502020204030204" pitchFamily="34" charset="0"/>
                <a:cs typeface="Times New Roman" panose="02020603050405020304" pitchFamily="18" charset="0"/>
              </a:rPr>
              <a:t> Экологическое воспитание</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осуществляется через классные часы, </a:t>
            </a:r>
            <a:r>
              <a:rPr lang="ru-RU" sz="1400" dirty="0" err="1">
                <a:effectLst/>
                <a:latin typeface="Times New Roman" panose="02020603050405020304" pitchFamily="18" charset="0"/>
                <a:ea typeface="Calibri" panose="020F0502020204030204" pitchFamily="34" charset="0"/>
                <a:cs typeface="Times New Roman" panose="02020603050405020304" pitchFamily="18" charset="0"/>
              </a:rPr>
              <a:t>киноуроки</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экскурсии, наблюдения, квест-игры. Проводятся мини эко-викторины: «Знатоки природы», познавательные викторины «Природа источник здоровья».  Ученики принимают участие в  благотворительных  акциях в помощь бездомным животным «Лапа помощи», экологических акциях «Радужные крышечки», «Батарейку сдавай - природу спасай!», «Сдай макулатуру - спаси дерево!».</a:t>
            </a:r>
            <a:endParaRPr lang="ru-RU" sz="1400" dirty="0">
              <a:latin typeface="Times New Roman" pitchFamily="18" charset="0"/>
              <a:cs typeface="Times New Roman" pitchFamily="18" charset="0"/>
            </a:endParaRPr>
          </a:p>
        </p:txBody>
      </p:sp>
      <p:sp>
        <p:nvSpPr>
          <p:cNvPr id="4" name="Прямоугольник 3"/>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ПАПК___________________________18апреля 2024 г.</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47</a:t>
            </a:fld>
            <a:endParaRPr lang="ru-RU" dirty="0"/>
          </a:p>
        </p:txBody>
      </p:sp>
      <p:sp>
        <p:nvSpPr>
          <p:cNvPr id="49153" name="Rectangle 1"/>
          <p:cNvSpPr>
            <a:spLocks noChangeArrowheads="1"/>
          </p:cNvSpPr>
          <p:nvPr/>
        </p:nvSpPr>
        <p:spPr bwMode="auto">
          <a:xfrm>
            <a:off x="285728" y="498197"/>
            <a:ext cx="6167608" cy="73198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lnSpc>
                <a:spcPct val="107000"/>
              </a:lnSpc>
            </a:pPr>
            <a:r>
              <a:rPr kumimoji="0" lang="ru-RU"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i="1" dirty="0">
                <a:effectLst/>
                <a:latin typeface="Times New Roman" panose="02020603050405020304" pitchFamily="18" charset="0"/>
                <a:ea typeface="Calibri" panose="020F0502020204030204" pitchFamily="34" charset="0"/>
                <a:cs typeface="Times New Roman" panose="02020603050405020304" pitchFamily="18" charset="0"/>
              </a:rPr>
              <a:t>Художественно-эстетическое воспитание</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осуществляется через участие  в различных выставках и конкурсах разного уровня: «Вместе мы сможем больше», «Череповец - глазами молодых», «Дорога безопасности», «Новогодняя игрушка», городской театральный фестиваль «В гостях у сказки». В течение года посещают музеи, театры, библиотеки, филармонию, кинотеатры.</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tabLst>
                <a:tab pos="2381250" algn="l"/>
              </a:tabLst>
            </a:pPr>
            <a:r>
              <a:rPr lang="ru-RU" sz="1400" kern="1200" dirty="0">
                <a:effectLst/>
                <a:latin typeface="Times New Roman" panose="02020603050405020304" pitchFamily="18" charset="0"/>
                <a:ea typeface="Times New Roman" panose="02020603050405020304" pitchFamily="18" charset="0"/>
                <a:cs typeface="Times New Roman" panose="02020603050405020304" pitchFamily="18" charset="0"/>
              </a:rPr>
              <a:t>Таким образом, целевые ориентиры деятельности классного руководителя направлены на: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kern="1200" dirty="0">
                <a:effectLst/>
                <a:latin typeface="Times New Roman" panose="02020603050405020304" pitchFamily="18" charset="0"/>
                <a:ea typeface="Times New Roman" panose="02020603050405020304" pitchFamily="18" charset="0"/>
                <a:cs typeface="Times New Roman" panose="02020603050405020304" pitchFamily="18" charset="0"/>
              </a:rPr>
              <a:t>- приобщение детей к общечеловеческим ценностям: Земля, Отечество, Семья, Труд, Знания, Культура, Мир, Человек;</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kern="1200" dirty="0">
                <a:effectLst/>
                <a:latin typeface="Times New Roman" panose="02020603050405020304" pitchFamily="18" charset="0"/>
                <a:ea typeface="Times New Roman" panose="02020603050405020304" pitchFamily="18" charset="0"/>
                <a:cs typeface="Times New Roman" panose="02020603050405020304" pitchFamily="18" charset="0"/>
              </a:rPr>
              <a:t>- создание доброжелательных отношений педагогического коллектива, учеников и родителей;</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kern="1200" dirty="0">
                <a:effectLst/>
                <a:latin typeface="Times New Roman" panose="02020603050405020304" pitchFamily="18" charset="0"/>
                <a:ea typeface="Times New Roman" panose="02020603050405020304" pitchFamily="18" charset="0"/>
                <a:cs typeface="Times New Roman" panose="02020603050405020304" pitchFamily="18" charset="0"/>
              </a:rPr>
              <a:t>- развитие творческих способностей детей;</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kern="1200" dirty="0">
                <a:effectLst/>
                <a:latin typeface="Times New Roman" panose="02020603050405020304" pitchFamily="18" charset="0"/>
                <a:ea typeface="Times New Roman" panose="02020603050405020304" pitchFamily="18" charset="0"/>
                <a:cs typeface="Times New Roman" panose="02020603050405020304" pitchFamily="18" charset="0"/>
              </a:rPr>
              <a:t>- формирование всесторонней и гармонически развитой личности;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kern="1200" dirty="0">
                <a:effectLst/>
                <a:latin typeface="Times New Roman" panose="02020603050405020304" pitchFamily="18" charset="0"/>
                <a:ea typeface="Times New Roman" panose="02020603050405020304" pitchFamily="18" charset="0"/>
                <a:cs typeface="Times New Roman" panose="02020603050405020304" pitchFamily="18" charset="0"/>
              </a:rPr>
              <a:t>- развитие социальной активности;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ru-RU" sz="1400" kern="1200" dirty="0">
                <a:effectLst/>
                <a:latin typeface="Times New Roman" panose="02020603050405020304" pitchFamily="18" charset="0"/>
                <a:ea typeface="Times New Roman" panose="02020603050405020304" pitchFamily="18" charset="0"/>
                <a:cs typeface="Times New Roman" panose="02020603050405020304" pitchFamily="18" charset="0"/>
              </a:rPr>
              <a:t>- формирование ответственности, гражданского самосознания.</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tabLst>
                <a:tab pos="1483360" algn="l"/>
              </a:tabLs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Через совместную деятельность классного руководителя и всех участников образовательного процесса происходит налаживание эмоционально-положительного взаимодействия, успешная социальная адаптация и интеграция обучающихся в общество.</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tabLst>
                <a:tab pos="1483360" algn="l"/>
              </a:tabLs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Список литературы:</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tabLst>
                <a:tab pos="1483360" algn="l"/>
              </a:tabLst>
            </a:pPr>
            <a:r>
              <a:rPr lang="ru-RU"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 Веденеева О.А., Савва Л.И., </a:t>
            </a:r>
            <a:r>
              <a:rPr lang="ru-RU" sz="1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Сайгушев</a:t>
            </a:r>
            <a:r>
              <a:rPr lang="ru-RU"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Н.Я. Теория и практика работы классного руководителя  Учебное пособие - М: Мир науки 2016.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tabLst>
                <a:tab pos="1483360" algn="l"/>
              </a:tabLst>
            </a:pPr>
            <a:r>
              <a:rPr lang="ru-RU"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 </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Елисеева Ю. Н. Особенности социализации детей школьного возраста с ОВЗ // Молодой</a:t>
            </a:r>
            <a:r>
              <a:rPr lang="ru-RU"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ученый. — 2016. </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URL https://moluch.ru/archive/107/25474/</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tabLst>
                <a:tab pos="1483360" algn="l"/>
              </a:tabLs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3.Годовникова Л.В. Психолого-педагогическое сопровождение обучающихся с ОВЗ:  учебное пособие для вузов / Л.В. </a:t>
            </a:r>
            <a:r>
              <a:rPr lang="ru-RU" sz="1400" dirty="0" err="1">
                <a:effectLst/>
                <a:latin typeface="Times New Roman" panose="02020603050405020304" pitchFamily="18" charset="0"/>
                <a:ea typeface="Calibri" panose="020F0502020204030204" pitchFamily="34" charset="0"/>
                <a:cs typeface="Times New Roman" panose="02020603050405020304" pitchFamily="18" charset="0"/>
              </a:rPr>
              <a:t>Годовникова</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  М.: </a:t>
            </a:r>
            <a:r>
              <a:rPr lang="ru-RU" sz="1400" dirty="0" err="1">
                <a:effectLst/>
                <a:latin typeface="Times New Roman" panose="02020603050405020304" pitchFamily="18" charset="0"/>
                <a:ea typeface="Calibri" panose="020F0502020204030204" pitchFamily="34" charset="0"/>
                <a:cs typeface="Times New Roman" panose="02020603050405020304" pitchFamily="18" charset="0"/>
              </a:rPr>
              <a:t>Юрайт</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2019</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tabLst>
                <a:tab pos="1483360" algn="l"/>
              </a:tabLst>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ru-RU" sz="1600" dirty="0"/>
              <a:t>	</a:t>
            </a:r>
            <a:endParaRPr lang="ru-RU" sz="1600" dirty="0">
              <a:latin typeface="Times New Roman" pitchFamily="18" charset="0"/>
              <a:cs typeface="Times New Roman" pitchFamily="18" charset="0"/>
            </a:endParaRPr>
          </a:p>
        </p:txBody>
      </p:sp>
      <p:sp>
        <p:nvSpPr>
          <p:cNvPr id="5" name="Прямоугольник 4"/>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ПАПК___________________________19 апреля 2023 г.</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8" y="857224"/>
            <a:ext cx="6286522" cy="554062"/>
          </a:xfrm>
        </p:spPr>
        <p:txBody>
          <a:bodyPr>
            <a:noAutofit/>
          </a:bodyPr>
          <a:lstStyle/>
          <a:p>
            <a:pPr algn="r"/>
            <a:r>
              <a:rPr lang="ru-RU" sz="1400"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Воробьева Светлана Валентиновна, учитель </a:t>
            </a:r>
            <a:br>
              <a:rPr lang="ru-RU" sz="1400"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ru-RU" sz="14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МАОУ «Специальная (коррекционная)</a:t>
            </a:r>
            <a:br>
              <a:rPr lang="ru-RU" sz="1400" dirty="0">
                <a:effectLst/>
                <a:latin typeface="Calibri" panose="020F0502020204030204" pitchFamily="34" charset="0"/>
                <a:ea typeface="Calibri" panose="020F0502020204030204" pitchFamily="34" charset="0"/>
                <a:cs typeface="Times New Roman" panose="02020603050405020304" pitchFamily="18" charset="0"/>
              </a:rPr>
            </a:br>
            <a:r>
              <a:rPr lang="ru-RU" sz="1400" i="1" dirty="0">
                <a:solidFill>
                  <a:srgbClr val="000000"/>
                </a:solidFill>
                <a:effectLst/>
                <a:latin typeface="Times New Roman" panose="02020603050405020304" pitchFamily="18" charset="0"/>
                <a:ea typeface="Calibri" panose="020F0502020204030204" pitchFamily="34" charset="0"/>
              </a:rPr>
              <a:t> общеобразовательная школа № 38», г. Череповец</a:t>
            </a:r>
            <a:endParaRPr lang="ru-RU" sz="1400" i="1" dirty="0">
              <a:solidFill>
                <a:schemeClr val="bg2">
                  <a:lumMod val="10000"/>
                </a:schemeClr>
              </a:solidFill>
              <a:latin typeface="Times New Roman" pitchFamily="18" charset="0"/>
              <a:cs typeface="Times New Roman" pitchFamily="18" charset="0"/>
            </a:endParaRPr>
          </a:p>
        </p:txBody>
      </p:sp>
      <p:sp>
        <p:nvSpPr>
          <p:cNvPr id="3" name="Номер слайда 2"/>
          <p:cNvSpPr>
            <a:spLocks noGrp="1"/>
          </p:cNvSpPr>
          <p:nvPr>
            <p:ph type="sldNum" sz="quarter" idx="12"/>
          </p:nvPr>
        </p:nvSpPr>
        <p:spPr>
          <a:xfrm>
            <a:off x="0" y="8501090"/>
            <a:ext cx="400050" cy="325968"/>
          </a:xfrm>
        </p:spPr>
        <p:txBody>
          <a:bodyPr/>
          <a:lstStyle/>
          <a:p>
            <a:fld id="{725C68B6-61C2-468F-89AB-4B9F7531AA68}" type="slidenum">
              <a:rPr lang="ru-RU" smtClean="0">
                <a:solidFill>
                  <a:schemeClr val="bg2">
                    <a:lumMod val="10000"/>
                  </a:schemeClr>
                </a:solidFill>
              </a:rPr>
              <a:pPr/>
              <a:t>48</a:t>
            </a:fld>
            <a:endParaRPr lang="ru-RU" dirty="0">
              <a:solidFill>
                <a:schemeClr val="bg2">
                  <a:lumMod val="10000"/>
                </a:schemeClr>
              </a:solidFill>
            </a:endParaRPr>
          </a:p>
        </p:txBody>
      </p:sp>
      <p:sp>
        <p:nvSpPr>
          <p:cNvPr id="4" name="Прямоугольник 3"/>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ПАПК___________________________18 апреля 2024 г.</a:t>
            </a:r>
          </a:p>
        </p:txBody>
      </p:sp>
      <p:sp>
        <p:nvSpPr>
          <p:cNvPr id="53249" name="Rectangle 1"/>
          <p:cNvSpPr>
            <a:spLocks noChangeArrowheads="1"/>
          </p:cNvSpPr>
          <p:nvPr/>
        </p:nvSpPr>
        <p:spPr bwMode="auto">
          <a:xfrm>
            <a:off x="400050" y="2195732"/>
            <a:ext cx="6053286" cy="65864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ru-RU" sz="1400" b="1" dirty="0">
                <a:effectLst/>
                <a:latin typeface="Times New Roman" panose="02020603050405020304" pitchFamily="18" charset="0"/>
                <a:ea typeface="MS Mincho" panose="02020609040205080304" pitchFamily="49" charset="-128"/>
                <a:cs typeface="Times New Roman" panose="02020603050405020304" pitchFamily="18" charset="0"/>
              </a:rPr>
              <a:t>«Игровые технологии на уроках русского языка как средство профориентационной направленности обучающихся с УО»</a:t>
            </a:r>
            <a:endParaRPr kumimoji="0" lang="ru-RU" sz="14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endParaRPr>
          </a:p>
          <a:p>
            <a:pPr indent="449580" algn="just"/>
            <a:r>
              <a:rPr lang="ru-RU" sz="1600" dirty="0">
                <a:latin typeface="Times New Roman" pitchFamily="18" charset="0"/>
                <a:cs typeface="Times New Roman" pitchFamily="18" charset="0"/>
              </a:rPr>
              <a:t>	</a:t>
            </a:r>
            <a:r>
              <a:rPr lang="ru-RU"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Перед каждым учащимся, заканчивающим общеобразовательное учреждение, встаёт трудная задача с выбором своего дальнейшего жизненного пути.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r>
              <a:rPr lang="ru-RU"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Определиться, сориентировать, настроить ребёнка должны не только родители дома, но и педагоги в школе, где он проводит большую часть времени. Особенно трудно сделать свой выбор детям с интеллектуальными нарушениями, так как список учреждений, куда они смогут пойти учиться дальше, ограничен. Каждый ребёнок имеет свои психические и физические особенности, что тоже ограничивает в дальнейшем выборе профессии. Поэтому одной из задач педагога в коррекционной школе является профориентационная направленность обучающихся.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r>
              <a:rPr lang="ru-RU" sz="1400" dirty="0">
                <a:effectLst/>
                <a:latin typeface="Times New Roman" panose="02020603050405020304" pitchFamily="18" charset="0"/>
                <a:ea typeface="Calibri" panose="020F0502020204030204" pitchFamily="34" charset="0"/>
                <a:cs typeface="Times New Roman" panose="02020603050405020304" pitchFamily="18" charset="0"/>
              </a:rPr>
              <a:t>Русский язык в коррекционной школе является для обучающихся основой всего процесса обучения, средством развития их мышления, воображения, интеллектуальных и творческих способностей, основным каналом социализации личности. На уроках русского языка в разных классах я стараюсь разнообразить технологии обучения. Одними из основных являются игровые технологии, где я ставлю профориентационные задачи.  Игра - это</a:t>
            </a:r>
            <a:r>
              <a:rPr lang="ru-RU" sz="1400" spc="-4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форма деятельности в различных ситуациях, в которых воспроизводятся типичные действия и взаимодействия</a:t>
            </a:r>
            <a:r>
              <a:rPr lang="ru-RU" sz="1400" spc="-3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людей.</a:t>
            </a:r>
            <a:r>
              <a:rPr lang="ru-RU" sz="1400" spc="-40" dirty="0">
                <a:effectLst/>
                <a:latin typeface="Times New Roman" panose="02020603050405020304" pitchFamily="18" charset="0"/>
                <a:ea typeface="Calibri" panose="020F0502020204030204" pitchFamily="34" charset="0"/>
                <a:cs typeface="Times New Roman" panose="02020603050405020304" pitchFamily="18" charset="0"/>
              </a:rPr>
              <a:t> Для ребёнка </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игра является активной формой обучения</a:t>
            </a:r>
            <a:r>
              <a:rPr lang="ru-RU" sz="1400" spc="-2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где он получает удовольствие.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Воссоздаваемые в игре реальные и воображаемые предметы, образы, игрушки способствуют развитию речи, мышления, памяти, помогают ребёнку познать разнообразие окружающего мира, в том числе и мира профессий.</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Особого внимания заслуживают сюжетно-ролевые игры, в которых учащиеся воспроизводят различные жизненные ситуации. На уроках русского языка ролевые игры должны быть четко спланированы и иметь конкретные дидактические цели. </a:t>
            </a:r>
            <a:endParaRPr kumimoji="0" lang="ru-RU" sz="1600" b="0" i="0" u="none" strike="noStrike" cap="none" normalizeH="0" baseline="0" dirty="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49</a:t>
            </a:fld>
            <a:endParaRPr lang="ru-RU" dirty="0"/>
          </a:p>
        </p:txBody>
      </p:sp>
      <p:sp>
        <p:nvSpPr>
          <p:cNvPr id="3" name="Прямоугольник 2"/>
          <p:cNvSpPr/>
          <p:nvPr/>
        </p:nvSpPr>
        <p:spPr>
          <a:xfrm>
            <a:off x="285728" y="857224"/>
            <a:ext cx="6286544" cy="9140964"/>
          </a:xfrm>
          <a:prstGeom prst="rect">
            <a:avLst/>
          </a:prstGeom>
        </p:spPr>
        <p:txBody>
          <a:bodyPr wrap="square">
            <a:spAutoFit/>
          </a:bodyPr>
          <a:lstStyle/>
          <a:p>
            <a:pPr indent="449580" algn="just"/>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При изучении темы «Диалог» могут быть использованы игры «Магазин», «Библиотека», «Приём у врача» и другие. В сюжетно-ролевых играх дети примеряют на себя роль участников диалога, изучают новый материал, параллельно узнают новое о профессиях. С понятием «сюжетно-ролевая игра» тесно связано и понятие «деловая игра». Деловая игра предполагает разыгрывание ролей с профессионально-направленной или практико-ориентированной составляющей. В младших классах, например, возможна игра «Почтальон». В класс входит почтальон и говорит, что у него есть письма для учеников класса, раздает конверты, в которых находятся карточки с самостоятельными заданиями по теме. После изучения темы «Глагол» в 7 классе проводится деловая игра «Мастер». Вначале узнали, кто такой мастер, чем он занимается, затем выполнили упражнения по русскому языку, связанные с этой профессией.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Следующий вид игр - игры-путешествия. Это комплексная форма организации деятельности детей, при которой решается целый ряд педагогических задач: образовательных, воспитательных, общеразвивающих. Для таких игр обязательно пишется сценарий с каждым видом деятельности</a:t>
            </a:r>
            <a:r>
              <a:rPr lang="ru-RU" sz="14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детей,</a:t>
            </a:r>
            <a:r>
              <a:rPr lang="ru-RU" sz="140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дидактическими</a:t>
            </a:r>
            <a:r>
              <a:rPr lang="ru-RU" sz="1400" spc="-4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целями,</a:t>
            </a:r>
            <a:r>
              <a:rPr lang="ru-RU" sz="1400" spc="-4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ожидаемыми</a:t>
            </a:r>
            <a:r>
              <a:rPr lang="ru-RU" sz="140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результатами.</a:t>
            </a:r>
            <a:r>
              <a:rPr lang="ru-RU" sz="140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Можно</a:t>
            </a:r>
            <a:r>
              <a:rPr lang="ru-RU" sz="140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добавить сказочного персонажа, который будет сопровождать детей в путешествии. Например, игра-путешествие по станциям (грамматические категории), на уроке закрепления знаний по теме «Имя прилагательное» в 5 классе, где все задания связаны с трудом и профессией «комбайнер».</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Настольные игры занимают значительное место при изучении профессиональной направленности на уроках русского языка.  В отличие от описанных выше игр, настольные игры – это способ развития усидчивости, мелкой моторики рук и пр. К ним относятся </a:t>
            </a:r>
            <a:r>
              <a:rPr lang="ru-RU" sz="1400" dirty="0" err="1">
                <a:effectLst/>
                <a:latin typeface="Times New Roman" panose="02020603050405020304" pitchFamily="18" charset="0"/>
                <a:ea typeface="Calibri" panose="020F0502020204030204" pitchFamily="34" charset="0"/>
                <a:cs typeface="Times New Roman" panose="02020603050405020304" pitchFamily="18" charset="0"/>
              </a:rPr>
              <a:t>пазлы</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dirty="0" err="1">
                <a:effectLst/>
                <a:latin typeface="Times New Roman" panose="02020603050405020304" pitchFamily="18" charset="0"/>
                <a:ea typeface="Calibri" panose="020F0502020204030204" pitchFamily="34" charset="0"/>
                <a:cs typeface="Times New Roman" panose="02020603050405020304" pitchFamily="18" charset="0"/>
              </a:rPr>
              <a:t>пазлы</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-кубики, с изображением, например, полицейский, пожарный, повар и др. Даётся задание собрать картинку и составить по ней небольшой рассказ. Или, рассмотреть иллюстрацию, вставить в текст, подходящие по смыслу слова-признаки, слова-действия, слова-предметы.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Более традиционные настольные игры по профессиям – лото, домино, карточки Мемо и пр. Используются различные игровые упражнения на профессиональные темы: «Собери слова», «Буквы потерялись», «Самый внимательный», «Составь рассказ», «Узнай по описанию профессию». Конечно же, важна работа на уроке с пословицами, поговорками, загадками о труде и профессиях</a:t>
            </a: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ru-RU" sz="1400" dirty="0">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endParaRPr>
          </a:p>
          <a:p>
            <a:pPr lvl="0" algn="just" eaLnBrk="0" fontAlgn="base" hangingPunct="0">
              <a:spcBef>
                <a:spcPct val="0"/>
              </a:spcBef>
              <a:spcAft>
                <a:spcPct val="0"/>
              </a:spcAft>
            </a:pPr>
            <a:endParaRPr lang="ru-RU" sz="1600" dirty="0">
              <a:latin typeface="Times New Roman" pitchFamily="18" charset="0"/>
              <a:cs typeface="Times New Roman" pitchFamily="18" charset="0"/>
            </a:endParaRPr>
          </a:p>
        </p:txBody>
      </p:sp>
      <p:sp>
        <p:nvSpPr>
          <p:cNvPr id="4" name="Прямоугольник 3"/>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ПАПК___________________________19 апреля 2023 г.</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85720"/>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a:t>
            </a:r>
            <a:r>
              <a:rPr lang="en-US" b="1" dirty="0">
                <a:solidFill>
                  <a:schemeClr val="tx2">
                    <a:lumMod val="50000"/>
                  </a:schemeClr>
                </a:solidFill>
                <a:latin typeface="Times New Roman" pitchFamily="18" charset="0"/>
                <a:cs typeface="Times New Roman" pitchFamily="18" charset="0"/>
              </a:rPr>
              <a:t>8</a:t>
            </a:r>
            <a:r>
              <a:rPr lang="ru-RU" b="1" dirty="0">
                <a:solidFill>
                  <a:schemeClr val="tx2">
                    <a:lumMod val="50000"/>
                  </a:schemeClr>
                </a:solidFill>
                <a:latin typeface="Times New Roman" pitchFamily="18" charset="0"/>
                <a:cs typeface="Times New Roman" pitchFamily="18" charset="0"/>
              </a:rPr>
              <a:t> апреля 202</a:t>
            </a:r>
            <a:r>
              <a:rPr lang="en-US" b="1" dirty="0">
                <a:solidFill>
                  <a:schemeClr val="tx2">
                    <a:lumMod val="50000"/>
                  </a:schemeClr>
                </a:solidFill>
                <a:latin typeface="Times New Roman" pitchFamily="18" charset="0"/>
                <a:cs typeface="Times New Roman" pitchFamily="18" charset="0"/>
              </a:rPr>
              <a:t>4</a:t>
            </a:r>
            <a:r>
              <a:rPr lang="ru-RU" b="1" dirty="0">
                <a:solidFill>
                  <a:schemeClr val="tx2">
                    <a:lumMod val="50000"/>
                  </a:schemeClr>
                </a:solidFill>
                <a:latin typeface="Times New Roman" pitchFamily="18" charset="0"/>
                <a:cs typeface="Times New Roman" pitchFamily="18" charset="0"/>
              </a:rPr>
              <a:t> г.</a:t>
            </a:r>
          </a:p>
        </p:txBody>
      </p:sp>
      <p:sp>
        <p:nvSpPr>
          <p:cNvPr id="3" name="TextBox 2"/>
          <p:cNvSpPr txBox="1"/>
          <p:nvPr/>
        </p:nvSpPr>
        <p:spPr>
          <a:xfrm>
            <a:off x="428200" y="670526"/>
            <a:ext cx="6197301" cy="4307589"/>
          </a:xfrm>
          <a:prstGeom prst="rect">
            <a:avLst/>
          </a:prstGeom>
          <a:noFill/>
        </p:spPr>
        <p:txBody>
          <a:bodyPr wrap="square" rtlCol="0">
            <a:spAutoFit/>
          </a:bodyPr>
          <a:lstStyle/>
          <a:p>
            <a:pPr algn="just">
              <a:lnSpc>
                <a:spcPct val="107000"/>
              </a:lnSpc>
              <a:spcAft>
                <a:spcPts val="800"/>
              </a:spcAft>
            </a:pPr>
            <a:r>
              <a:rPr lang="ru-RU" sz="1500" b="1" dirty="0">
                <a:effectLst/>
                <a:latin typeface="Times New Roman" panose="02020603050405020304" pitchFamily="18" charset="0"/>
                <a:ea typeface="Calibri" panose="020F0502020204030204" pitchFamily="34" charset="0"/>
                <a:cs typeface="Times New Roman" panose="02020603050405020304" pitchFamily="18" charset="0"/>
              </a:rPr>
              <a:t>15. Социально-психологические особенности студентов с нарушениями интеллекта в среднем профессиональном образовательном учреждении.</a:t>
            </a:r>
            <a:r>
              <a:rPr lang="ru-RU" sz="1500" dirty="0">
                <a:effectLst/>
                <a:latin typeface="Times New Roman" panose="02020603050405020304" pitchFamily="18" charset="0"/>
                <a:ea typeface="Calibri" panose="020F0502020204030204" pitchFamily="34" charset="0"/>
                <a:cs typeface="Times New Roman" panose="02020603050405020304" pitchFamily="18" charset="0"/>
              </a:rPr>
              <a:t> Викторович Ольга Николаевна, преподаватель ГПОУ ЯО Пошехонский аграрно-политехнический колледж</a:t>
            </a:r>
          </a:p>
          <a:p>
            <a:pPr marL="342900" indent="-342900" algn="just"/>
            <a:r>
              <a:rPr lang="ru-RU" sz="1500" b="1" dirty="0">
                <a:effectLst/>
                <a:latin typeface="Times New Roman" panose="02020603050405020304" pitchFamily="18" charset="0"/>
                <a:ea typeface="Times New Roman" panose="02020603050405020304" pitchFamily="18" charset="0"/>
                <a:cs typeface="Times New Roman" panose="02020603050405020304" pitchFamily="18" charset="0"/>
              </a:rPr>
              <a:t>16.  Особенности адаптации обучающихся с нарушениями</a:t>
            </a:r>
          </a:p>
          <a:p>
            <a:pPr marL="342900" indent="-342900" algn="just"/>
            <a:r>
              <a:rPr lang="ru-RU" sz="1500" b="1" dirty="0">
                <a:latin typeface="Times New Roman" panose="02020603050405020304" pitchFamily="18" charset="0"/>
                <a:ea typeface="Times New Roman" panose="02020603050405020304" pitchFamily="18" charset="0"/>
                <a:cs typeface="Times New Roman" panose="02020603050405020304" pitchFamily="18" charset="0"/>
              </a:rPr>
              <a:t>и</a:t>
            </a:r>
            <a:r>
              <a:rPr lang="ru-RU" sz="1500" b="1" dirty="0">
                <a:effectLst/>
                <a:latin typeface="Times New Roman" panose="02020603050405020304" pitchFamily="18" charset="0"/>
                <a:ea typeface="Times New Roman" panose="02020603050405020304" pitchFamily="18" charset="0"/>
                <a:cs typeface="Times New Roman" panose="02020603050405020304" pitchFamily="18" charset="0"/>
              </a:rPr>
              <a:t>нтеллекта.   </a:t>
            </a:r>
            <a:r>
              <a:rPr lang="ru-RU" sz="1500"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Белякова Наталия Александровна,  социальный педагог, преподаватель, </a:t>
            </a:r>
            <a:r>
              <a:rPr lang="ru-RU" sz="1500" dirty="0" err="1">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Круду</a:t>
            </a:r>
            <a:r>
              <a:rPr lang="ru-RU" sz="1500"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 Татьяна Борисовна, мастер производственного обучения. ГПОУ ЯО Пошехонский </a:t>
            </a:r>
            <a:r>
              <a:rPr lang="ru-RU" sz="1500" dirty="0" err="1">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аграрно</a:t>
            </a:r>
            <a:r>
              <a:rPr lang="ru-RU" sz="1500"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 - политехнический колледж</a:t>
            </a:r>
            <a:endParaRPr lang="ru-RU" sz="15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indent="-342900"/>
            <a:endParaRPr lang="ru-RU" sz="1600" b="1" dirty="0">
              <a:latin typeface="Times New Roman" pitchFamily="18" charset="0"/>
              <a:cs typeface="Times New Roman" pitchFamily="18" charset="0"/>
            </a:endParaRPr>
          </a:p>
          <a:p>
            <a:pPr marL="342900" indent="-342900" algn="just"/>
            <a:endParaRPr lang="ru-RU" sz="1600" dirty="0">
              <a:latin typeface="Times New Roman" pitchFamily="18" charset="0"/>
              <a:cs typeface="Times New Roman" pitchFamily="18" charset="0"/>
            </a:endParaRPr>
          </a:p>
          <a:p>
            <a:pPr marL="342900" indent="-342900">
              <a:buFontTx/>
              <a:buAutoNum type="arabicPeriod" startAt="7"/>
            </a:pPr>
            <a:endParaRPr lang="ru-RU" sz="1600" dirty="0">
              <a:latin typeface="Times New Roman" pitchFamily="18" charset="0"/>
              <a:cs typeface="Times New Roman" pitchFamily="18" charset="0"/>
            </a:endParaRPr>
          </a:p>
          <a:p>
            <a:pPr marL="342900" indent="-342900">
              <a:buFontTx/>
              <a:buAutoNum type="arabicPeriod" startAt="7"/>
            </a:pPr>
            <a:endParaRPr lang="ru-RU" sz="1600" dirty="0"/>
          </a:p>
          <a:p>
            <a:pPr marL="342900" indent="-342900">
              <a:buAutoNum type="arabicPeriod" startAt="7"/>
            </a:pPr>
            <a:endParaRPr lang="ru-RU" sz="1600" dirty="0">
              <a:latin typeface="Times New Roman" pitchFamily="18" charset="0"/>
              <a:cs typeface="Times New Roman" pitchFamily="18" charset="0"/>
            </a:endParaRPr>
          </a:p>
          <a:p>
            <a:pPr lvl="0" algn="just"/>
            <a:endParaRPr lang="ru-RU" sz="1600" dirty="0">
              <a:latin typeface="Arial" pitchFamily="34" charset="0"/>
              <a:cs typeface="Arial" pitchFamily="34" charset="0"/>
            </a:endParaRPr>
          </a:p>
          <a:p>
            <a:endParaRPr lang="ru-RU" sz="1600" b="1" dirty="0">
              <a:latin typeface="Times New Roman" pitchFamily="18" charset="0"/>
              <a:cs typeface="Times New Roman" pitchFamily="18" charset="0"/>
            </a:endParaRPr>
          </a:p>
        </p:txBody>
      </p:sp>
      <p:sp>
        <p:nvSpPr>
          <p:cNvPr id="6" name="Номер слайда 5"/>
          <p:cNvSpPr>
            <a:spLocks noGrp="1"/>
          </p:cNvSpPr>
          <p:nvPr>
            <p:ph type="sldNum" sz="quarter" idx="12"/>
          </p:nvPr>
        </p:nvSpPr>
        <p:spPr/>
        <p:txBody>
          <a:bodyPr/>
          <a:lstStyle/>
          <a:p>
            <a:fld id="{725C68B6-61C2-468F-89AB-4B9F7531AA68}" type="slidenum">
              <a:rPr lang="ru-RU" smtClean="0"/>
              <a:pPr/>
              <a:t>5</a:t>
            </a:fld>
            <a:endParaRPr lang="ru-RU"/>
          </a:p>
        </p:txBody>
      </p:sp>
    </p:spTree>
    <p:extLst>
      <p:ext uri="{BB962C8B-B14F-4D97-AF65-F5344CB8AC3E}">
        <p14:creationId xmlns:p14="http://schemas.microsoft.com/office/powerpoint/2010/main" val="245828019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50</a:t>
            </a:fld>
            <a:endParaRPr lang="ru-RU" dirty="0"/>
          </a:p>
        </p:txBody>
      </p:sp>
      <p:sp>
        <p:nvSpPr>
          <p:cNvPr id="55297" name="Rectangle 1"/>
          <p:cNvSpPr>
            <a:spLocks noChangeArrowheads="1"/>
          </p:cNvSpPr>
          <p:nvPr/>
        </p:nvSpPr>
        <p:spPr bwMode="auto">
          <a:xfrm>
            <a:off x="400050" y="732444"/>
            <a:ext cx="6053286" cy="56934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449580" algn="just"/>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Большой интерес у детей на уроке вызывает работа с кроссвордами, </a:t>
            </a:r>
            <a:r>
              <a:rPr lang="ru-RU" sz="1400" dirty="0" err="1">
                <a:effectLst/>
                <a:latin typeface="Times New Roman" panose="02020603050405020304" pitchFamily="18" charset="0"/>
                <a:ea typeface="Calibri" panose="020F0502020204030204" pitchFamily="34" charset="0"/>
                <a:cs typeface="Times New Roman" panose="02020603050405020304" pitchFamily="18" charset="0"/>
              </a:rPr>
              <a:t>филвордами</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ребусами, шарадами. Их можно использовать при закреплении, повторении написания словарных слов, которые разбиты по темам профессии.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Используются подвижные игры на этапе физкультминутки на уроке русского языка. Это небольшие стихотворные тексты, связанные с профессиями, во время чтения которых дети выполняют физические упражнения. Они благотворно влияют на восстановление умственной способности, препятствуют нарастанию утомления, повышают эмоциональный настрой.</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Таким образом, при применении учителем на уроках русского языка игровых технологий учащиеся получают не только образование, но и узнают много нового о профессиях, о людях, связанных с этими профессиями. Это помогает им сделать верный выбор в определении своей будущей профессии.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ctr"/>
            <a:r>
              <a:rPr lang="ru-RU" sz="1400" b="1" dirty="0">
                <a:effectLst/>
                <a:latin typeface="Times New Roman" panose="02020603050405020304" pitchFamily="18" charset="0"/>
                <a:ea typeface="Calibri" panose="020F0502020204030204" pitchFamily="34" charset="0"/>
                <a:cs typeface="Times New Roman" panose="02020603050405020304" pitchFamily="18" charset="0"/>
              </a:rPr>
              <a:t>Литература: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ru-RU"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 Емельянова Т.В., </a:t>
            </a:r>
            <a:r>
              <a:rPr lang="ru-RU" sz="1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Медяник</a:t>
            </a:r>
            <a:r>
              <a:rPr lang="ru-RU"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Г.А. «Игровые технологии в образовании» ФГБОУ ВПО «Тольяттинский государственный университет государственный университет», 2015 г.</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ru-RU"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Психология</a:t>
            </a:r>
            <a:r>
              <a:rPr lang="ru-RU" sz="1400" spc="-25"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игры</a:t>
            </a:r>
            <a:r>
              <a:rPr lang="ru-RU" sz="1400" spc="-25"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и</a:t>
            </a:r>
            <a:r>
              <a:rPr lang="ru-RU" sz="1400" spc="-15"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сказки.</a:t>
            </a:r>
            <a:r>
              <a:rPr lang="ru-RU" sz="1400" spc="-25"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Хрестоматия.</a:t>
            </a:r>
            <a:r>
              <a:rPr lang="ru-RU" sz="1400" spc="-25"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a:t>
            </a:r>
            <a:r>
              <a:rPr lang="ru-RU" sz="1400" spc="-25"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М.:</a:t>
            </a:r>
            <a:r>
              <a:rPr lang="ru-RU" sz="1400" spc="-35"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АНО</a:t>
            </a:r>
            <a:r>
              <a:rPr lang="ru-RU" sz="1400" spc="-5"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«Психологическая электронная библиотека» , 2008. – 85 с</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ru-RU"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3. </a:t>
            </a:r>
            <a:r>
              <a:rPr lang="ru-RU" sz="1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Эскендарова</a:t>
            </a:r>
            <a:r>
              <a:rPr lang="ru-RU"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М. А., </a:t>
            </a:r>
            <a:r>
              <a:rPr lang="ru-RU" sz="1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Эскендаров</a:t>
            </a:r>
            <a:r>
              <a:rPr lang="ru-RU"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А. А., </a:t>
            </a:r>
            <a:r>
              <a:rPr lang="ru-RU" sz="1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Атлуханова</a:t>
            </a:r>
            <a:r>
              <a:rPr lang="ru-RU"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Л. Б. Использование игровых методов обучения.</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ru-RU"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kumimoji="0" lang="ru-RU" sz="1600" b="0" i="0" u="none" strike="noStrike" cap="none" normalizeH="0" baseline="0" dirty="0">
              <a:ln>
                <a:noFill/>
              </a:ln>
              <a:solidFill>
                <a:schemeClr val="tx1"/>
              </a:solidFill>
              <a:effectLst/>
              <a:latin typeface="Times New Roman" pitchFamily="18" charset="0"/>
              <a:cs typeface="Times New Roman" pitchFamily="18" charset="0"/>
            </a:endParaRPr>
          </a:p>
        </p:txBody>
      </p:sp>
      <p:sp>
        <p:nvSpPr>
          <p:cNvPr id="4" name="Прямоугольник 3"/>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ПАПК___________________________19 апреля 2023 г.</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604" y="583614"/>
            <a:ext cx="6115050" cy="892042"/>
          </a:xfrm>
        </p:spPr>
        <p:txBody>
          <a:bodyPr>
            <a:noAutofit/>
          </a:bodyPr>
          <a:lstStyle/>
          <a:p>
            <a:pPr algn="r">
              <a:lnSpc>
                <a:spcPct val="115000"/>
              </a:lnSpc>
            </a:pPr>
            <a:br>
              <a:rPr lang="ru-RU" sz="1400" i="1" dirty="0">
                <a:effectLst/>
                <a:latin typeface="Times New Roman" panose="02020603050405020304" pitchFamily="18" charset="0"/>
                <a:ea typeface="Times New Roman" panose="02020603050405020304" pitchFamily="18" charset="0"/>
                <a:cs typeface="Times New Roman" panose="02020603050405020304" pitchFamily="18" charset="0"/>
              </a:rPr>
            </a:br>
            <a:r>
              <a:rPr lang="ru-RU" sz="1400" b="1" i="1" dirty="0">
                <a:effectLst/>
                <a:latin typeface="Times New Roman" panose="02020603050405020304" pitchFamily="18" charset="0"/>
                <a:ea typeface="Times New Roman" panose="02020603050405020304" pitchFamily="18" charset="0"/>
                <a:cs typeface="Times New Roman" panose="02020603050405020304" pitchFamily="18" charset="0"/>
              </a:rPr>
              <a:t>Смирнов Сергей Владимирович, учитель технологии</a:t>
            </a:r>
            <a:br>
              <a:rPr lang="ru-RU" sz="1400" b="1" dirty="0">
                <a:effectLst/>
                <a:latin typeface="Calibri" panose="020F0502020204030204" pitchFamily="34" charset="0"/>
                <a:ea typeface="Times New Roman" panose="02020603050405020304" pitchFamily="18" charset="0"/>
                <a:cs typeface="Times New Roman" panose="02020603050405020304" pitchFamily="18" charset="0"/>
              </a:rPr>
            </a:br>
            <a:r>
              <a:rPr lang="ru-RU" sz="1400" b="1" i="1" dirty="0" err="1">
                <a:effectLst/>
                <a:latin typeface="Times New Roman" panose="02020603050405020304" pitchFamily="18" charset="0"/>
                <a:ea typeface="Times New Roman" panose="02020603050405020304" pitchFamily="18" charset="0"/>
                <a:cs typeface="Times New Roman" panose="02020603050405020304" pitchFamily="18" charset="0"/>
              </a:rPr>
              <a:t>Несын</a:t>
            </a:r>
            <a:r>
              <a:rPr lang="ru-RU" sz="1400" b="1" i="1" dirty="0">
                <a:effectLst/>
                <a:latin typeface="Times New Roman" panose="02020603050405020304" pitchFamily="18" charset="0"/>
                <a:ea typeface="Times New Roman" panose="02020603050405020304" pitchFamily="18" charset="0"/>
                <a:cs typeface="Times New Roman" panose="02020603050405020304" pitchFamily="18" charset="0"/>
              </a:rPr>
              <a:t> Игорь Леонтьевич, учитель технологии</a:t>
            </a:r>
            <a:br>
              <a:rPr lang="ru-RU" sz="1400" dirty="0">
                <a:effectLst/>
                <a:latin typeface="Calibri" panose="020F0502020204030204" pitchFamily="34" charset="0"/>
                <a:ea typeface="Times New Roman" panose="02020603050405020304" pitchFamily="18" charset="0"/>
                <a:cs typeface="Times New Roman" panose="02020603050405020304" pitchFamily="18" charset="0"/>
              </a:rPr>
            </a:br>
            <a:r>
              <a:rPr lang="ru-RU" sz="1400" i="1" dirty="0">
                <a:effectLst/>
                <a:latin typeface="Times New Roman" panose="02020603050405020304" pitchFamily="18" charset="0"/>
                <a:ea typeface="Times New Roman" panose="02020603050405020304" pitchFamily="18" charset="0"/>
                <a:cs typeface="Times New Roman" panose="02020603050405020304" pitchFamily="18" charset="0"/>
              </a:rPr>
              <a:t>МАОУ «Общеобразовательная школа для обучающихся с ОВЗ №35»</a:t>
            </a:r>
            <a:br>
              <a:rPr lang="ru-RU" sz="1400" dirty="0">
                <a:effectLst/>
                <a:latin typeface="Calibri" panose="020F0502020204030204" pitchFamily="34" charset="0"/>
                <a:ea typeface="Times New Roman" panose="02020603050405020304" pitchFamily="18" charset="0"/>
                <a:cs typeface="Times New Roman" panose="02020603050405020304" pitchFamily="18" charset="0"/>
              </a:rPr>
            </a:br>
            <a:r>
              <a:rPr lang="ru-RU" sz="1400" i="1" dirty="0">
                <a:effectLst/>
                <a:latin typeface="Times New Roman" panose="02020603050405020304" pitchFamily="18" charset="0"/>
                <a:ea typeface="Times New Roman" panose="02020603050405020304" pitchFamily="18" charset="0"/>
              </a:rPr>
              <a:t> г. Череповца  Вологодской области</a:t>
            </a:r>
            <a:endParaRPr lang="ru-RU" sz="1400" i="1" dirty="0">
              <a:solidFill>
                <a:schemeClr val="bg2">
                  <a:lumMod val="10000"/>
                </a:schemeClr>
              </a:solidFill>
              <a:latin typeface="Times New Roman" pitchFamily="18" charset="0"/>
              <a:cs typeface="Times New Roman" pitchFamily="18" charset="0"/>
            </a:endParaRPr>
          </a:p>
        </p:txBody>
      </p:sp>
      <p:sp>
        <p:nvSpPr>
          <p:cNvPr id="3" name="Номер слайда 2"/>
          <p:cNvSpPr>
            <a:spLocks noGrp="1"/>
          </p:cNvSpPr>
          <p:nvPr>
            <p:ph type="sldNum" sz="quarter" idx="12"/>
          </p:nvPr>
        </p:nvSpPr>
        <p:spPr>
          <a:xfrm>
            <a:off x="0" y="8501090"/>
            <a:ext cx="400050" cy="325968"/>
          </a:xfrm>
        </p:spPr>
        <p:txBody>
          <a:bodyPr/>
          <a:lstStyle/>
          <a:p>
            <a:fld id="{725C68B6-61C2-468F-89AB-4B9F7531AA68}" type="slidenum">
              <a:rPr lang="ru-RU" smtClean="0">
                <a:solidFill>
                  <a:schemeClr val="bg2">
                    <a:lumMod val="10000"/>
                  </a:schemeClr>
                </a:solidFill>
              </a:rPr>
              <a:pPr/>
              <a:t>51</a:t>
            </a:fld>
            <a:endParaRPr lang="ru-RU" dirty="0">
              <a:solidFill>
                <a:schemeClr val="bg2">
                  <a:lumMod val="10000"/>
                </a:schemeClr>
              </a:solidFill>
            </a:endParaRPr>
          </a:p>
        </p:txBody>
      </p:sp>
      <p:sp>
        <p:nvSpPr>
          <p:cNvPr id="4" name="Прямоугольник 3"/>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ПАПК___________________________18 </a:t>
            </a:r>
            <a:r>
              <a:rPr lang="ru-RU" b="1">
                <a:solidFill>
                  <a:schemeClr val="tx2">
                    <a:lumMod val="50000"/>
                  </a:schemeClr>
                </a:solidFill>
                <a:latin typeface="Times New Roman" pitchFamily="18" charset="0"/>
                <a:cs typeface="Times New Roman" pitchFamily="18" charset="0"/>
              </a:rPr>
              <a:t>апреля 2024г</a:t>
            </a:r>
            <a:r>
              <a:rPr lang="ru-RU" b="1" dirty="0">
                <a:solidFill>
                  <a:schemeClr val="tx2">
                    <a:lumMod val="50000"/>
                  </a:schemeClr>
                </a:solidFill>
                <a:latin typeface="Times New Roman" pitchFamily="18" charset="0"/>
                <a:cs typeface="Times New Roman" pitchFamily="18" charset="0"/>
              </a:rPr>
              <a:t>.</a:t>
            </a:r>
          </a:p>
        </p:txBody>
      </p:sp>
      <p:sp>
        <p:nvSpPr>
          <p:cNvPr id="59393" name="Rectangle 1"/>
          <p:cNvSpPr>
            <a:spLocks noChangeArrowheads="1"/>
          </p:cNvSpPr>
          <p:nvPr/>
        </p:nvSpPr>
        <p:spPr bwMode="auto">
          <a:xfrm>
            <a:off x="332656" y="1687745"/>
            <a:ext cx="6311054" cy="688650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lnSpc>
                <a:spcPct val="115000"/>
              </a:lnSpc>
            </a:pPr>
            <a:endParaRPr lang="ru-RU" sz="14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pPr>
            <a:endParaRPr lang="ru-RU" sz="1400" b="1" dirty="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pPr>
            <a:r>
              <a:rPr lang="ru-RU" sz="1400" b="1" dirty="0">
                <a:effectLst/>
                <a:latin typeface="Times New Roman" panose="02020603050405020304" pitchFamily="18" charset="0"/>
                <a:ea typeface="Calibri" panose="020F0502020204030204" pitchFamily="34" charset="0"/>
                <a:cs typeface="Times New Roman" panose="02020603050405020304" pitchFamily="18" charset="0"/>
              </a:rPr>
              <a:t>Социализация детей с ограниченными возможностями здоровья </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r>
              <a:rPr lang="ru-RU" sz="1400" b="1" dirty="0">
                <a:effectLst/>
                <a:latin typeface="Times New Roman" panose="02020603050405020304" pitchFamily="18" charset="0"/>
                <a:ea typeface="Calibri" panose="020F0502020204030204" pitchFamily="34" charset="0"/>
                <a:cs typeface="Times New Roman" panose="02020603050405020304" pitchFamily="18" charset="0"/>
              </a:rPr>
              <a:t>посредством углубленной трудовой подготовки по профилю </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r>
              <a:rPr lang="ru-RU" sz="1400" b="1" dirty="0">
                <a:effectLst/>
                <a:latin typeface="Times New Roman" panose="02020603050405020304" pitchFamily="18" charset="0"/>
                <a:ea typeface="Calibri" panose="020F0502020204030204" pitchFamily="34" charset="0"/>
                <a:cs typeface="Times New Roman" panose="02020603050405020304" pitchFamily="18" charset="0"/>
              </a:rPr>
              <a:t>«рабочий по комплексному обслуживанию зданий  и помещений»</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ru-RU" sz="1600" dirty="0">
                <a:effectLst/>
                <a:latin typeface="Times New Roman" pitchFamily="18" charset="0"/>
                <a:ea typeface="Calibri" pitchFamily="34" charset="0"/>
                <a:cs typeface="Times New Roman" pitchFamily="18" charset="0"/>
              </a:rPr>
              <a:t>     </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В статье освещаются вопросы социализации и реабилитации обучающихся  10-12 классов с ограниченными возможностями здоровья (с интеллектуальными нарушениями) через уроки углубленной трудовой подготовки по профилю «рабочий по комплексному обслуживанию зданий  и помещений».</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Изменения в социальной, экономической и политической жизни России ставят педагогических работников перед решением задач, связанных с поисками новых, эффективно действующих механизмов социально-психологической адаптации личности к быстро меняющейся жизни в социуме.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Условия рынка предъявляют более высокие требования к трудовой активности и профессиональным навыкам, умениям работников, которым, чаще всего, выпускники коррекционных школ, в силу психофизических возможностей, не могут соответствовать.</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r>
              <a:rPr lang="ru-RU" sz="1400" dirty="0">
                <a:effectLst/>
                <a:latin typeface="Times New Roman" panose="02020603050405020304" pitchFamily="18" charset="0"/>
                <a:ea typeface="Calibri" panose="020F0502020204030204" pitchFamily="34" charset="0"/>
              </a:rPr>
              <a:t>      Социализация и трудовая реабилитация детей с ограниченными возможностями здоровья на сегодняшний день представляет собой актуальную проблему. Её значимость обусловлена тем, что выпускники с ограниченными возможностями здоровья испытывают трудности в определении своей жизненной позиции, своего места в обществе. К тому же, по специальности «Рабочий по комплексному обслуживанию зданий и сооружений», невозможно пройти полноценное обучение в средних профессиональных </a:t>
            </a:r>
            <a:r>
              <a:rPr lang="ru-RU" sz="1400" dirty="0">
                <a:latin typeface="Times New Roman" pitchFamily="18" charset="0"/>
                <a:cs typeface="Times New Roman" pitchFamily="18" charset="0"/>
              </a:rPr>
              <a:t>и действий;</a:t>
            </a:r>
            <a:r>
              <a:rPr lang="ru-RU" sz="1800" dirty="0">
                <a:effectLst/>
                <a:latin typeface="Times New Roman" panose="02020603050405020304" pitchFamily="18" charset="0"/>
                <a:ea typeface="Calibri" panose="020F0502020204030204" pitchFamily="34" charset="0"/>
              </a:rPr>
              <a:t> </a:t>
            </a:r>
            <a:r>
              <a:rPr lang="ru-RU" sz="1400" dirty="0">
                <a:effectLst/>
                <a:latin typeface="Times New Roman" panose="02020603050405020304" pitchFamily="18" charset="0"/>
                <a:ea typeface="Calibri" panose="020F0502020204030204" pitchFamily="34" charset="0"/>
              </a:rPr>
              <a:t>учебных заведениях, только 10-тимесячные курсы. Особенно если речь идет о детях с ограниченными возможностями здоровья. Поэтому выбор жизненного пути обуславливает реализацию человека как личности, а вопросы социализации и предпрофессиональной подготовки школьника в процессе обучения представляются нам актуальными </a:t>
            </a:r>
            <a:endParaRPr lang="ru-RU" sz="1400" dirty="0">
              <a:latin typeface="Times New Roman" pitchFamily="18" charset="0"/>
              <a:cs typeface="Times New Roman" pitchFamily="18"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52</a:t>
            </a:fld>
            <a:endParaRPr lang="ru-RU" dirty="0"/>
          </a:p>
        </p:txBody>
      </p:sp>
      <p:sp>
        <p:nvSpPr>
          <p:cNvPr id="3" name="Прямоугольник 2"/>
          <p:cNvSpPr/>
          <p:nvPr/>
        </p:nvSpPr>
        <p:spPr>
          <a:xfrm>
            <a:off x="285728" y="714348"/>
            <a:ext cx="6215106" cy="8019118"/>
          </a:xfrm>
          <a:prstGeom prst="rect">
            <a:avLst/>
          </a:prstGeom>
        </p:spPr>
        <p:txBody>
          <a:bodyPr wrap="square">
            <a:spAutoFit/>
          </a:bodyPr>
          <a:lstStyle/>
          <a:p>
            <a:pPr algn="just">
              <a:lnSpc>
                <a:spcPct val="115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Причины затруднений в социализации детей с ОВЗ связаны с тем, что их познавательные возможности в сравнении с нормально развивающимися сверстниками не создают прочной основы для усвоения необходимого спектра социальных, общественных и других форм жизни.</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Уровень психического развития детей с интеллектуальной недостаточностью заметно отстает от развития здоровых сверстников. Попытки выпускников 9-х классов  самостоятельно трудоустроиться или продолжить обучение в системе начального профессионального образования в группах для учащихся массовых школ, чаще всего, не успешны ввиду отсутствия специально созданных условий, педагогического сопровождения учебной и трудовой деятельности, психологической и социальной незрелости школьников. Подростки, как правило, отторгаются из новой для них среды.</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С целью обеспечения прав учащихся на получение доступного образования,  совершенствования их профессиональных навыков,  подготовки к самостоятельной жизни в условиях современного общества в общеобразовательной школе для обучающихся с ОВЗ №35 города Череповца,  где обучаются дети с интеллектуальными нарушениями, в течение ряда лет функционируют 10-12 классы с углубленной трудовой подготовкой.</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Сегодня в образовательном учреждении в 10-12 классах осуществляется углубленная трудовая подготовка по профилям: «</a:t>
            </a:r>
            <a:r>
              <a:rPr lang="ru-RU" sz="1400" dirty="0" err="1">
                <a:effectLst/>
                <a:latin typeface="Times New Roman" panose="02020603050405020304" pitchFamily="18" charset="0"/>
                <a:ea typeface="Times New Roman" panose="02020603050405020304" pitchFamily="18" charset="0"/>
                <a:cs typeface="Times New Roman" panose="02020603050405020304" pitchFamily="18" charset="0"/>
              </a:rPr>
              <a:t>автослесарное</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дело», «парикмахерское дело», «помощник воспитателя», «пользователь ПК», «рабочий по комплексному обслуживанию зданий и сооружений». Зачисление в 10-й класс осуществляется в соответствии с установленными нормативными требованиями. В определении профилей углубленной трудовой подготовки учитываются медицинские показания, запрос обучающихся, их родителей (законных представителей), перспективы получения в дальнейшем работы по данному профилю. </a:t>
            </a:r>
          </a:p>
          <a:p>
            <a:pPr algn="just">
              <a:lnSpc>
                <a:spcPct val="115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Широкий спектр возможностей для дальнейшего трудоустройства представляет программа углубленной трудовой подготовки по профилю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рабочий по комплексному обслуживанию зданий и сооружений</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строительство, плотницкие работы, ремонтные работы. </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endParaRPr lang="ru-RU" sz="1600" dirty="0"/>
          </a:p>
        </p:txBody>
      </p:sp>
      <p:sp>
        <p:nvSpPr>
          <p:cNvPr id="4" name="Прямоугольник 3"/>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ПАПК___________________________19 апреля 2023 г.</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53</a:t>
            </a:fld>
            <a:endParaRPr lang="ru-RU" dirty="0"/>
          </a:p>
        </p:txBody>
      </p:sp>
      <p:sp>
        <p:nvSpPr>
          <p:cNvPr id="3" name="Прямоугольник 2"/>
          <p:cNvSpPr/>
          <p:nvPr/>
        </p:nvSpPr>
        <p:spPr>
          <a:xfrm>
            <a:off x="321447" y="652465"/>
            <a:ext cx="6215106" cy="8516177"/>
          </a:xfrm>
          <a:prstGeom prst="rect">
            <a:avLst/>
          </a:prstGeom>
        </p:spPr>
        <p:txBody>
          <a:bodyPr wrap="square">
            <a:spAutoFit/>
          </a:bodyPr>
          <a:lstStyle/>
          <a:p>
            <a:pPr algn="just">
              <a:lnSpc>
                <a:spcPct val="115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Выпускники 9 класса в большинстве своем выбирают данный и знакомый им профиль, т.к. обучение в 10-12 классах базируется на  материале, который ими освоен в процессе обучения по профилю «столярное дело» в 6-9 классах</a:t>
            </a: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Программа разработана на основе тарифно-квалификационной характеристики по профессии «Рабочий по комплексному обслуживанию и ремонту зданий», дополнена новыми разделами с учетом региональных условий, имеющейся материально-технической, учебной базы, а также с учетом психофизических особенностей обучающихся с ограниченными возможностями здоровья. В процессе теоретического обучения по профилю старшеклассники знакомятся с организацией труда на обслуживающих предприятиях и строительных объектах, с новым технологическим оборудованием, технологиями ремонта и обслуживания зданий современных материалов и оборудования, особенности санитарии, благоустройства, внешнего содержания зданий, помещений, мусоропроводов. Правила безопасности при выполнении уборочных работ. Основы ремонтно-строительных работ и способы их выполнения (штукатурных, малярных, обойных). Знакомятся с системой  охраны труда  на предприятии, с основами трудового законодательства, законодательства по охране труда.</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r>
              <a:rPr lang="ru-RU" sz="1400" dirty="0">
                <a:effectLst/>
                <a:latin typeface="Times New Roman" panose="02020603050405020304" pitchFamily="18" charset="0"/>
                <a:ea typeface="Times New Roman" panose="02020603050405020304" pitchFamily="18" charset="0"/>
              </a:rPr>
              <a:t>Большая часть времени отводится практическим занятиям. Основной задачей практического обучения является формирование профессиональных умений и навыков выполнения основных ремонтных и сборочных операций, приемов применения различных инструментов и приспособлений, использования контрольно-измерительных средств, рационального выбора технологической оснастки и дальнейшее их закрепление в процессе практических работ. На практических занятиях мальчики получают сведения об устройствах и принципах действия станков,  инструментов и оборудования об операциях, выполняемых на этих станках, о правилах их эксплуатации. При практическом обучении совершенствуются навыки выполнения ремонтных работ. </a:t>
            </a:r>
          </a:p>
          <a:p>
            <a:pPr algn="just"/>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Так, в 10-12 классах учащиеся изготавливают и ремонтируют оконные рамы, дверные блоки, табуреты, скамейки, полки, ограждения для отопительных батарей,  а также выполняют большое количество ремонтных работ в образовательном учреждении и за его пределами. Учащиеся максимально самостоятельно проводят всю работу от начала до конца: анализ объекта предстоящей работы, планирование работы, выполнение работы, завершение.</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spcAft>
                <a:spcPts val="600"/>
              </a:spcAft>
            </a:pPr>
            <a:endParaRPr lang="ru-RU" sz="1400" dirty="0"/>
          </a:p>
        </p:txBody>
      </p:sp>
      <p:sp>
        <p:nvSpPr>
          <p:cNvPr id="4" name="Прямоугольник 3"/>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ПАПК___________________________19 апреля 2023 г.</a:t>
            </a:r>
          </a:p>
        </p:txBody>
      </p:sp>
    </p:spTree>
    <p:extLst>
      <p:ext uri="{BB962C8B-B14F-4D97-AF65-F5344CB8AC3E}">
        <p14:creationId xmlns:p14="http://schemas.microsoft.com/office/powerpoint/2010/main" val="311665082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54</a:t>
            </a:fld>
            <a:endParaRPr lang="ru-RU" dirty="0"/>
          </a:p>
        </p:txBody>
      </p:sp>
      <p:sp>
        <p:nvSpPr>
          <p:cNvPr id="3" name="Прямоугольник 2"/>
          <p:cNvSpPr/>
          <p:nvPr/>
        </p:nvSpPr>
        <p:spPr>
          <a:xfrm>
            <a:off x="321447" y="652465"/>
            <a:ext cx="6215106" cy="7783669"/>
          </a:xfrm>
          <a:prstGeom prst="rect">
            <a:avLst/>
          </a:prstGeom>
        </p:spPr>
        <p:txBody>
          <a:bodyPr wrap="square">
            <a:spAutoFit/>
          </a:bodyPr>
          <a:lstStyle/>
          <a:p>
            <a:pPr algn="just">
              <a:lnSpc>
                <a:spcPct val="115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В процессе выполнения работ преподаватель наблюдает за правильностью выбора оборудования, умением его подготовить, в необходимых случаях оказывает учащимся помощь, следит за соблюдением правил техники безопасности и рациональной организацией труда. При выполнении практических работ учащиеся приучаются  выполнять максимально точные, аккуратные, имеющие эстетичный вид, изделия, прививаются навыки трудолюбия и усердия. Таким образом, формируется востребованность учеников в дальнейшем на рынке труда, в будущей самостоятельной жизни. </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r>
              <a:rPr lang="ru-RU" sz="1400" b="0" dirty="0">
                <a:effectLst/>
                <a:latin typeface="Times New Roman" panose="02020603050405020304" pitchFamily="18" charset="0"/>
                <a:ea typeface="Times New Roman" panose="02020603050405020304" pitchFamily="18" charset="0"/>
              </a:rPr>
              <a:t>Для ознакомления учащихся со структурой обслуживающего предприятия, строительной организации, с основными этапами производственного процесса изготовления строительных изделий из древесных материалов, с работой станков и оборудования, с условиями труда и отдыха рабочих в программу включены экскурсии на обслуживающие предприятия города и строительные объекты.</a:t>
            </a:r>
            <a:endParaRPr lang="ru-RU" sz="1400" b="1" dirty="0">
              <a:effectLst/>
              <a:latin typeface="Times New Roman" panose="02020603050405020304" pitchFamily="18" charset="0"/>
              <a:ea typeface="Times New Roman" panose="02020603050405020304" pitchFamily="18" charset="0"/>
            </a:endParaRPr>
          </a:p>
          <a:p>
            <a:pPr algn="just"/>
            <a:r>
              <a:rPr lang="ru-RU" sz="1400" b="0" dirty="0">
                <a:effectLst/>
                <a:latin typeface="Times New Roman" panose="02020603050405020304" pitchFamily="18" charset="0"/>
                <a:ea typeface="Times New Roman" panose="02020603050405020304" pitchFamily="18" charset="0"/>
              </a:rPr>
              <a:t>Значительное внимание в процессе реализации программы уделяется воспитанию положительных качеств личности. Деловитость формируется при организации практической деятельности, распределении поручений между учениками с учетом их возможностей. Поддержание в порядке школьных помещений, участие в ремонте развивает у учащихся бережное отношение к имуществу. В такой деятельности дети общаются со взрослыми и сверстниками, накапливают определенный запас знаний, перенимают отношения взрослых. </a:t>
            </a:r>
            <a:endParaRPr lang="ru-RU" sz="1400" b="1" dirty="0">
              <a:effectLst/>
              <a:latin typeface="Times New Roman" panose="02020603050405020304" pitchFamily="18" charset="0"/>
              <a:ea typeface="Times New Roman" panose="02020603050405020304" pitchFamily="18" charset="0"/>
            </a:endParaRPr>
          </a:p>
          <a:p>
            <a:pPr algn="just">
              <a:lnSpc>
                <a:spcPct val="115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В современных условиях требуется обучение учащихся работе на современном оборудовании, с использованием ручного и стационарного электроинструмента. В школе создана современная мастерская столярного дела, закуплено и работает современное оборудование фирм «</a:t>
            </a:r>
            <a:r>
              <a:rPr lang="ru-RU" sz="1400" dirty="0" err="1">
                <a:effectLst/>
                <a:latin typeface="Times New Roman" panose="02020603050405020304" pitchFamily="18" charset="0"/>
                <a:ea typeface="Times New Roman" panose="02020603050405020304" pitchFamily="18" charset="0"/>
                <a:cs typeface="Times New Roman" panose="02020603050405020304" pitchFamily="18" charset="0"/>
              </a:rPr>
              <a:t>Макита</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err="1">
                <a:effectLst/>
                <a:latin typeface="Times New Roman" panose="02020603050405020304" pitchFamily="18" charset="0"/>
                <a:ea typeface="Times New Roman" panose="02020603050405020304" pitchFamily="18" charset="0"/>
                <a:cs typeface="Times New Roman" panose="02020603050405020304" pitchFamily="18" charset="0"/>
              </a:rPr>
              <a:t>Райоби</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«АЕГ», «Джет». Это позволяет обучать учеников  10-12 классов более качественно выполнять изделия, а их работы вызывают желание  у учащихся 6-9 классов делать такие же. Это позволяет стабильно в течение ряда лет обучать учащихся в условиях максимально приближенных к производству, что впоследствии способствует успешной социальной адаптации выпускников школы. </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spcAft>
                <a:spcPts val="600"/>
              </a:spcAft>
            </a:pPr>
            <a:endParaRPr lang="ru-RU" sz="1400" dirty="0"/>
          </a:p>
        </p:txBody>
      </p:sp>
      <p:sp>
        <p:nvSpPr>
          <p:cNvPr id="4" name="Прямоугольник 3"/>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ПАПК___________________________19 апреля 2023 г.</a:t>
            </a:r>
          </a:p>
        </p:txBody>
      </p:sp>
    </p:spTree>
    <p:extLst>
      <p:ext uri="{BB962C8B-B14F-4D97-AF65-F5344CB8AC3E}">
        <p14:creationId xmlns:p14="http://schemas.microsoft.com/office/powerpoint/2010/main" val="195503737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55</a:t>
            </a:fld>
            <a:endParaRPr lang="ru-RU" dirty="0"/>
          </a:p>
        </p:txBody>
      </p:sp>
      <p:sp>
        <p:nvSpPr>
          <p:cNvPr id="3" name="Прямоугольник 2"/>
          <p:cNvSpPr/>
          <p:nvPr/>
        </p:nvSpPr>
        <p:spPr>
          <a:xfrm>
            <a:off x="321447" y="652465"/>
            <a:ext cx="6215106" cy="4934171"/>
          </a:xfrm>
          <a:prstGeom prst="rect">
            <a:avLst/>
          </a:prstGeom>
        </p:spPr>
        <p:txBody>
          <a:bodyPr wrap="square">
            <a:spAutoFit/>
          </a:bodyPr>
          <a:lstStyle/>
          <a:p>
            <a:pPr algn="just">
              <a:lnSpc>
                <a:spcPct val="115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Успешной социализации обучающихся способствует и развитие социального партнерства с органами социальной защиты населения, образовательными учреждениями, предприятиями и организациями города. В течение ряда лет школа сотрудничает с БУ СО ВО «Комплексный центр социального обслуживания населения города Череповца и Череповецкого района «Забота».    В рамках практического обучения учащиеся под руководством педагога выполняют заказы, полученные от  социальных работников города,  на различные  услуги на дому  для престарелых людей, инвалидов: ремонт дверей, замков, шкафов, табуреток, изготовление полок и т.п.  Таким образом, оказывая помощь пожилым людям, инвалидам, учащиеся подкрепляют свои навыки, видят востребованность своего труда. </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Таким образом, профильное  обучение в 10-12 классах с углубленной трудовой подготовкой способствует более успешному социальному благополучию выпускников с ограниченными возможностями здоровья, реализации потребностей в профессиональном самоопределении с учетом собственных возможностей здоровья, их успешной социализации.</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spcAft>
                <a:spcPts val="600"/>
              </a:spcAft>
            </a:pPr>
            <a:endParaRPr lang="ru-RU" sz="1400" dirty="0"/>
          </a:p>
        </p:txBody>
      </p:sp>
      <p:sp>
        <p:nvSpPr>
          <p:cNvPr id="4" name="Прямоугольник 3"/>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ПАПК___________________________19 апреля 2023 г.</a:t>
            </a:r>
          </a:p>
        </p:txBody>
      </p:sp>
    </p:spTree>
    <p:extLst>
      <p:ext uri="{BB962C8B-B14F-4D97-AF65-F5344CB8AC3E}">
        <p14:creationId xmlns:p14="http://schemas.microsoft.com/office/powerpoint/2010/main" val="265901847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66" y="642910"/>
            <a:ext cx="6215084" cy="982690"/>
          </a:xfrm>
        </p:spPr>
        <p:txBody>
          <a:bodyPr>
            <a:noAutofit/>
          </a:bodyPr>
          <a:lstStyle/>
          <a:p>
            <a:pPr algn="r"/>
            <a:br>
              <a:rPr lang="ru-RU" sz="1400" i="1" dirty="0">
                <a:solidFill>
                  <a:srgbClr val="000000"/>
                </a:solidFill>
                <a:effectLst/>
                <a:latin typeface="Times New Roman" panose="02020603050405020304" pitchFamily="18" charset="0"/>
                <a:ea typeface="Batang" panose="02030600000101010101" pitchFamily="18" charset="-127"/>
              </a:rPr>
            </a:br>
            <a:r>
              <a:rPr lang="ru-RU" sz="1400" b="1" i="1" dirty="0" err="1">
                <a:solidFill>
                  <a:srgbClr val="000000"/>
                </a:solidFill>
                <a:effectLst/>
                <a:latin typeface="Times New Roman" panose="02020603050405020304" pitchFamily="18" charset="0"/>
                <a:ea typeface="Batang" panose="02030600000101010101" pitchFamily="18" charset="-127"/>
              </a:rPr>
              <a:t>Наквасина</a:t>
            </a:r>
            <a:r>
              <a:rPr lang="ru-RU" sz="1400" b="1" i="1" dirty="0">
                <a:solidFill>
                  <a:srgbClr val="000000"/>
                </a:solidFill>
                <a:effectLst/>
                <a:latin typeface="Times New Roman" panose="02020603050405020304" pitchFamily="18" charset="0"/>
                <a:ea typeface="Batang" panose="02030600000101010101" pitchFamily="18" charset="-127"/>
              </a:rPr>
              <a:t> Ольга Евгеньевна, учитель музыки</a:t>
            </a:r>
            <a:br>
              <a:rPr lang="ru-RU" sz="1400" dirty="0">
                <a:effectLst/>
                <a:latin typeface="Times New Roman" panose="02020603050405020304" pitchFamily="18" charset="0"/>
                <a:ea typeface="Batang" panose="02030600000101010101" pitchFamily="18" charset="-127"/>
              </a:rPr>
            </a:br>
            <a:r>
              <a:rPr lang="ru-RU" sz="1400" i="1" dirty="0">
                <a:effectLst/>
                <a:latin typeface="Times New Roman" panose="02020603050405020304" pitchFamily="18" charset="0"/>
                <a:ea typeface="Batang" panose="02030600000101010101" pitchFamily="18" charset="-127"/>
              </a:rPr>
              <a:t>МАОУ «Общеобразовательная школа для обучающихся с ОВЗ №35»</a:t>
            </a:r>
            <a:br>
              <a:rPr lang="ru-RU" sz="1400" dirty="0">
                <a:effectLst/>
                <a:latin typeface="Times New Roman" panose="02020603050405020304" pitchFamily="18" charset="0"/>
                <a:ea typeface="Batang" panose="02030600000101010101" pitchFamily="18" charset="-127"/>
              </a:rPr>
            </a:br>
            <a:r>
              <a:rPr lang="ru-RU" sz="1400" i="1" dirty="0">
                <a:effectLst/>
                <a:latin typeface="Times New Roman" panose="02020603050405020304" pitchFamily="18" charset="0"/>
                <a:ea typeface="Batang" panose="02030600000101010101" pitchFamily="18" charset="-127"/>
              </a:rPr>
              <a:t> г. Череповца  Вологодской области</a:t>
            </a:r>
            <a:br>
              <a:rPr lang="ru-RU" sz="1800" dirty="0">
                <a:effectLst/>
                <a:latin typeface="Times New Roman" panose="02020603050405020304" pitchFamily="18" charset="0"/>
                <a:ea typeface="Batang" panose="02030600000101010101" pitchFamily="18" charset="-127"/>
              </a:rPr>
            </a:br>
            <a:r>
              <a:rPr lang="ru-RU" sz="1800" b="1" dirty="0">
                <a:solidFill>
                  <a:srgbClr val="000000"/>
                </a:solidFill>
                <a:effectLst/>
                <a:latin typeface="Times New Roman" panose="02020603050405020304" pitchFamily="18" charset="0"/>
                <a:ea typeface="Batang" panose="02030600000101010101" pitchFamily="18" charset="-127"/>
              </a:rPr>
              <a:t> </a:t>
            </a:r>
            <a:endParaRPr lang="ru-RU" sz="1800" dirty="0">
              <a:effectLst/>
              <a:latin typeface="Times New Roman" panose="02020603050405020304" pitchFamily="18" charset="0"/>
              <a:ea typeface="Batang" panose="02030600000101010101" pitchFamily="18" charset="-127"/>
            </a:endParaRPr>
          </a:p>
        </p:txBody>
      </p:sp>
      <p:sp>
        <p:nvSpPr>
          <p:cNvPr id="3" name="Номер слайда 2"/>
          <p:cNvSpPr>
            <a:spLocks noGrp="1"/>
          </p:cNvSpPr>
          <p:nvPr>
            <p:ph type="sldNum" sz="quarter" idx="12"/>
          </p:nvPr>
        </p:nvSpPr>
        <p:spPr>
          <a:xfrm>
            <a:off x="0" y="8501090"/>
            <a:ext cx="400050" cy="325968"/>
          </a:xfrm>
        </p:spPr>
        <p:txBody>
          <a:bodyPr/>
          <a:lstStyle/>
          <a:p>
            <a:fld id="{725C68B6-61C2-468F-89AB-4B9F7531AA68}" type="slidenum">
              <a:rPr lang="ru-RU" smtClean="0">
                <a:solidFill>
                  <a:schemeClr val="bg2">
                    <a:lumMod val="10000"/>
                  </a:schemeClr>
                </a:solidFill>
              </a:rPr>
              <a:pPr/>
              <a:t>56</a:t>
            </a:fld>
            <a:endParaRPr lang="ru-RU" dirty="0">
              <a:solidFill>
                <a:schemeClr val="bg2">
                  <a:lumMod val="10000"/>
                </a:schemeClr>
              </a:solidFill>
            </a:endParaRPr>
          </a:p>
        </p:txBody>
      </p:sp>
      <p:sp>
        <p:nvSpPr>
          <p:cNvPr id="4" name="Прямоугольник 3"/>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ПАПК___________________________18 апреля 2024 г.</a:t>
            </a:r>
          </a:p>
        </p:txBody>
      </p:sp>
      <p:sp>
        <p:nvSpPr>
          <p:cNvPr id="60417" name="Rectangle 1"/>
          <p:cNvSpPr>
            <a:spLocks noChangeArrowheads="1"/>
          </p:cNvSpPr>
          <p:nvPr/>
        </p:nvSpPr>
        <p:spPr bwMode="auto">
          <a:xfrm>
            <a:off x="357166" y="1646197"/>
            <a:ext cx="6215106" cy="704808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endParaRPr lang="ru-RU" sz="1400" b="1" dirty="0">
              <a:solidFill>
                <a:srgbClr val="000000"/>
              </a:solidFill>
              <a:effectLst/>
              <a:latin typeface="Times New Roman" panose="02020603050405020304" pitchFamily="18" charset="0"/>
              <a:ea typeface="Batang" panose="02030600000101010101" pitchFamily="18" charset="-127"/>
            </a:endParaRPr>
          </a:p>
          <a:p>
            <a:pPr algn="ctr"/>
            <a:endParaRPr lang="ru-RU" sz="1400" b="1" dirty="0">
              <a:solidFill>
                <a:srgbClr val="000000"/>
              </a:solidFill>
              <a:latin typeface="Times New Roman" panose="02020603050405020304" pitchFamily="18" charset="0"/>
              <a:ea typeface="Batang" panose="02030600000101010101" pitchFamily="18" charset="-127"/>
            </a:endParaRPr>
          </a:p>
          <a:p>
            <a:pPr algn="ctr"/>
            <a:r>
              <a:rPr lang="ru-RU" sz="1400" b="1" dirty="0">
                <a:solidFill>
                  <a:srgbClr val="000000"/>
                </a:solidFill>
                <a:effectLst/>
                <a:latin typeface="Times New Roman" panose="02020603050405020304" pitchFamily="18" charset="0"/>
                <a:ea typeface="Batang" panose="02030600000101010101" pitchFamily="18" charset="-127"/>
              </a:rPr>
              <a:t>Особенности организации театральной деятельности  </a:t>
            </a:r>
            <a:endParaRPr lang="ru-RU" sz="1400" b="1" dirty="0">
              <a:effectLst/>
              <a:latin typeface="Times New Roman" panose="02020603050405020304" pitchFamily="18" charset="0"/>
              <a:ea typeface="Batang" panose="02030600000101010101" pitchFamily="18" charset="-127"/>
            </a:endParaRPr>
          </a:p>
          <a:p>
            <a:pPr algn="ctr"/>
            <a:r>
              <a:rPr lang="ru-RU" sz="1400" b="1" dirty="0">
                <a:solidFill>
                  <a:srgbClr val="000000"/>
                </a:solidFill>
                <a:effectLst/>
                <a:latin typeface="Times New Roman" panose="02020603050405020304" pitchFamily="18" charset="0"/>
                <a:ea typeface="Batang" panose="02030600000101010101" pitchFamily="18" charset="-127"/>
              </a:rPr>
              <a:t>обучающихся старших классов </a:t>
            </a:r>
            <a:endParaRPr lang="ru-RU" sz="1400" b="1" dirty="0">
              <a:effectLst/>
              <a:latin typeface="Times New Roman" panose="02020603050405020304" pitchFamily="18" charset="0"/>
              <a:ea typeface="Batang" panose="02030600000101010101" pitchFamily="18" charset="-127"/>
            </a:endParaRPr>
          </a:p>
          <a:p>
            <a:pPr algn="ctr"/>
            <a:r>
              <a:rPr lang="ru-RU" sz="1400" b="1" dirty="0">
                <a:solidFill>
                  <a:srgbClr val="000000"/>
                </a:solidFill>
                <a:effectLst/>
                <a:latin typeface="Times New Roman" panose="02020603050405020304" pitchFamily="18" charset="0"/>
                <a:ea typeface="Batang" panose="02030600000101010101" pitchFamily="18" charset="-127"/>
              </a:rPr>
              <a:t>с ограниченными возможностями здоровья </a:t>
            </a:r>
            <a:endParaRPr lang="ru-RU" sz="1400" b="1" dirty="0">
              <a:effectLst/>
              <a:latin typeface="Times New Roman" panose="02020603050405020304" pitchFamily="18" charset="0"/>
              <a:ea typeface="Batang" panose="02030600000101010101" pitchFamily="18" charset="-127"/>
            </a:endParaRPr>
          </a:p>
          <a:p>
            <a:pPr indent="342900" algn="just"/>
            <a:r>
              <a:rPr lang="ru-RU" sz="1400" dirty="0">
                <a:solidFill>
                  <a:srgbClr val="000000"/>
                </a:solidFill>
                <a:effectLst/>
                <a:latin typeface="Times New Roman" panose="02020603050405020304" pitchFamily="18" charset="0"/>
                <a:ea typeface="Batang" panose="02030600000101010101" pitchFamily="18" charset="-127"/>
              </a:rPr>
              <a:t>Театральная деятельность, а именно актерское мастерство, имеет благоприятное воздействие на развитие личности обучающихся с </a:t>
            </a:r>
            <a:r>
              <a:rPr lang="ru-RU" sz="1400" dirty="0" err="1">
                <a:solidFill>
                  <a:srgbClr val="000000"/>
                </a:solidFill>
                <a:effectLst/>
                <a:latin typeface="Times New Roman" panose="02020603050405020304" pitchFamily="18" charset="0"/>
                <a:ea typeface="Batang" panose="02030600000101010101" pitchFamily="18" charset="-127"/>
              </a:rPr>
              <a:t>с</a:t>
            </a:r>
            <a:r>
              <a:rPr lang="ru-RU" sz="1400" dirty="0">
                <a:solidFill>
                  <a:srgbClr val="000000"/>
                </a:solidFill>
                <a:effectLst/>
                <a:latin typeface="Times New Roman" panose="02020603050405020304" pitchFamily="18" charset="0"/>
                <a:ea typeface="Batang" panose="02030600000101010101" pitchFamily="18" charset="-127"/>
              </a:rPr>
              <a:t> ограниченными возможностями здоровья (далее по тексту – ОВЗ). Участвуя в театральных постановках, ребята учатся выражать свои и понимать эмоции других людей. В процессе театральной деятельности развиваются память, мышление, эмоциональная сфера, речь. Общаясь друг с другом, выступая на фестивалях и конкурсах, ученики приобретают уверенность в своих силах и впоследствии легко социализируются в обществе.</a:t>
            </a:r>
            <a:endParaRPr lang="ru-RU" sz="1400" dirty="0">
              <a:effectLst/>
              <a:latin typeface="Times New Roman" panose="02020603050405020304" pitchFamily="18" charset="0"/>
              <a:ea typeface="Batang" panose="02030600000101010101" pitchFamily="18" charset="-127"/>
            </a:endParaRPr>
          </a:p>
          <a:p>
            <a:pPr indent="342900" algn="just"/>
            <a:r>
              <a:rPr lang="ru-RU" sz="1400" dirty="0">
                <a:solidFill>
                  <a:srgbClr val="000000"/>
                </a:solidFill>
                <a:effectLst/>
                <a:latin typeface="Times New Roman" panose="02020603050405020304" pitchFamily="18" charset="0"/>
                <a:ea typeface="Batang" panose="02030600000101010101" pitchFamily="18" charset="-127"/>
              </a:rPr>
              <a:t>Особенность организации театральной деятельности для обучающихся с ОВЗ обусловлена комплектованием театральной труппы. В МАОУ «Общеобразовательная школа для обучающихся с ОВЗ № 35» в течение семи лет работает театральная студия. В ней занимаются ученики старших классов с умственной отсталостью, имеющие расстройства аутистического спектра, нарушения опорно-двигательного аппарата, зрения, а значит, и разные возможности, которые должен учитывать педагог при планировании занятий. </a:t>
            </a:r>
            <a:endParaRPr lang="ru-RU" sz="1400" dirty="0">
              <a:effectLst/>
              <a:latin typeface="Times New Roman" panose="02020603050405020304" pitchFamily="18" charset="0"/>
              <a:ea typeface="Batang" panose="02030600000101010101" pitchFamily="18" charset="-127"/>
            </a:endParaRPr>
          </a:p>
          <a:p>
            <a:pPr indent="342900" algn="just"/>
            <a:r>
              <a:rPr lang="ru-RU" sz="1400" dirty="0">
                <a:solidFill>
                  <a:srgbClr val="000000"/>
                </a:solidFill>
                <a:effectLst/>
                <a:latin typeface="Times New Roman" panose="02020603050405020304" pitchFamily="18" charset="0"/>
                <a:ea typeface="Batang" panose="02030600000101010101" pitchFamily="18" charset="-127"/>
              </a:rPr>
              <a:t>В начале учебного года  проводится диагностика актерских умений и навыков. При составлении плана дельнейшей работы учитываются и анатомо-физиологические особенности учеников (нарушения слуха, зрения, речи и т.д.), уровень развития высших психических функций, и на основании полученных данных составляется план работы театральной студии на текущий учебный год. Помимо учебных, в планирование работы с учащимися с ОВЗ  включаются и коррекционные задачи по развитию внимания, памяти, мышления, коммуникативных навыков.</a:t>
            </a:r>
            <a:r>
              <a:rPr lang="ru-RU" sz="1800" dirty="0">
                <a:solidFill>
                  <a:srgbClr val="000000"/>
                </a:solidFill>
                <a:effectLst/>
                <a:latin typeface="Times New Roman" panose="02020603050405020304" pitchFamily="18" charset="0"/>
                <a:ea typeface="Batang" panose="02030600000101010101" pitchFamily="18" charset="-127"/>
              </a:rPr>
              <a:t> </a:t>
            </a:r>
            <a:r>
              <a:rPr lang="ru-RU" sz="1400" dirty="0">
                <a:solidFill>
                  <a:srgbClr val="000000"/>
                </a:solidFill>
                <a:effectLst/>
                <a:latin typeface="Times New Roman" panose="02020603050405020304" pitchFamily="18" charset="0"/>
                <a:ea typeface="Batang" panose="02030600000101010101" pitchFamily="18" charset="-127"/>
              </a:rPr>
              <a:t>На начальном этапе занятия театрального коллектива проводятся в небольших группах, проигрываются упражнения на дыхание и артикуляцию. Затем отрабатываются упражнения на развитие мимики, жестов, сценических движений, разучиваются роли участников труппы. </a:t>
            </a:r>
            <a:endParaRPr lang="ru-RU" sz="1400" dirty="0">
              <a:effectLst/>
              <a:latin typeface="Times New Roman" panose="02020603050405020304" pitchFamily="18" charset="0"/>
              <a:ea typeface="Batang" panose="02030600000101010101" pitchFamily="18" charset="-127"/>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57</a:t>
            </a:fld>
            <a:endParaRPr lang="ru-RU" dirty="0"/>
          </a:p>
        </p:txBody>
      </p:sp>
      <p:sp>
        <p:nvSpPr>
          <p:cNvPr id="62465" name="Rectangle 1"/>
          <p:cNvSpPr>
            <a:spLocks noChangeArrowheads="1"/>
          </p:cNvSpPr>
          <p:nvPr/>
        </p:nvSpPr>
        <p:spPr bwMode="auto">
          <a:xfrm>
            <a:off x="400050" y="334841"/>
            <a:ext cx="6172222" cy="784830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342900" algn="just"/>
            <a:r>
              <a:rPr kumimoji="0" lang="ru-RU"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p>
          <a:p>
            <a:pPr indent="342900" algn="just"/>
            <a:r>
              <a:rPr kumimoji="0" lang="ru-RU" sz="1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lang="ru-RU" sz="1400" dirty="0">
                <a:solidFill>
                  <a:srgbClr val="000000"/>
                </a:solidFill>
                <a:effectLst/>
                <a:latin typeface="Times New Roman" panose="02020603050405020304" pitchFamily="18" charset="0"/>
                <a:ea typeface="Batang" panose="02030600000101010101" pitchFamily="18" charset="-127"/>
              </a:rPr>
              <a:t>Ребята учатся различать и передавать эмоции, распознавать чувства окружающих его людей. На следующем этапе труппа занимается в полном составе, репетирует непосредственно сцены спектакля. Репертуар для подготовительных упражнений, сценки и постановки подбираются в соответствии с уровнем развития способностей учащихся с учетом их психофизических возможностей. Материал, изучаемый на занятиях, должен быть наглядным, доступным для понимания учеников, многократно повторяется и постепенно усложняется.</a:t>
            </a:r>
            <a:endParaRPr lang="ru-RU" sz="1400" dirty="0">
              <a:effectLst/>
              <a:latin typeface="Times New Roman" panose="02020603050405020304" pitchFamily="18" charset="0"/>
              <a:ea typeface="Batang" panose="02030600000101010101" pitchFamily="18" charset="-127"/>
            </a:endParaRPr>
          </a:p>
          <a:p>
            <a:pPr indent="342900" algn="just"/>
            <a:r>
              <a:rPr lang="ru-RU" sz="1400" dirty="0">
                <a:solidFill>
                  <a:srgbClr val="000000"/>
                </a:solidFill>
                <a:effectLst/>
                <a:latin typeface="Times New Roman" panose="02020603050405020304" pitchFamily="18" charset="0"/>
                <a:ea typeface="Batang" panose="02030600000101010101" pitchFamily="18" charset="-127"/>
              </a:rPr>
              <a:t>Театральная деятельность сочетает в себе музыку, пение, движение, декламацию, танец. Ученики с различными способностями и возможностями могут выбрать для себя любой вид деятельности в спектакле, который наиболее у них развит на данный момент. Например, учащиеся с нарушениями речи могут танцевать, участвовать в пантомиме, а ученики  с нарушением опорно-двигательных функции могут исполнять песни, читать стихи, произносить текстовые фрагменты. Т.е., руководитель театральной студии может задействовать в спектакле каждого, учитывая его желание и возможности.</a:t>
            </a:r>
            <a:endParaRPr lang="ru-RU" sz="1400" dirty="0">
              <a:effectLst/>
              <a:latin typeface="Times New Roman" panose="02020603050405020304" pitchFamily="18" charset="0"/>
              <a:ea typeface="Batang" panose="02030600000101010101" pitchFamily="18" charset="-127"/>
            </a:endParaRPr>
          </a:p>
          <a:p>
            <a:pPr indent="342900" algn="just"/>
            <a:r>
              <a:rPr lang="ru-RU" sz="1400" dirty="0">
                <a:solidFill>
                  <a:srgbClr val="000000"/>
                </a:solidFill>
                <a:effectLst/>
                <a:latin typeface="Times New Roman" panose="02020603050405020304" pitchFamily="18" charset="0"/>
                <a:ea typeface="Batang" panose="02030600000101010101" pitchFamily="18" charset="-127"/>
              </a:rPr>
              <a:t>Учащиеся с различными нарушениями требуют и индивидуального подхода в процессе обучения. Дети с расстройствами аутистического спектра часто проявляют тревожность, находясь в коллективе, они с трудом включаются в групповую работу. Таких детей необходимо постепенно вводить в репетиционный процесс. Сначала проводить индивидуальные занятия, затем создать условия для адаптации к новой обстановке, к новым людям, и на последнем этапе работы дать возможность проявить себя, предложить выступить на совместной репетиции.</a:t>
            </a:r>
            <a:endParaRPr lang="ru-RU" sz="1400" dirty="0">
              <a:effectLst/>
              <a:latin typeface="Times New Roman" panose="02020603050405020304" pitchFamily="18" charset="0"/>
              <a:ea typeface="Batang" panose="02030600000101010101" pitchFamily="18" charset="-127"/>
            </a:endParaRPr>
          </a:p>
          <a:p>
            <a:pPr indent="342900" algn="just"/>
            <a:r>
              <a:rPr lang="ru-RU" sz="1400" dirty="0">
                <a:solidFill>
                  <a:srgbClr val="000000"/>
                </a:solidFill>
                <a:effectLst/>
                <a:latin typeface="Times New Roman" panose="02020603050405020304" pitchFamily="18" charset="0"/>
                <a:ea typeface="Batang" panose="02030600000101010101" pitchFamily="18" charset="-127"/>
              </a:rPr>
              <a:t>Работая с гиперактивными учащимися, необходимо заинтересовать их самим процессом деятельности. Если ученики будут увлечены творческим процессом, то им легче будет преодолеть недостатки своего поведения. Результатом будет навык умения прислушиваться и слышать педагога и своих товарищей. Для учеников с нарушениями речи подбираются роли с небольшим объемом текста или вообще без него, но они активно принимают участие в инсценировках и танцевальных номерах спектакля.</a:t>
            </a:r>
            <a:endParaRPr lang="ru-RU" sz="1400" dirty="0">
              <a:effectLst/>
              <a:latin typeface="Times New Roman" panose="02020603050405020304" pitchFamily="18" charset="0"/>
              <a:ea typeface="Batang" panose="02030600000101010101" pitchFamily="18" charset="-127"/>
            </a:endParaRPr>
          </a:p>
          <a:p>
            <a:pPr indent="342900" algn="just"/>
            <a:r>
              <a:rPr lang="ru-RU" sz="1400" dirty="0">
                <a:effectLst/>
                <a:latin typeface="Times New Roman" panose="02020603050405020304" pitchFamily="18" charset="0"/>
                <a:ea typeface="Batang" panose="02030600000101010101" pitchFamily="18" charset="-127"/>
              </a:rPr>
              <a:t>Для успешной адаптации и сплочения коллектива проводятся </a:t>
            </a:r>
            <a:r>
              <a:rPr lang="ru-RU" sz="1400" dirty="0">
                <a:solidFill>
                  <a:srgbClr val="000000"/>
                </a:solidFill>
                <a:effectLst/>
                <a:latin typeface="Times New Roman" panose="02020603050405020304" pitchFamily="18" charset="0"/>
                <a:ea typeface="Batang" panose="02030600000101010101" pitchFamily="18" charset="-127"/>
              </a:rPr>
              <a:t>занятия, где ребята совместно обсуждают постановки, распределяют роли, изготавливают декорации и элементы костюмов для спектакля. </a:t>
            </a:r>
            <a:endParaRPr lang="ru-RU" sz="1400" dirty="0">
              <a:effectLst/>
              <a:latin typeface="Times New Roman" panose="02020603050405020304" pitchFamily="18" charset="0"/>
              <a:ea typeface="Batang" panose="02030600000101010101" pitchFamily="18" charset="-127"/>
            </a:endParaRPr>
          </a:p>
        </p:txBody>
      </p:sp>
      <p:sp>
        <p:nvSpPr>
          <p:cNvPr id="4" name="Прямоугольник 3"/>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ПАПК___________________________18апреля 2024 г.</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58</a:t>
            </a:fld>
            <a:endParaRPr lang="ru-RU" dirty="0"/>
          </a:p>
        </p:txBody>
      </p:sp>
      <p:sp>
        <p:nvSpPr>
          <p:cNvPr id="3" name="Прямоугольник 2"/>
          <p:cNvSpPr/>
          <p:nvPr/>
        </p:nvSpPr>
        <p:spPr>
          <a:xfrm>
            <a:off x="285728" y="642910"/>
            <a:ext cx="6286544" cy="6986528"/>
          </a:xfrm>
          <a:prstGeom prst="rect">
            <a:avLst/>
          </a:prstGeom>
        </p:spPr>
        <p:txBody>
          <a:bodyPr wrap="square">
            <a:spAutoFit/>
          </a:bodyPr>
          <a:lstStyle/>
          <a:p>
            <a:pPr indent="342900" algn="just"/>
            <a:r>
              <a:rPr lang="ru-RU" sz="1600" dirty="0">
                <a:solidFill>
                  <a:srgbClr val="000000"/>
                </a:solidFill>
                <a:effectLst/>
                <a:latin typeface="Times New Roman" panose="02020603050405020304" pitchFamily="18" charset="0"/>
                <a:ea typeface="Batang" panose="02030600000101010101" pitchFamily="18" charset="-127"/>
              </a:rPr>
              <a:t>Проводится работа по подготовке к выступлению на сцене, т.к. многие ученики волнуются и испытывают стресс. Перед спектаклем педагог должен настроить артистов, а после выступления </a:t>
            </a:r>
            <a:r>
              <a:rPr lang="ru-RU" sz="1600" dirty="0" err="1">
                <a:solidFill>
                  <a:srgbClr val="000000"/>
                </a:solidFill>
                <a:effectLst/>
                <a:latin typeface="Times New Roman" panose="02020603050405020304" pitchFamily="18" charset="0"/>
                <a:ea typeface="Batang" panose="02030600000101010101" pitchFamily="18" charset="-127"/>
              </a:rPr>
              <a:t>похвалить.</a:t>
            </a:r>
            <a:r>
              <a:rPr lang="ru-RU" sz="1600" dirty="0" err="1">
                <a:latin typeface="Times New Roman" pitchFamily="18" charset="0"/>
                <a:ea typeface="Times New Roman" pitchFamily="18" charset="0"/>
                <a:cs typeface="Times New Roman" pitchFamily="18" charset="0"/>
              </a:rPr>
              <a:t>«</a:t>
            </a:r>
            <a:r>
              <a:rPr lang="ru-RU" sz="1600" dirty="0" err="1">
                <a:solidFill>
                  <a:srgbClr val="000000"/>
                </a:solidFill>
                <a:effectLst/>
                <a:latin typeface="Times New Roman" panose="02020603050405020304" pitchFamily="18" charset="0"/>
                <a:ea typeface="Batang" panose="02030600000101010101" pitchFamily="18" charset="-127"/>
              </a:rPr>
              <a:t>Отметить</a:t>
            </a:r>
            <a:r>
              <a:rPr lang="ru-RU" sz="1600" dirty="0">
                <a:solidFill>
                  <a:srgbClr val="000000"/>
                </a:solidFill>
                <a:effectLst/>
                <a:latin typeface="Times New Roman" panose="02020603050405020304" pitchFamily="18" charset="0"/>
                <a:ea typeface="Batang" panose="02030600000101010101" pitchFamily="18" charset="-127"/>
              </a:rPr>
              <a:t> необходимо даже самые незначительные, индивидуальные для каждого результаты.  Обсуждение ошибок и недочетов лучше оставить на потом, чтобы у ребят остались только положительные эмоции. Систематические выступления помогают преодолеть страх и волнение у учащихся, придают уверенности в своих силах. </a:t>
            </a:r>
            <a:endParaRPr lang="ru-RU" sz="1600" dirty="0">
              <a:effectLst/>
              <a:latin typeface="Times New Roman" panose="02020603050405020304" pitchFamily="18" charset="0"/>
              <a:ea typeface="Batang" panose="02030600000101010101" pitchFamily="18" charset="-127"/>
            </a:endParaRPr>
          </a:p>
          <a:p>
            <a:pPr indent="342900" algn="just"/>
            <a:r>
              <a:rPr lang="ru-RU" sz="1600" dirty="0">
                <a:solidFill>
                  <a:srgbClr val="000000"/>
                </a:solidFill>
                <a:effectLst/>
                <a:latin typeface="Times New Roman" panose="02020603050405020304" pitchFamily="18" charset="0"/>
                <a:ea typeface="Batang" panose="02030600000101010101" pitchFamily="18" charset="-127"/>
              </a:rPr>
              <a:t>Таким образом, учитывая различные нозологии и особенности учащихся с ОВЗ, с помощью театрального искусства можно развивать не только творческие способности, но и эмоционально-волевую  сферу, речь, память, внимание. Участие в театральной деятельности дает возможность каждому обучающемуся с ограниченными возможностями здоровья для самореализации и социализации в обществе. </a:t>
            </a:r>
            <a:endParaRPr lang="ru-RU" sz="1600" dirty="0">
              <a:effectLst/>
              <a:latin typeface="Times New Roman" panose="02020603050405020304" pitchFamily="18" charset="0"/>
              <a:ea typeface="Batang" panose="02030600000101010101" pitchFamily="18" charset="-127"/>
            </a:endParaRPr>
          </a:p>
          <a:p>
            <a:r>
              <a:rPr lang="ru-RU" sz="1600" dirty="0">
                <a:solidFill>
                  <a:srgbClr val="000000"/>
                </a:solidFill>
                <a:effectLst/>
                <a:latin typeface="Times New Roman" panose="02020603050405020304" pitchFamily="18" charset="0"/>
                <a:ea typeface="Batang" panose="02030600000101010101" pitchFamily="18" charset="-127"/>
              </a:rPr>
              <a:t> </a:t>
            </a:r>
            <a:endParaRPr lang="ru-RU" sz="1600" dirty="0">
              <a:effectLst/>
              <a:latin typeface="Times New Roman" panose="02020603050405020304" pitchFamily="18" charset="0"/>
              <a:ea typeface="Batang" panose="02030600000101010101" pitchFamily="18" charset="-127"/>
            </a:endParaRPr>
          </a:p>
          <a:p>
            <a:pPr algn="ctr"/>
            <a:r>
              <a:rPr lang="ru-RU" sz="1600" b="1" dirty="0">
                <a:latin typeface="Times New Roman" pitchFamily="18" charset="0"/>
                <a:cs typeface="Times New Roman" pitchFamily="18" charset="0"/>
              </a:rPr>
              <a:t>Список использованных источников:</a:t>
            </a:r>
          </a:p>
          <a:p>
            <a:pPr algn="just"/>
            <a:endParaRPr lang="ru-RU" sz="1600" dirty="0">
              <a:latin typeface="Times New Roman" pitchFamily="18" charset="0"/>
              <a:cs typeface="Times New Roman" pitchFamily="18" charset="0"/>
            </a:endParaRPr>
          </a:p>
          <a:p>
            <a:pPr algn="just"/>
            <a:r>
              <a:rPr lang="ru-RU" sz="1600" dirty="0">
                <a:latin typeface="Times New Roman" pitchFamily="18" charset="0"/>
                <a:cs typeface="Times New Roman" pitchFamily="18" charset="0"/>
              </a:rPr>
              <a:t>1. Варенова, Т.В. Коррекция развития детей с особыми образовательными потребностями: </a:t>
            </a:r>
            <a:r>
              <a:rPr lang="ru-RU" sz="1600" dirty="0" err="1">
                <a:latin typeface="Times New Roman" pitchFamily="18" charset="0"/>
                <a:cs typeface="Times New Roman" pitchFamily="18" charset="0"/>
              </a:rPr>
              <a:t>учебно-метод.пособие</a:t>
            </a:r>
            <a:r>
              <a:rPr lang="ru-RU" sz="1600" dirty="0">
                <a:latin typeface="Times New Roman" pitchFamily="18" charset="0"/>
                <a:cs typeface="Times New Roman" pitchFamily="18" charset="0"/>
              </a:rPr>
              <a:t> / Т В. Варенова. - М.: Форум, 2015.</a:t>
            </a:r>
          </a:p>
          <a:p>
            <a:pPr algn="just"/>
            <a:r>
              <a:rPr lang="ru-RU" sz="1600" dirty="0">
                <a:latin typeface="Times New Roman" pitchFamily="18" charset="0"/>
                <a:cs typeface="Times New Roman" pitchFamily="18" charset="0"/>
              </a:rPr>
              <a:t>2. </a:t>
            </a:r>
            <a:r>
              <a:rPr lang="ru-RU" sz="1600" dirty="0" err="1">
                <a:latin typeface="Times New Roman" pitchFamily="18" charset="0"/>
                <a:cs typeface="Times New Roman" pitchFamily="18" charset="0"/>
              </a:rPr>
              <a:t>Мокряк</a:t>
            </a:r>
            <a:r>
              <a:rPr lang="ru-RU" sz="1600" dirty="0">
                <a:latin typeface="Times New Roman" pitchFamily="18" charset="0"/>
                <a:cs typeface="Times New Roman" pitchFamily="18" charset="0"/>
              </a:rPr>
              <a:t> М.Ю. Профильное обучение в современной школе. </a:t>
            </a:r>
          </a:p>
          <a:p>
            <a:pPr algn="just"/>
            <a:r>
              <a:rPr lang="ru-RU" sz="1600" dirty="0">
                <a:latin typeface="Times New Roman" pitchFamily="18" charset="0"/>
                <a:cs typeface="Times New Roman" pitchFamily="18" charset="0"/>
              </a:rPr>
              <a:t>https://nsportal.ru/shkola/obshchepedagogicheskie-tekhnologii/library/2015/12/23/profilnoe-obrazovanie-v-sovremennoy </a:t>
            </a:r>
          </a:p>
          <a:p>
            <a:pPr algn="just"/>
            <a:r>
              <a:rPr lang="ru-RU" sz="1600" dirty="0">
                <a:latin typeface="Times New Roman" pitchFamily="18" charset="0"/>
                <a:cs typeface="Times New Roman" pitchFamily="18" charset="0"/>
              </a:rPr>
              <a:t>3. Новиков А.М. Российское образование в новой эпохе / Парадоксы наследия, векторы развития. - М.: «</a:t>
            </a:r>
            <a:r>
              <a:rPr lang="ru-RU" sz="1600" dirty="0" err="1">
                <a:latin typeface="Times New Roman" pitchFamily="18" charset="0"/>
                <a:cs typeface="Times New Roman" pitchFamily="18" charset="0"/>
              </a:rPr>
              <a:t>Эгвес</a:t>
            </a:r>
            <a:r>
              <a:rPr lang="ru-RU" sz="1600" dirty="0">
                <a:latin typeface="Times New Roman" pitchFamily="18" charset="0"/>
                <a:cs typeface="Times New Roman" pitchFamily="18" charset="0"/>
              </a:rPr>
              <a:t>», 2000. – 272 с.</a:t>
            </a:r>
          </a:p>
          <a:p>
            <a:pPr algn="just"/>
            <a:endParaRPr lang="ru-RU" sz="1600" dirty="0"/>
          </a:p>
        </p:txBody>
      </p:sp>
      <p:sp>
        <p:nvSpPr>
          <p:cNvPr id="4" name="Прямоугольник 3"/>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ПАПК___________________________19 апреля 2023 г.</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857224"/>
            <a:ext cx="6115050" cy="768376"/>
          </a:xfrm>
        </p:spPr>
        <p:txBody>
          <a:bodyPr>
            <a:noAutofit/>
          </a:bodyPr>
          <a:lstStyle/>
          <a:p>
            <a:pPr algn="r"/>
            <a:r>
              <a:rPr lang="ru-RU" sz="1600" b="1" i="1" dirty="0">
                <a:solidFill>
                  <a:schemeClr val="tx1">
                    <a:lumMod val="95000"/>
                    <a:lumOff val="5000"/>
                  </a:schemeClr>
                </a:solidFill>
                <a:latin typeface="Times New Roman" pitchFamily="18" charset="0"/>
                <a:cs typeface="Times New Roman" pitchFamily="18" charset="0"/>
              </a:rPr>
              <a:t>Миронова Елена Александровна, </a:t>
            </a:r>
            <a:br>
              <a:rPr lang="ru-RU" sz="1600" b="1" i="1" dirty="0">
                <a:solidFill>
                  <a:schemeClr val="tx1">
                    <a:lumMod val="95000"/>
                    <a:lumOff val="5000"/>
                  </a:schemeClr>
                </a:solidFill>
                <a:latin typeface="Times New Roman" pitchFamily="18" charset="0"/>
                <a:cs typeface="Times New Roman" pitchFamily="18" charset="0"/>
              </a:rPr>
            </a:br>
            <a:r>
              <a:rPr lang="ru-RU" sz="1600" i="1" dirty="0">
                <a:solidFill>
                  <a:schemeClr val="tx1">
                    <a:lumMod val="95000"/>
                    <a:lumOff val="5000"/>
                  </a:schemeClr>
                </a:solidFill>
                <a:latin typeface="Times New Roman" pitchFamily="18" charset="0"/>
                <a:cs typeface="Times New Roman" pitchFamily="18" charset="0"/>
              </a:rPr>
              <a:t>учитель, МАОУ «Специальная (коррекционная) общеобразовательная школа № 38», г. Череповец</a:t>
            </a:r>
          </a:p>
        </p:txBody>
      </p:sp>
      <p:sp>
        <p:nvSpPr>
          <p:cNvPr id="3" name="Номер слайда 2"/>
          <p:cNvSpPr>
            <a:spLocks noGrp="1"/>
          </p:cNvSpPr>
          <p:nvPr>
            <p:ph type="sldNum" sz="quarter" idx="12"/>
          </p:nvPr>
        </p:nvSpPr>
        <p:spPr>
          <a:xfrm>
            <a:off x="0" y="8572528"/>
            <a:ext cx="400050" cy="325968"/>
          </a:xfrm>
        </p:spPr>
        <p:txBody>
          <a:bodyPr/>
          <a:lstStyle/>
          <a:p>
            <a:fld id="{725C68B6-61C2-468F-89AB-4B9F7531AA68}" type="slidenum">
              <a:rPr lang="ru-RU" smtClean="0">
                <a:solidFill>
                  <a:schemeClr val="tx1">
                    <a:lumMod val="95000"/>
                    <a:lumOff val="5000"/>
                  </a:schemeClr>
                </a:solidFill>
              </a:rPr>
              <a:pPr/>
              <a:t>59</a:t>
            </a:fld>
            <a:endParaRPr lang="ru-RU" dirty="0">
              <a:solidFill>
                <a:schemeClr val="tx1">
                  <a:lumMod val="95000"/>
                  <a:lumOff val="5000"/>
                </a:schemeClr>
              </a:solidFill>
            </a:endParaRPr>
          </a:p>
        </p:txBody>
      </p:sp>
      <p:sp>
        <p:nvSpPr>
          <p:cNvPr id="4" name="Прямоугольник 3"/>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ПАПК___________________________19 апреля 2023 г.</a:t>
            </a:r>
          </a:p>
        </p:txBody>
      </p:sp>
      <p:sp>
        <p:nvSpPr>
          <p:cNvPr id="72705" name="Rectangle 1"/>
          <p:cNvSpPr>
            <a:spLocks noChangeArrowheads="1"/>
          </p:cNvSpPr>
          <p:nvPr/>
        </p:nvSpPr>
        <p:spPr bwMode="auto">
          <a:xfrm>
            <a:off x="285728" y="1968981"/>
            <a:ext cx="6286544" cy="66994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lnSpc>
                <a:spcPct val="115000"/>
              </a:lnSpc>
              <a:spcAft>
                <a:spcPts val="1000"/>
              </a:spcAft>
            </a:pPr>
            <a:endParaRPr lang="ru-RU" sz="14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1000"/>
              </a:spcAft>
            </a:pPr>
            <a:r>
              <a:rPr lang="ru-RU" sz="1400" b="1" dirty="0">
                <a:effectLst/>
                <a:latin typeface="Times New Roman" panose="02020603050405020304" pitchFamily="18" charset="0"/>
                <a:ea typeface="Calibri" panose="020F0502020204030204" pitchFamily="34" charset="0"/>
                <a:cs typeface="Times New Roman" panose="02020603050405020304" pitchFamily="18" charset="0"/>
              </a:rPr>
              <a:t>Развитие познавательной активности учащегося с умственной отсталостью  (интеллектуальными нарушениями) на уроках профильного труда в условиях индивидуального обучения.</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kumimoji="0" lang="ru-RU" altLang="ja-JP"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Изучение предмета «Профильный труд» является  одним из важнейших образовательных предметов в образовательных учреждениях осуществляющих обучение  учащихся с умственной отсталостью (интеллектуальными нарушениями).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Основной целью уроков «Профильный труд» является подготовка учащихся к жизни в современном обществе  и овладение доступными  профессионально-трудовыми навыками, развитие мотивов, знаний и умений правильного  выбора профиля и профессии с учетом личных интересов склонностей, физических возможностей и состояния здоровья.</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С учетом психофизических возможностей здоровья ученика 5 класса, обучающегося по индивидуальной программе, нами был выбран профиль  «Цветоводство и декоративное садоводство».</a:t>
            </a:r>
            <a:r>
              <a:rPr lang="ru-RU" sz="1400" dirty="0">
                <a:solidFill>
                  <a:srgbClr val="010101"/>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Данный профиль актуален, так как учащиеся коррекционных школ могут в дальнейшем продолжить обучение в СПО города и трудоустроиться, а так же полученные знания можно применять и на собственном приусадебном участке, квартире.</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tabLst>
                <a:tab pos="450215" algn="l"/>
              </a:tabLst>
            </a:pPr>
            <a:r>
              <a:rPr lang="ru-RU" sz="1400" dirty="0">
                <a:solidFill>
                  <a:srgbClr val="010101"/>
                </a:solidFill>
                <a:effectLst/>
                <a:latin typeface="Times New Roman" panose="02020603050405020304" pitchFamily="18" charset="0"/>
                <a:ea typeface="Calibri" panose="020F0502020204030204" pitchFamily="34" charset="0"/>
                <a:cs typeface="Times New Roman" panose="02020603050405020304" pitchFamily="18" charset="0"/>
              </a:rPr>
              <a:t>      Уроки профильного труда «Цветоводство и декоративное садоводство» направлены на социализацию детей с умственной отсталостью, коррекцию и формирование знаний, умений и навыков, ориентирующих учащихся на трудоустройство по профессиям, связанным с растениями, в озеленительных хозяйствах, в теплицах и других организациях.</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90" y="459818"/>
            <a:ext cx="6243660" cy="1375878"/>
          </a:xfrm>
        </p:spPr>
        <p:txBody>
          <a:bodyPr>
            <a:noAutofit/>
          </a:bodyPr>
          <a:lstStyle/>
          <a:p>
            <a:pPr algn="r"/>
            <a:br>
              <a:rPr lang="en-US" sz="1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ru-RU" sz="14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Капканова</a:t>
            </a:r>
            <a:r>
              <a:rPr lang="ru-RU" sz="14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Наталия Львовна</a:t>
            </a:r>
            <a:r>
              <a:rPr lang="ru-RU" sz="1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преподаватель и социальный педагог</a:t>
            </a:r>
            <a:br>
              <a:rPr lang="ru-RU" sz="1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ru-RU" sz="14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Чупракова Дарья </a:t>
            </a:r>
            <a:r>
              <a:rPr lang="ru-RU" sz="14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Олеговна,</a:t>
            </a:r>
            <a:r>
              <a:rPr lang="ru-RU" sz="1400" i="1" dirty="0" err="1">
                <a:solidFill>
                  <a:srgbClr val="000000"/>
                </a:solidFill>
                <a:effectLst/>
                <a:latin typeface="Times New Roman" panose="02020603050405020304" pitchFamily="18" charset="0"/>
                <a:ea typeface="Times New Roman" panose="02020603050405020304" pitchFamily="18" charset="0"/>
              </a:rPr>
              <a:t>преподаватель</a:t>
            </a:r>
            <a:r>
              <a:rPr lang="ru-RU" sz="1400" i="1" dirty="0">
                <a:solidFill>
                  <a:srgbClr val="000000"/>
                </a:solidFill>
                <a:effectLst/>
                <a:latin typeface="Times New Roman" panose="02020603050405020304" pitchFamily="18" charset="0"/>
                <a:ea typeface="Times New Roman" panose="02020603050405020304" pitchFamily="18" charset="0"/>
              </a:rPr>
              <a:t> и педагог-организатор</a:t>
            </a:r>
            <a:br>
              <a:rPr lang="ru-RU" sz="1400" dirty="0">
                <a:effectLst/>
                <a:latin typeface="Calibri" panose="020F0502020204030204" pitchFamily="34" charset="0"/>
                <a:ea typeface="Times New Roman" panose="02020603050405020304" pitchFamily="18" charset="0"/>
                <a:cs typeface="Times New Roman" panose="02020603050405020304" pitchFamily="18" charset="0"/>
              </a:rPr>
            </a:br>
            <a:r>
              <a:rPr lang="ru-RU" sz="1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ГПОУ ЯО Ярославский колледж управления </a:t>
            </a:r>
            <a:br>
              <a:rPr lang="ru-RU" sz="1400" dirty="0">
                <a:effectLst/>
                <a:latin typeface="Calibri" panose="020F0502020204030204" pitchFamily="34" charset="0"/>
                <a:ea typeface="Times New Roman" panose="02020603050405020304" pitchFamily="18" charset="0"/>
                <a:cs typeface="Times New Roman" panose="02020603050405020304" pitchFamily="18" charset="0"/>
              </a:rPr>
            </a:br>
            <a:r>
              <a:rPr lang="ru-RU" sz="1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и профессиональных технологий</a:t>
            </a:r>
            <a:br>
              <a:rPr lang="ru-RU" sz="1400" dirty="0">
                <a:effectLst/>
                <a:latin typeface="Calibri" panose="020F0502020204030204" pitchFamily="34" charset="0"/>
                <a:ea typeface="Times New Roman" panose="02020603050405020304" pitchFamily="18" charset="0"/>
                <a:cs typeface="Times New Roman" panose="02020603050405020304" pitchFamily="18" charset="0"/>
              </a:rPr>
            </a:br>
            <a:br>
              <a:rPr lang="ru-RU" sz="1400" dirty="0"/>
            </a:br>
            <a:endParaRPr lang="ru-RU" sz="1400" dirty="0">
              <a:solidFill>
                <a:schemeClr val="tx1"/>
              </a:solidFill>
              <a:latin typeface="Times New Roman" pitchFamily="18" charset="0"/>
              <a:cs typeface="Times New Roman" pitchFamily="18" charset="0"/>
            </a:endParaRPr>
          </a:p>
        </p:txBody>
      </p:sp>
      <p:sp>
        <p:nvSpPr>
          <p:cNvPr id="3" name="Номер слайда 2"/>
          <p:cNvSpPr>
            <a:spLocks noGrp="1"/>
          </p:cNvSpPr>
          <p:nvPr>
            <p:ph type="sldNum" sz="quarter" idx="12"/>
          </p:nvPr>
        </p:nvSpPr>
        <p:spPr>
          <a:xfrm>
            <a:off x="0" y="8358214"/>
            <a:ext cx="400050" cy="325968"/>
          </a:xfrm>
        </p:spPr>
        <p:txBody>
          <a:bodyPr/>
          <a:lstStyle/>
          <a:p>
            <a:fld id="{725C68B6-61C2-468F-89AB-4B9F7531AA68}" type="slidenum">
              <a:rPr lang="ru-RU" smtClean="0">
                <a:solidFill>
                  <a:schemeClr val="bg2">
                    <a:lumMod val="25000"/>
                  </a:schemeClr>
                </a:solidFill>
              </a:rPr>
              <a:pPr/>
              <a:t>6</a:t>
            </a:fld>
            <a:endParaRPr lang="ru-RU">
              <a:solidFill>
                <a:schemeClr val="bg2">
                  <a:lumMod val="25000"/>
                </a:schemeClr>
              </a:solidFill>
            </a:endParaRPr>
          </a:p>
        </p:txBody>
      </p:sp>
      <p:sp>
        <p:nvSpPr>
          <p:cNvPr id="5" name="Прямоугольник 4"/>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ПАПК__________________________1</a:t>
            </a:r>
            <a:r>
              <a:rPr lang="en-US" b="1" dirty="0">
                <a:solidFill>
                  <a:schemeClr val="tx2">
                    <a:lumMod val="50000"/>
                  </a:schemeClr>
                </a:solidFill>
                <a:latin typeface="Times New Roman" pitchFamily="18" charset="0"/>
                <a:cs typeface="Times New Roman" pitchFamily="18" charset="0"/>
              </a:rPr>
              <a:t>8</a:t>
            </a:r>
            <a:r>
              <a:rPr lang="ru-RU" b="1" dirty="0">
                <a:solidFill>
                  <a:schemeClr val="tx2">
                    <a:lumMod val="50000"/>
                  </a:schemeClr>
                </a:solidFill>
                <a:latin typeface="Times New Roman" pitchFamily="18" charset="0"/>
                <a:cs typeface="Times New Roman" pitchFamily="18" charset="0"/>
              </a:rPr>
              <a:t> апреля 202</a:t>
            </a:r>
            <a:r>
              <a:rPr lang="en-US" b="1" dirty="0">
                <a:solidFill>
                  <a:schemeClr val="tx2">
                    <a:lumMod val="50000"/>
                  </a:schemeClr>
                </a:solidFill>
                <a:latin typeface="Times New Roman" pitchFamily="18" charset="0"/>
                <a:cs typeface="Times New Roman" pitchFamily="18" charset="0"/>
              </a:rPr>
              <a:t>4</a:t>
            </a:r>
            <a:r>
              <a:rPr lang="ru-RU" b="1" dirty="0">
                <a:solidFill>
                  <a:schemeClr val="tx2">
                    <a:lumMod val="50000"/>
                  </a:schemeClr>
                </a:solidFill>
                <a:latin typeface="Times New Roman" pitchFamily="18" charset="0"/>
                <a:cs typeface="Times New Roman" pitchFamily="18" charset="0"/>
              </a:rPr>
              <a:t>г.</a:t>
            </a:r>
          </a:p>
        </p:txBody>
      </p:sp>
      <p:sp>
        <p:nvSpPr>
          <p:cNvPr id="1025" name="Rectangle 1"/>
          <p:cNvSpPr>
            <a:spLocks noChangeArrowheads="1"/>
          </p:cNvSpPr>
          <p:nvPr/>
        </p:nvSpPr>
        <p:spPr bwMode="auto">
          <a:xfrm>
            <a:off x="400050" y="2124168"/>
            <a:ext cx="6243660" cy="673876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ru-RU" sz="1600" b="1" dirty="0">
                <a:effectLst/>
                <a:latin typeface="Times New Roman" panose="02020603050405020304" pitchFamily="18" charset="0"/>
                <a:ea typeface="Calibri" panose="020F0502020204030204" pitchFamily="34" charset="0"/>
                <a:cs typeface="Times New Roman" panose="02020603050405020304" pitchFamily="18" charset="0"/>
              </a:rPr>
              <a:t>Внеурочное мероприятие как средство формирования социально –правовых знаний обучающихся с ОВЗ.</a:t>
            </a:r>
            <a:endParaRPr lang="en-US" sz="16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r" defTabSz="914400" rtl="0" eaLnBrk="1" fontAlgn="base" latinLnBrk="0" hangingPunct="1">
              <a:lnSpc>
                <a:spcPct val="100000"/>
              </a:lnSpc>
              <a:spcBef>
                <a:spcPct val="0"/>
              </a:spcBef>
              <a:spcAft>
                <a:spcPct val="0"/>
              </a:spcAft>
              <a:buClrTx/>
              <a:buSzTx/>
              <a:buFontTx/>
              <a:buNone/>
              <a:tabLst/>
            </a:pPr>
            <a:r>
              <a:rPr lang="ru-RU" sz="1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Опыт — вот учитель жизни вечной.</a:t>
            </a:r>
            <a:endParaRPr lang="en-US" sz="1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r" defTabSz="914400" rtl="0" eaLnBrk="1" fontAlgn="base" latinLnBrk="0" hangingPunct="1">
              <a:lnSpc>
                <a:spcPct val="100000"/>
              </a:lnSpc>
              <a:spcBef>
                <a:spcPct val="0"/>
              </a:spcBef>
              <a:spcAft>
                <a:spcPct val="0"/>
              </a:spcAft>
              <a:buClrTx/>
              <a:buSzTx/>
              <a:buFontTx/>
              <a:buNone/>
              <a:tabLst/>
            </a:pPr>
            <a:r>
              <a:rPr lang="ru-RU" sz="1200" i="1" u="none" strike="noStrike" dirty="0">
                <a:effectLst/>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И. Гёте</a:t>
            </a:r>
            <a:endParaRPr lang="en-US" sz="1200" i="1" u="none" strike="noStrike"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Проблема формирования толерантного отношения к людям с ограниченными возможностями здоровья является сложной социальной реальностью современного общества.</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Достаточно часто мы встречаемся с тем, что в общественном сознании не сформирован позитивный образ человека с ограниченными возможностями здоровья.</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Большинство не только простых граждан, но и государственных структур не считают таких людей полноценными членами общества, чаще делая акцент на отличиях, чем на интеграции равных прав и возможностей.</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lvl="0" algn="just">
              <a:lnSpc>
                <a:spcPct val="115000"/>
              </a:lnSpc>
              <a:buSzPts val="1000"/>
              <a:tabLst>
                <a:tab pos="457200" algn="l"/>
              </a:tabLs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Это актуализирует необходимость улучшения их положения в обществе, совершенствование системы социальной помощи и поддержки. В  образовательной организации, как и в обществе в целом, существует ряд проблем, заключающихся: в отсутствии достаточной информированности учащихся о людях с ограниченными возможностями здоровья и трудностях, с которыми они сталкиваются;</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SzPts val="1000"/>
              <a:buFont typeface="Symbol" panose="05050102010706020507" pitchFamily="18" charset="2"/>
              <a:buChar char=""/>
              <a:tabLst>
                <a:tab pos="457200" algn="l"/>
              </a:tabLs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отсутствие у обучающихся  студентов навыков общения с детьми-инвалидами;</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SzPts val="1000"/>
              <a:buFont typeface="Symbol" panose="05050102010706020507" pitchFamily="18" charset="2"/>
              <a:buChar char=""/>
              <a:tabLst>
                <a:tab pos="457200" algn="l"/>
              </a:tabLs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отсутствие в образовательной организации   дефицит методических разработок в этой области.</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ru-RU" sz="1400" dirty="0">
                <a:effectLst/>
                <a:latin typeface="Times New Roman" panose="02020603050405020304" pitchFamily="18" charset="0"/>
                <a:ea typeface="Times New Roman" panose="02020603050405020304" pitchFamily="18" charset="0"/>
              </a:rPr>
              <a:t>   С другой стороны, главная проблема обучающегося с ограниченными возможностями здоровья заключается в ограничении его связи с миром,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бедности контактов со сверстниками и взрослыми, доступа к культурным ценностям, а иногда – и  трудности адаптации в  образовательном учреждении</a:t>
            </a: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latin typeface="Times New Roman" pitchFamily="18" charset="0"/>
                <a:cs typeface="Times New Roman" pitchFamily="18" charset="0"/>
              </a:rPr>
              <a:t>	</a:t>
            </a:r>
            <a:endParaRPr kumimoji="0" lang="ru-RU" sz="1400" b="0" i="0" u="none" strike="noStrike" cap="none" normalizeH="0" baseline="0" dirty="0">
              <a:ln>
                <a:noFill/>
              </a:ln>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24071289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60</a:t>
            </a:fld>
            <a:endParaRPr lang="ru-RU"/>
          </a:p>
        </p:txBody>
      </p:sp>
      <p:sp>
        <p:nvSpPr>
          <p:cNvPr id="30721" name="Rectangle 1"/>
          <p:cNvSpPr>
            <a:spLocks noChangeArrowheads="1"/>
          </p:cNvSpPr>
          <p:nvPr/>
        </p:nvSpPr>
        <p:spPr bwMode="auto">
          <a:xfrm>
            <a:off x="400050" y="719106"/>
            <a:ext cx="6269310" cy="78624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lnSpc>
                <a:spcPct val="115000"/>
              </a:lnSpc>
              <a:tabLst>
                <a:tab pos="450215" algn="l"/>
              </a:tabLst>
            </a:pPr>
            <a:r>
              <a:rPr lang="ru-RU" sz="1400" dirty="0">
                <a:solidFill>
                  <a:srgbClr val="010101"/>
                </a:solidFill>
                <a:effectLst/>
                <a:latin typeface="Times New Roman" panose="02020603050405020304" pitchFamily="18" charset="0"/>
                <a:ea typeface="Calibri" panose="020F0502020204030204" pitchFamily="34" charset="0"/>
                <a:cs typeface="Times New Roman" panose="02020603050405020304" pitchFamily="18" charset="0"/>
              </a:rPr>
              <a:t>Задачи программы обучения;</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tabLst>
                <a:tab pos="450215" algn="l"/>
              </a:tabLst>
            </a:pPr>
            <a:r>
              <a:rPr lang="ru-RU" sz="1400" dirty="0">
                <a:solidFill>
                  <a:srgbClr val="010101"/>
                </a:solidFill>
                <a:effectLst/>
                <a:latin typeface="Times New Roman" panose="02020603050405020304" pitchFamily="18" charset="0"/>
                <a:ea typeface="Calibri" panose="020F0502020204030204" pitchFamily="34" charset="0"/>
                <a:cs typeface="Times New Roman" panose="02020603050405020304" pitchFamily="18" charset="0"/>
              </a:rPr>
              <a:t>Обучение простейшим технико-технологическим знаниям и практическим умениям, которые служат опорой для усвоения учебного материала в дальнейшей трудовой подготовке;</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tabLst>
                <a:tab pos="450215" algn="l"/>
              </a:tabLst>
            </a:pPr>
            <a:r>
              <a:rPr lang="ru-RU" sz="1400" dirty="0">
                <a:solidFill>
                  <a:srgbClr val="010101"/>
                </a:solidFill>
                <a:effectLst/>
                <a:latin typeface="Times New Roman" panose="02020603050405020304" pitchFamily="18" charset="0"/>
                <a:ea typeface="Calibri" panose="020F0502020204030204" pitchFamily="34" charset="0"/>
                <a:cs typeface="Times New Roman" panose="02020603050405020304" pitchFamily="18" charset="0"/>
              </a:rPr>
              <a:t>Коррекция и развитие трудовой деятельности учащихся и непосредственной их подготовке к профессиональному обучению;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tabLst>
                <a:tab pos="450215" algn="l"/>
              </a:tabLst>
            </a:pPr>
            <a:r>
              <a:rPr lang="ru-RU" sz="1400" dirty="0">
                <a:solidFill>
                  <a:srgbClr val="010101"/>
                </a:solidFill>
                <a:effectLst/>
                <a:latin typeface="Times New Roman" panose="02020603050405020304" pitchFamily="18" charset="0"/>
                <a:ea typeface="Calibri" panose="020F0502020204030204" pitchFamily="34" charset="0"/>
                <a:cs typeface="Times New Roman" panose="02020603050405020304" pitchFamily="18" charset="0"/>
              </a:rPr>
              <a:t>Воспитание организационных умений и привычек, необходимых для продуктивной и безопасной работы.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tabLst>
                <a:tab pos="270510" algn="l"/>
                <a:tab pos="450215" algn="l"/>
              </a:tabLs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Для успешного обучения  детей необходимо пробудить интерес к учебным занятиям, увлечь, мобилизовать их внимание, активировать их  деятельность.</a:t>
            </a:r>
            <a:r>
              <a:rPr lang="ru-RU" sz="14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О</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т активности и самостоятельности в процессе обучения  во многом зависит динамика развития ученика с умственной отсталостью, возможности его социализации.  Таким образом, для успешного обучения необходимо развивать познавательную активность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tabLst>
                <a:tab pos="450215" algn="l"/>
              </a:tabLst>
            </a:pPr>
            <a:r>
              <a:rPr lang="ru-RU"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Познавательная активность – это </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интерес к учебной деятельности, к приобретению знаний, к науке</a:t>
            </a:r>
            <a:r>
              <a:rPr lang="ru-RU"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tabLst>
                <a:tab pos="450215" algn="l"/>
              </a:tabLs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Формирование познавательной активности учащихся с нарушениями интеллекта на уроках – это педагогическая система воздействия преподавателя, сконцентрированная на развитии у  учащегося способности к овладению новейших знаний, новых приемов деятельности, нужды в постижении, в освежении информации и преобразовании окружающей действительности через усвоенные знания, умения и навыки</a:t>
            </a: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a:t>
            </a:r>
            <a:r>
              <a:rPr lang="ru-RU"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15000"/>
              </a:lnSpc>
              <a:tabLst>
                <a:tab pos="450215" algn="l"/>
              </a:tabLs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Познавательная активность возникает, если информация:</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заставляет удивляться, тем самым поражает воображение;</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заставляет  задуматься;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подводит  к видению нового в знакомом материале;</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является основой для формирования понятий, правил, законов;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нацеливает на </a:t>
            </a:r>
            <a:r>
              <a:rPr lang="ru-RU" sz="1400" dirty="0" err="1">
                <a:effectLst/>
                <a:latin typeface="Times New Roman" panose="02020603050405020304" pitchFamily="18" charset="0"/>
                <a:ea typeface="Calibri" panose="020F0502020204030204" pitchFamily="34" charset="0"/>
                <a:cs typeface="Times New Roman" panose="02020603050405020304" pitchFamily="18" charset="0"/>
              </a:rPr>
              <a:t>внутрипредметные</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и межпредметные связи;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ориентирована на использование в практической деятельности.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Arial" panose="020B0604020202020204" pitchFamily="34" charset="0"/>
              <a:buChar char="•"/>
              <a:tabLst>
                <a:tab pos="457200" algn="l"/>
              </a:tabLst>
            </a:pP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Прямоугольник 3"/>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ПАПК___________________________18апреля 2024 г.</a:t>
            </a:r>
          </a:p>
        </p:txBody>
      </p:sp>
    </p:spTree>
    <p:extLst>
      <p:ext uri="{BB962C8B-B14F-4D97-AF65-F5344CB8AC3E}">
        <p14:creationId xmlns:p14="http://schemas.microsoft.com/office/powerpoint/2010/main" val="49907225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61</a:t>
            </a:fld>
            <a:endParaRPr lang="ru-RU" dirty="0"/>
          </a:p>
        </p:txBody>
      </p:sp>
      <p:sp>
        <p:nvSpPr>
          <p:cNvPr id="34817" name="Rectangle 1"/>
          <p:cNvSpPr>
            <a:spLocks noChangeArrowheads="1"/>
          </p:cNvSpPr>
          <p:nvPr/>
        </p:nvSpPr>
        <p:spPr bwMode="auto">
          <a:xfrm>
            <a:off x="394609" y="854489"/>
            <a:ext cx="6197302" cy="768357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lnSpc>
                <a:spcPct val="115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Для развития познавательной активности на уроках профильного труда соблюдаются следующие условия </a:t>
            </a:r>
          </a:p>
          <a:p>
            <a:pPr algn="just">
              <a:lnSpc>
                <a:spcPct val="115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атмосфера доброжелательности и сотрудничества;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ситуация «успеха» учащегося;</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dirty="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включение учащегося в коллективные работы ( учитель-ученик);</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учет индивидуальных особенностей учащегося;</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dirty="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формирование у учащегося только положительное отношение и эмоции к обучению;</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включение  ученика  в решение проблемных ситуаций</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tabLst>
                <a:tab pos="450215" algn="l"/>
              </a:tabLst>
            </a:pPr>
            <a:r>
              <a:rPr lang="ru-RU"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4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Возникновение познавательной активности зависит в первую очередь от уровня развития ребенка, его опыта, знаний, той почвы, которая питает интерес, а с другой стороны, от способа подачи материала.</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У учащихся с умственной отсталостью отмечается </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низкий уровень познавательной активности и основных психических процессов. Важным средством повышения эффективности обучения таких школьников является </a:t>
            </a:r>
            <a:r>
              <a:rPr lang="ru-RU" sz="1400" dirty="0" err="1">
                <a:effectLst/>
                <a:latin typeface="Times New Roman" panose="02020603050405020304" pitchFamily="18" charset="0"/>
                <a:ea typeface="Calibri" panose="020F0502020204030204" pitchFamily="34" charset="0"/>
                <a:cs typeface="Times New Roman" panose="02020603050405020304" pitchFamily="18" charset="0"/>
              </a:rPr>
              <a:t>коррекционно</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развивающая работа.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tabLst>
                <a:tab pos="450215" algn="l"/>
              </a:tabLst>
            </a:pPr>
            <a:r>
              <a:rPr lang="ru-RU" sz="1400" dirty="0">
                <a:solidFill>
                  <a:srgbClr val="010101"/>
                </a:solidFill>
                <a:effectLst/>
                <a:latin typeface="Times New Roman" panose="02020603050405020304" pitchFamily="18" charset="0"/>
                <a:ea typeface="Times New Roman" panose="02020603050405020304" pitchFamily="18" charset="0"/>
              </a:rPr>
              <a:t>        На уроках профильного труда «Цветоводство и декоративное садоводство» для развития познавательной активности, развития и коррекция высших психических функций использую различный дидактический материал: </a:t>
            </a:r>
            <a:endParaRPr lang="ru-RU" sz="1400" dirty="0">
              <a:effectLst/>
              <a:latin typeface="Times New Roman" panose="02020603050405020304" pitchFamily="18" charset="0"/>
              <a:ea typeface="Times New Roman" panose="02020603050405020304" pitchFamily="18" charset="0"/>
            </a:endParaRPr>
          </a:p>
          <a:p>
            <a:pPr algn="just"/>
            <a:r>
              <a:rPr lang="ru-RU" sz="1400" dirty="0">
                <a:solidFill>
                  <a:srgbClr val="010101"/>
                </a:solidFill>
                <a:effectLst/>
                <a:latin typeface="Times New Roman" panose="02020603050405020304" pitchFamily="18" charset="0"/>
                <a:ea typeface="Times New Roman" panose="02020603050405020304" pitchFamily="18" charset="0"/>
              </a:rPr>
              <a:t>- осколочные картинки</a:t>
            </a:r>
            <a:endParaRPr lang="ru-RU" sz="1400" dirty="0">
              <a:effectLst/>
              <a:latin typeface="Times New Roman" panose="02020603050405020304" pitchFamily="18" charset="0"/>
              <a:ea typeface="Times New Roman" panose="02020603050405020304" pitchFamily="18" charset="0"/>
            </a:endParaRPr>
          </a:p>
          <a:p>
            <a:pPr algn="just"/>
            <a:r>
              <a:rPr lang="ru-RU" sz="1400" dirty="0">
                <a:solidFill>
                  <a:srgbClr val="010101"/>
                </a:solidFill>
                <a:effectLst/>
                <a:latin typeface="Times New Roman" panose="02020603050405020304" pitchFamily="18" charset="0"/>
                <a:ea typeface="Times New Roman" panose="02020603050405020304" pitchFamily="18" charset="0"/>
              </a:rPr>
              <a:t> - дидактические игры : «Собери букет», «Найди тень», «Раскрась по образцу», «Подпиши части растения», «Найди «лишнее слово», «Рассеянный наборщик», мемо игры</a:t>
            </a:r>
            <a:endParaRPr lang="ru-RU" sz="1400" dirty="0">
              <a:effectLst/>
              <a:latin typeface="Times New Roman" panose="02020603050405020304" pitchFamily="18" charset="0"/>
              <a:ea typeface="Times New Roman" panose="02020603050405020304" pitchFamily="18" charset="0"/>
            </a:endParaRPr>
          </a:p>
          <a:p>
            <a:pPr algn="just"/>
            <a:r>
              <a:rPr lang="ru-RU" sz="1400" dirty="0">
                <a:solidFill>
                  <a:srgbClr val="010101"/>
                </a:solidFill>
                <a:effectLst/>
                <a:latin typeface="Times New Roman" panose="02020603050405020304" pitchFamily="18" charset="0"/>
                <a:ea typeface="Times New Roman" panose="02020603050405020304" pitchFamily="18" charset="0"/>
              </a:rPr>
              <a:t>- небольшие тематические  кроссворды</a:t>
            </a:r>
            <a:endParaRPr lang="ru-RU" sz="1400" dirty="0">
              <a:effectLst/>
              <a:latin typeface="Times New Roman" panose="02020603050405020304" pitchFamily="18" charset="0"/>
              <a:ea typeface="Times New Roman" panose="02020603050405020304" pitchFamily="18" charset="0"/>
            </a:endParaRPr>
          </a:p>
          <a:p>
            <a:pPr algn="just"/>
            <a:r>
              <a:rPr lang="ru-RU" sz="1400" dirty="0">
                <a:solidFill>
                  <a:srgbClr val="010101"/>
                </a:solidFill>
                <a:effectLst/>
                <a:latin typeface="Times New Roman" panose="02020603050405020304" pitchFamily="18" charset="0"/>
                <a:ea typeface="Times New Roman" panose="02020603050405020304" pitchFamily="18" charset="0"/>
              </a:rPr>
              <a:t>- алгоритмы </a:t>
            </a:r>
            <a:endParaRPr lang="ru-RU" sz="1400" dirty="0">
              <a:effectLst/>
              <a:latin typeface="Times New Roman" panose="02020603050405020304" pitchFamily="18" charset="0"/>
              <a:ea typeface="Times New Roman" panose="02020603050405020304" pitchFamily="18" charset="0"/>
            </a:endParaRPr>
          </a:p>
          <a:p>
            <a:pPr algn="just"/>
            <a:r>
              <a:rPr lang="ru-RU" sz="1400" dirty="0">
                <a:solidFill>
                  <a:srgbClr val="010101"/>
                </a:solidFill>
                <a:effectLst/>
                <a:latin typeface="Times New Roman" panose="02020603050405020304" pitchFamily="18" charset="0"/>
                <a:ea typeface="Times New Roman" panose="02020603050405020304" pitchFamily="18" charset="0"/>
              </a:rPr>
              <a:t>- тесты</a:t>
            </a:r>
            <a:endParaRPr lang="ru-RU" sz="1400" dirty="0">
              <a:effectLst/>
              <a:latin typeface="Times New Roman" panose="02020603050405020304" pitchFamily="18" charset="0"/>
              <a:ea typeface="Times New Roman" panose="02020603050405020304" pitchFamily="18" charset="0"/>
            </a:endParaRPr>
          </a:p>
          <a:p>
            <a:pPr algn="just"/>
            <a:r>
              <a:rPr lang="ru-RU" sz="1400" dirty="0">
                <a:solidFill>
                  <a:srgbClr val="010101"/>
                </a:solidFill>
                <a:effectLst/>
                <a:latin typeface="Times New Roman" panose="02020603050405020304" pitchFamily="18" charset="0"/>
                <a:ea typeface="Times New Roman" panose="02020603050405020304" pitchFamily="18" charset="0"/>
              </a:rPr>
              <a:t>- загадки о цветах, кустарниках, деревьях, оборудовании </a:t>
            </a:r>
            <a:endParaRPr lang="ru-RU" sz="1400" dirty="0">
              <a:effectLst/>
              <a:latin typeface="Times New Roman" panose="02020603050405020304" pitchFamily="18" charset="0"/>
              <a:ea typeface="Times New Roman" panose="02020603050405020304" pitchFamily="18" charset="0"/>
            </a:endParaRPr>
          </a:p>
          <a:p>
            <a:pPr algn="just">
              <a:lnSpc>
                <a:spcPct val="115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 наглядный материал (картинки)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 видео, презентации о цветах, деревьях, правилах ухода за ними.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художественную литературу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проблемные ситуации – например: подарили цветок, как за ним ухаживать</a:t>
            </a:r>
            <a:endParaRPr kumimoji="0" lang="ru-RU" sz="1400" b="0" i="0" u="none" strike="noStrike" cap="none" normalizeH="0" baseline="0" dirty="0">
              <a:ln>
                <a:noFill/>
              </a:ln>
              <a:solidFill>
                <a:schemeClr val="tx1"/>
              </a:solidFill>
              <a:effectLst/>
              <a:latin typeface="Arial" pitchFamily="34" charset="0"/>
              <a:cs typeface="Arial" pitchFamily="34" charset="0"/>
            </a:endParaRPr>
          </a:p>
        </p:txBody>
      </p:sp>
      <p:sp>
        <p:nvSpPr>
          <p:cNvPr id="5" name="Прямоугольник 4"/>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ПАПК___________________________18 апреля 2024 г.</a:t>
            </a:r>
          </a:p>
        </p:txBody>
      </p:sp>
    </p:spTree>
    <p:extLst>
      <p:ext uri="{BB962C8B-B14F-4D97-AF65-F5344CB8AC3E}">
        <p14:creationId xmlns:p14="http://schemas.microsoft.com/office/powerpoint/2010/main" val="93633641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62</a:t>
            </a:fld>
            <a:endParaRPr lang="ru-RU" dirty="0"/>
          </a:p>
        </p:txBody>
      </p:sp>
      <p:sp>
        <p:nvSpPr>
          <p:cNvPr id="3" name="Прямоугольник 2"/>
          <p:cNvSpPr/>
          <p:nvPr/>
        </p:nvSpPr>
        <p:spPr>
          <a:xfrm>
            <a:off x="357166" y="714348"/>
            <a:ext cx="6215106" cy="5045997"/>
          </a:xfrm>
          <a:prstGeom prst="rect">
            <a:avLst/>
          </a:prstGeom>
        </p:spPr>
        <p:txBody>
          <a:bodyPr wrap="square">
            <a:spAutoFit/>
          </a:bodyPr>
          <a:lstStyle/>
          <a:p>
            <a:pPr algn="just">
              <a:lnSpc>
                <a:spcPct val="115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творческие проекты.(«Цветочная рассада для дачи», «Рассада для школьной клумбы»)</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tabLst>
                <a:tab pos="450215" algn="l"/>
              </a:tabLs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Систематическое использование дидактического материала на уроках профильного труда « Цветоводство и декоративное садоводство», оказывает положительное влияние на познавательную активность учащегося с умственной отсталостью (интеллектуальными нарушениями).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Список литературы</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rabicPeriod"/>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Грязнов, Ю.П. Развитие познавательной активности учащихся / Ю.П. Грязнов, Л.А. Лисина, П.И. Самойленко // Специалист. 2008. № 2. С. 30–33, № 3. С. 31–35, № 4. С. 30–33.</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rabicPeriod"/>
            </a:pP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Лисина, М.И. Развитие познавательной активности детей в ходе общения со взрослыми / М.И. Лисина // Вопросы психологии. - 1982. - №4. - С. 18-25.</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rabicPeriod"/>
            </a:pPr>
            <a:r>
              <a:rPr lang="ru-RU"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Карман Н.М., Зак Г.Г. Технология. Цветоводство и декоративное садоводство. Методические рекомендации. 5-6классы. —  М.: Просвещение, 2021.</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rabicPeriod"/>
            </a:pPr>
            <a:r>
              <a:rPr lang="ru-RU"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Коджаспирова, Г.М. Педагогический словарь: Для студентов высших и средних педагогических учебных заведений, [Текст]/ Г.М Коджаспирова, А.Ю. Коджаспиров,- М.: Издательский центр «Академия». 2000. – 321 с.</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ru-RU" sz="1600" dirty="0"/>
          </a:p>
        </p:txBody>
      </p:sp>
      <p:sp>
        <p:nvSpPr>
          <p:cNvPr id="4" name="Прямоугольник 3"/>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ПАПК___________________________18апреля 2024 г.</a:t>
            </a:r>
          </a:p>
        </p:txBody>
      </p:sp>
    </p:spTree>
    <p:extLst>
      <p:ext uri="{BB962C8B-B14F-4D97-AF65-F5344CB8AC3E}">
        <p14:creationId xmlns:p14="http://schemas.microsoft.com/office/powerpoint/2010/main" val="221835457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604" y="785786"/>
            <a:ext cx="6115050" cy="625500"/>
          </a:xfrm>
        </p:spPr>
        <p:txBody>
          <a:bodyPr>
            <a:noAutofit/>
          </a:bodyPr>
          <a:lstStyle/>
          <a:p>
            <a:pPr algn="r"/>
            <a:r>
              <a:rPr lang="ru-RU" sz="1600" b="1" i="1" dirty="0">
                <a:solidFill>
                  <a:schemeClr val="bg2">
                    <a:lumMod val="10000"/>
                  </a:schemeClr>
                </a:solidFill>
                <a:latin typeface="Times New Roman" pitchFamily="18" charset="0"/>
                <a:cs typeface="Times New Roman" pitchFamily="18" charset="0"/>
              </a:rPr>
              <a:t> Козлова Любовь Юрьевна, </a:t>
            </a:r>
            <a:br>
              <a:rPr lang="ru-RU" sz="1600" b="1" i="1" dirty="0">
                <a:solidFill>
                  <a:schemeClr val="bg2">
                    <a:lumMod val="10000"/>
                  </a:schemeClr>
                </a:solidFill>
                <a:latin typeface="Times New Roman" pitchFamily="18" charset="0"/>
                <a:cs typeface="Times New Roman" pitchFamily="18" charset="0"/>
              </a:rPr>
            </a:br>
            <a:r>
              <a:rPr lang="ru-RU" sz="1600" i="1" dirty="0">
                <a:solidFill>
                  <a:schemeClr val="bg2">
                    <a:lumMod val="10000"/>
                  </a:schemeClr>
                </a:solidFill>
                <a:latin typeface="Times New Roman" pitchFamily="18" charset="0"/>
                <a:cs typeface="Times New Roman" pitchFamily="18" charset="0"/>
              </a:rPr>
              <a:t>преподаватель</a:t>
            </a:r>
            <a:br>
              <a:rPr lang="ru-RU" sz="1600" i="1" dirty="0">
                <a:solidFill>
                  <a:schemeClr val="bg2">
                    <a:lumMod val="10000"/>
                  </a:schemeClr>
                </a:solidFill>
                <a:latin typeface="Times New Roman" pitchFamily="18" charset="0"/>
                <a:cs typeface="Times New Roman" pitchFamily="18" charset="0"/>
              </a:rPr>
            </a:br>
            <a:r>
              <a:rPr lang="ru-RU" sz="1600" i="1" dirty="0">
                <a:solidFill>
                  <a:schemeClr val="bg2">
                    <a:lumMod val="10000"/>
                  </a:schemeClr>
                </a:solidFill>
                <a:latin typeface="Times New Roman" pitchFamily="18" charset="0"/>
                <a:cs typeface="Times New Roman" pitchFamily="18" charset="0"/>
              </a:rPr>
              <a:t>ГПОУ ЯО Пошехонский аграрно-политехнический колледж</a:t>
            </a:r>
          </a:p>
        </p:txBody>
      </p:sp>
      <p:sp>
        <p:nvSpPr>
          <p:cNvPr id="3" name="Номер слайда 2"/>
          <p:cNvSpPr>
            <a:spLocks noGrp="1"/>
          </p:cNvSpPr>
          <p:nvPr>
            <p:ph type="sldNum" sz="quarter" idx="12"/>
          </p:nvPr>
        </p:nvSpPr>
        <p:spPr>
          <a:xfrm>
            <a:off x="0" y="8501090"/>
            <a:ext cx="400050" cy="325968"/>
          </a:xfrm>
        </p:spPr>
        <p:txBody>
          <a:bodyPr>
            <a:normAutofit/>
          </a:bodyPr>
          <a:lstStyle/>
          <a:p>
            <a:fld id="{725C68B6-61C2-468F-89AB-4B9F7531AA68}" type="slidenum">
              <a:rPr lang="ru-RU" smtClean="0">
                <a:solidFill>
                  <a:schemeClr val="bg2">
                    <a:lumMod val="10000"/>
                  </a:schemeClr>
                </a:solidFill>
              </a:rPr>
              <a:pPr/>
              <a:t>63</a:t>
            </a:fld>
            <a:endParaRPr lang="ru-RU" dirty="0">
              <a:solidFill>
                <a:schemeClr val="bg2">
                  <a:lumMod val="10000"/>
                </a:schemeClr>
              </a:solidFill>
            </a:endParaRPr>
          </a:p>
        </p:txBody>
      </p:sp>
      <p:sp>
        <p:nvSpPr>
          <p:cNvPr id="4" name="Прямоугольник 3"/>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ПАПК___________________________18 </a:t>
            </a:r>
            <a:r>
              <a:rPr lang="ru-RU" b="1">
                <a:solidFill>
                  <a:schemeClr val="tx2">
                    <a:lumMod val="50000"/>
                  </a:schemeClr>
                </a:solidFill>
                <a:latin typeface="Times New Roman" pitchFamily="18" charset="0"/>
                <a:cs typeface="Times New Roman" pitchFamily="18" charset="0"/>
              </a:rPr>
              <a:t>апреля 2024г</a:t>
            </a:r>
            <a:r>
              <a:rPr lang="ru-RU" b="1" dirty="0">
                <a:solidFill>
                  <a:schemeClr val="tx2">
                    <a:lumMod val="50000"/>
                  </a:schemeClr>
                </a:solidFill>
                <a:latin typeface="Times New Roman" pitchFamily="18" charset="0"/>
                <a:cs typeface="Times New Roman" pitchFamily="18" charset="0"/>
              </a:rPr>
              <a:t>.</a:t>
            </a:r>
          </a:p>
        </p:txBody>
      </p:sp>
      <p:sp>
        <p:nvSpPr>
          <p:cNvPr id="59393" name="Rectangle 1"/>
          <p:cNvSpPr>
            <a:spLocks noChangeArrowheads="1"/>
          </p:cNvSpPr>
          <p:nvPr/>
        </p:nvSpPr>
        <p:spPr bwMode="auto">
          <a:xfrm>
            <a:off x="285728" y="1986166"/>
            <a:ext cx="6357982" cy="666509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450215" algn="ctr"/>
            <a:r>
              <a:rPr lang="ru-RU"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Подготовка студентов к чемпионату «Абилимпикс» по компетенции Работник зеленого хозяйства</a:t>
            </a:r>
            <a:endPar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1" fontAlgn="base" latinLnBrk="0" hangingPunct="1">
              <a:lnSpc>
                <a:spcPct val="100000"/>
              </a:lnSpc>
              <a:buClrTx/>
              <a:buSzTx/>
              <a:buFontTx/>
              <a:buNone/>
              <a:tabLst/>
            </a:pPr>
            <a:endParaRPr kumimoji="0" lang="ru-RU" sz="1400" b="0" i="0" u="none" strike="noStrike" cap="none" normalizeH="0" baseline="0" dirty="0">
              <a:ln>
                <a:noFill/>
              </a:ln>
              <a:solidFill>
                <a:schemeClr val="tx1"/>
              </a:solidFill>
              <a:effectLst/>
              <a:latin typeface="Times New Roman" panose="02020603050405020304" pitchFamily="18" charset="0"/>
              <a:cs typeface="Times New Roman" pitchFamily="18" charset="0"/>
            </a:endParaRPr>
          </a:p>
          <a:p>
            <a:pPr indent="450215" algn="just">
              <a:lnSpc>
                <a:spcPct val="115000"/>
              </a:lnSpc>
            </a:pPr>
            <a:r>
              <a:rPr lang="ru-RU" sz="1400" dirty="0">
                <a:latin typeface="Times New Roman" panose="02020603050405020304" pitchFamily="18" charset="0"/>
                <a:ea typeface="Calibri" pitchFamily="34" charset="0"/>
                <a:cs typeface="Times New Roman" pitchFamily="18" charset="0"/>
              </a:rPr>
              <a:t>	</a:t>
            </a:r>
            <a:r>
              <a:rPr lang="ru-RU" sz="1400" b="1"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Абилимпикс</a:t>
            </a:r>
            <a:r>
              <a:rPr lang="ru-RU" sz="1400"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 международное некоммерческое движение для людей с ограниченными возможностями здоровья. Зародилось в 1971 году в Японии, где и провели первый конкурс профессионального мастерства среди работающих инвалидов. Так организаторы поддержали людей с инвалидностью в развитии профессиональных навыков и стимулировали их социально-экономическую активность в обществе.</a:t>
            </a:r>
            <a:endPar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lnSpc>
                <a:spcPct val="115000"/>
              </a:lnSpc>
            </a:pPr>
            <a:r>
              <a:rPr lang="ru-RU" sz="1400"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К международному движению «</a:t>
            </a:r>
            <a:r>
              <a:rPr lang="ru-RU" sz="1400" b="1"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Абилимпикс</a:t>
            </a:r>
            <a:r>
              <a:rPr lang="ru-RU" sz="1400"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Российская Федерация присоединилась в 2014 </a:t>
            </a:r>
            <a:r>
              <a:rPr lang="ru-RU" sz="1400" b="1"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году</a:t>
            </a:r>
            <a:r>
              <a:rPr lang="ru-RU" sz="1400"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Первый Презентационный чемпионат провели 7 декабря 2014 </a:t>
            </a:r>
            <a:r>
              <a:rPr lang="ru-RU" sz="1400" b="1"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года</a:t>
            </a:r>
            <a:r>
              <a:rPr lang="ru-RU" sz="1400"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в Москве для 72 участников. С 2015 </a:t>
            </a:r>
            <a:r>
              <a:rPr lang="ru-RU" sz="1400" b="1"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года</a:t>
            </a:r>
            <a:r>
              <a:rPr lang="ru-RU" sz="1400"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движение «</a:t>
            </a:r>
            <a:r>
              <a:rPr lang="ru-RU" sz="1400" b="1"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Абилимпикс</a:t>
            </a:r>
            <a:r>
              <a:rPr lang="ru-RU" sz="1400" dirty="0">
                <a:solidFill>
                  <a:srgbClr val="00000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развивается в субъектах Российской Федерации. Ежегодно на региональных конкурсах отбираются участники Национального чемпионата.</a:t>
            </a:r>
            <a:endPar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lnSpc>
                <a:spcPct val="115000"/>
              </a:lnSpc>
            </a:pP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 Ярославской области в 2024 году с 22 по 25 апреля будет проводиться уже 9 Региональный чемпионат «Абилимпикс».</a:t>
            </a:r>
          </a:p>
          <a:p>
            <a:pPr indent="450215" algn="just">
              <a:lnSpc>
                <a:spcPct val="115000"/>
              </a:lnSpc>
            </a:pP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Наш колледж вступил в данное движение в 2023 году по двум компетенциям: Работник зелёного хозяйства и Маляр. </a:t>
            </a:r>
          </a:p>
          <a:p>
            <a:pPr indent="450215" algn="just">
              <a:lnSpc>
                <a:spcPct val="115000"/>
              </a:lnSpc>
            </a:pP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Компетенция работник зелёного хозяйства проводится на нашей учебной базе, в песочнице 8*4 метра. Для каждого участника создаётся индивидуальное рабочее место 2*1,8 м, где они создают мини-сад, состоящий из подпорной стенки, посадки древесно-кустарниковой и цветочно-декоративной растительности, укладывают пластиковые бордюры, </a:t>
            </a:r>
            <a:r>
              <a:rPr lang="ru-RU" sz="1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геотекстиль</a:t>
            </a: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и проводят отсыпку различными материалами (щепой и гравием). – слайд с эскизом</a:t>
            </a:r>
          </a:p>
          <a:p>
            <a:pPr indent="450215" algn="just">
              <a:lnSpc>
                <a:spcPct val="115000"/>
              </a:lnSpc>
            </a:pP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Первый этап – знакомство с эскизом, изучаем что нужно будет сделать, какие инструменты, материалы для этого необходимы, знакомимся с ними.</a:t>
            </a:r>
          </a:p>
          <a:p>
            <a:pPr indent="450215" algn="just">
              <a:lnSpc>
                <a:spcPct val="115000"/>
              </a:lnSpc>
            </a:pP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Второй этап, самый протяжённый и значимый – регулярные тренировки.</a:t>
            </a:r>
          </a:p>
        </p:txBody>
      </p:sp>
    </p:spTree>
    <p:extLst>
      <p:ext uri="{BB962C8B-B14F-4D97-AF65-F5344CB8AC3E}">
        <p14:creationId xmlns:p14="http://schemas.microsoft.com/office/powerpoint/2010/main" val="299638417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normAutofit/>
          </a:bodyPr>
          <a:lstStyle/>
          <a:p>
            <a:fld id="{725C68B6-61C2-468F-89AB-4B9F7531AA68}" type="slidenum">
              <a:rPr lang="ru-RU" smtClean="0"/>
              <a:pPr/>
              <a:t>64</a:t>
            </a:fld>
            <a:endParaRPr lang="ru-RU" dirty="0"/>
          </a:p>
        </p:txBody>
      </p:sp>
      <p:sp>
        <p:nvSpPr>
          <p:cNvPr id="62465" name="Rectangle 1"/>
          <p:cNvSpPr>
            <a:spLocks noChangeArrowheads="1"/>
          </p:cNvSpPr>
          <p:nvPr/>
        </p:nvSpPr>
        <p:spPr bwMode="auto">
          <a:xfrm>
            <a:off x="400050" y="697993"/>
            <a:ext cx="6172222" cy="7925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450215" algn="just">
              <a:lnSpc>
                <a:spcPct val="115000"/>
              </a:lnSpc>
            </a:pPr>
            <a:r>
              <a:rPr kumimoji="0" lang="ru-RU" sz="1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Цель проводимых тренировок</a:t>
            </a: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indent="450215" algn="just">
              <a:lnSpc>
                <a:spcPct val="115000"/>
              </a:lnSpc>
            </a:pP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интерес к производственному обучению и качество выполняемых заданий;</a:t>
            </a:r>
          </a:p>
          <a:p>
            <a:pPr indent="450215" algn="just">
              <a:lnSpc>
                <a:spcPct val="115000"/>
              </a:lnSpc>
            </a:pP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получить «на выходе» результат работы, удовлетворяющий как студента, так и наставника;</a:t>
            </a:r>
          </a:p>
          <a:p>
            <a:pPr indent="450215" algn="just">
              <a:lnSpc>
                <a:spcPct val="115000"/>
              </a:lnSpc>
            </a:pP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повысить заинтересованность в формировании профессиональных компетенций;</a:t>
            </a:r>
          </a:p>
          <a:p>
            <a:pPr indent="450215" algn="just">
              <a:lnSpc>
                <a:spcPct val="115000"/>
              </a:lnSpc>
            </a:pP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сформировать коммуникабельность, сплочённость и доверительные отношения между студентами </a:t>
            </a:r>
          </a:p>
          <a:p>
            <a:pPr indent="450215" algn="just">
              <a:lnSpc>
                <a:spcPct val="115000"/>
              </a:lnSpc>
            </a:pPr>
            <a:r>
              <a:rPr lang="ru-RU"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Задачи тренировок:</a:t>
            </a:r>
            <a:endPar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lnSpc>
                <a:spcPct val="115000"/>
              </a:lnSpc>
            </a:pP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обмен опытом и знаниями между наставником и студентом</a:t>
            </a:r>
          </a:p>
          <a:p>
            <a:pPr indent="450215" algn="just">
              <a:lnSpc>
                <a:spcPct val="115000"/>
              </a:lnSpc>
            </a:pP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психологический настрой участников, вера в свои силы</a:t>
            </a:r>
          </a:p>
          <a:p>
            <a:pPr indent="450215" algn="just">
              <a:lnSpc>
                <a:spcPct val="115000"/>
              </a:lnSpc>
            </a:pP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поощрение самостоятельной работы студентов</a:t>
            </a:r>
          </a:p>
          <a:p>
            <a:pPr indent="450215" algn="just">
              <a:lnSpc>
                <a:spcPct val="115000"/>
              </a:lnSpc>
            </a:pP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обеспечение каждого студента рефлексией и анализом его деятельности</a:t>
            </a:r>
          </a:p>
          <a:p>
            <a:pPr indent="450215" algn="just">
              <a:lnSpc>
                <a:spcPct val="115000"/>
              </a:lnSpc>
            </a:pPr>
            <a:r>
              <a:rPr lang="ru-RU"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Мотивация:</a:t>
            </a:r>
            <a:endPar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lnSpc>
                <a:spcPct val="115000"/>
              </a:lnSpc>
            </a:pP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премирование по итогам выступления</a:t>
            </a:r>
          </a:p>
          <a:p>
            <a:pPr indent="450215" algn="just">
              <a:lnSpc>
                <a:spcPct val="115000"/>
              </a:lnSpc>
            </a:pP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отражение результатов чемпионата в личном портфолио</a:t>
            </a:r>
          </a:p>
          <a:p>
            <a:pPr indent="450215" algn="just">
              <a:lnSpc>
                <a:spcPct val="115000"/>
              </a:lnSpc>
            </a:pP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публичное объявление положительных результатов, которые повышают самооценку у студентов</a:t>
            </a:r>
          </a:p>
          <a:p>
            <a:pPr indent="450215" algn="just">
              <a:lnSpc>
                <a:spcPct val="115000"/>
              </a:lnSpc>
            </a:pP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Ключевым фактором успеха является регулярность тренировок, а также возможность распространения данного опыты на свою профессиональную деятельность.</a:t>
            </a:r>
          </a:p>
          <a:p>
            <a:pPr algn="just"/>
            <a:r>
              <a:rPr lang="ru-RU" sz="1400" dirty="0">
                <a:latin typeface="Times New Roman" pitchFamily="18" charset="0"/>
                <a:cs typeface="Times New Roman" pitchFamily="18" charset="0"/>
              </a:rPr>
              <a:t> </a:t>
            </a:r>
          </a:p>
          <a:p>
            <a:pPr algn="ctr"/>
            <a:r>
              <a:rPr lang="ru-RU" sz="1400" b="1" dirty="0">
                <a:latin typeface="Times New Roman" pitchFamily="18" charset="0"/>
                <a:cs typeface="Times New Roman" pitchFamily="18" charset="0"/>
              </a:rPr>
              <a:t>Список использованных источников:</a:t>
            </a:r>
          </a:p>
          <a:p>
            <a:pPr algn="just"/>
            <a:endParaRPr lang="ru-RU" sz="1400" dirty="0">
              <a:latin typeface="Times New Roman" pitchFamily="18" charset="0"/>
              <a:cs typeface="Times New Roman" pitchFamily="18" charset="0"/>
            </a:endParaRPr>
          </a:p>
          <a:p>
            <a:pPr algn="just"/>
            <a:r>
              <a:rPr lang="ru-RU" sz="1400" dirty="0">
                <a:latin typeface="Times New Roman" pitchFamily="18" charset="0"/>
                <a:cs typeface="Times New Roman" pitchFamily="18" charset="0"/>
              </a:rPr>
              <a:t>1. Варенова, Т.В. Коррекция развития детей с особыми образовательными потребностями: учебно-</a:t>
            </a:r>
            <a:r>
              <a:rPr lang="ru-RU" sz="1400" dirty="0" err="1">
                <a:latin typeface="Times New Roman" pitchFamily="18" charset="0"/>
                <a:cs typeface="Times New Roman" pitchFamily="18" charset="0"/>
              </a:rPr>
              <a:t>метод.пособие</a:t>
            </a:r>
            <a:r>
              <a:rPr lang="ru-RU" sz="1400" dirty="0">
                <a:latin typeface="Times New Roman" pitchFamily="18" charset="0"/>
                <a:cs typeface="Times New Roman" pitchFamily="18" charset="0"/>
              </a:rPr>
              <a:t> / Т В. Варенова. - М.: Форум, 2015.</a:t>
            </a:r>
          </a:p>
          <a:p>
            <a:pPr algn="just"/>
            <a:r>
              <a:rPr lang="ru-RU" sz="1400" dirty="0">
                <a:latin typeface="Times New Roman" pitchFamily="18" charset="0"/>
                <a:cs typeface="Times New Roman" pitchFamily="18" charset="0"/>
              </a:rPr>
              <a:t>2. </a:t>
            </a:r>
            <a:r>
              <a:rPr lang="ru-RU" sz="1400" dirty="0" err="1">
                <a:latin typeface="Times New Roman" pitchFamily="18" charset="0"/>
                <a:cs typeface="Times New Roman" pitchFamily="18" charset="0"/>
              </a:rPr>
              <a:t>Мокряк</a:t>
            </a:r>
            <a:r>
              <a:rPr lang="ru-RU" sz="1400" dirty="0">
                <a:latin typeface="Times New Roman" pitchFamily="18" charset="0"/>
                <a:cs typeface="Times New Roman" pitchFamily="18" charset="0"/>
              </a:rPr>
              <a:t> М.Ю. Профильное обучение в современной школе. </a:t>
            </a:r>
          </a:p>
          <a:p>
            <a:pPr algn="just"/>
            <a:r>
              <a:rPr lang="ru-RU" sz="1400" dirty="0">
                <a:latin typeface="Times New Roman" pitchFamily="18" charset="0"/>
                <a:cs typeface="Times New Roman" pitchFamily="18" charset="0"/>
              </a:rPr>
              <a:t>https://nsportal.ru/shkola/obshchepedagogicheskie-tekhnologii/library/2015/12/23/profilnoe-obrazovanie-v-sovremennoy </a:t>
            </a:r>
          </a:p>
          <a:p>
            <a:pPr algn="just"/>
            <a:r>
              <a:rPr lang="ru-RU" sz="1400" dirty="0">
                <a:latin typeface="Times New Roman" pitchFamily="18" charset="0"/>
                <a:cs typeface="Times New Roman" pitchFamily="18" charset="0"/>
              </a:rPr>
              <a:t>3. Новиков А.М. Российское образование в новой эпохе / Парадоксы наследия, векторы развития. - М.: «</a:t>
            </a:r>
            <a:r>
              <a:rPr lang="ru-RU" sz="1400" dirty="0" err="1">
                <a:latin typeface="Times New Roman" pitchFamily="18" charset="0"/>
                <a:cs typeface="Times New Roman" pitchFamily="18" charset="0"/>
              </a:rPr>
              <a:t>Эгвес</a:t>
            </a:r>
            <a:r>
              <a:rPr lang="ru-RU" sz="1400" dirty="0">
                <a:latin typeface="Times New Roman" pitchFamily="18" charset="0"/>
                <a:cs typeface="Times New Roman" pitchFamily="18" charset="0"/>
              </a:rPr>
              <a:t>», 2000. – 272 с.</a:t>
            </a:r>
          </a:p>
          <a:p>
            <a:pPr indent="450215" algn="just">
              <a:lnSpc>
                <a:spcPct val="115000"/>
              </a:lnSpc>
            </a:pPr>
            <a:endPar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Прямоугольник 3"/>
          <p:cNvSpPr/>
          <p:nvPr/>
        </p:nvSpPr>
        <p:spPr>
          <a:xfrm>
            <a:off x="0" y="126600"/>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ПАПК___________________________18апреля 2024 г.</a:t>
            </a:r>
          </a:p>
        </p:txBody>
      </p:sp>
    </p:spTree>
    <p:extLst>
      <p:ext uri="{BB962C8B-B14F-4D97-AF65-F5344CB8AC3E}">
        <p14:creationId xmlns:p14="http://schemas.microsoft.com/office/powerpoint/2010/main" val="405237674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85786"/>
            <a:ext cx="6115050" cy="839814"/>
          </a:xfrm>
        </p:spPr>
        <p:txBody>
          <a:bodyPr>
            <a:noAutofit/>
          </a:bodyPr>
          <a:lstStyle/>
          <a:p>
            <a:pPr algn="r"/>
            <a:r>
              <a:rPr lang="ru-RU" sz="1600" b="1" i="1" dirty="0">
                <a:solidFill>
                  <a:schemeClr val="tx1">
                    <a:lumMod val="95000"/>
                    <a:lumOff val="5000"/>
                  </a:schemeClr>
                </a:solidFill>
                <a:latin typeface="Times New Roman" pitchFamily="18" charset="0"/>
                <a:cs typeface="Times New Roman" pitchFamily="18" charset="0"/>
              </a:rPr>
              <a:t>Шахова Татьяна Константиновна, </a:t>
            </a:r>
            <a:br>
              <a:rPr lang="ru-RU" sz="1600" b="1" i="1" dirty="0">
                <a:solidFill>
                  <a:schemeClr val="tx1">
                    <a:lumMod val="95000"/>
                    <a:lumOff val="5000"/>
                  </a:schemeClr>
                </a:solidFill>
                <a:latin typeface="Times New Roman" pitchFamily="18" charset="0"/>
                <a:cs typeface="Times New Roman" pitchFamily="18" charset="0"/>
              </a:rPr>
            </a:br>
            <a:r>
              <a:rPr lang="ru-RU" sz="1600" i="1" dirty="0">
                <a:solidFill>
                  <a:schemeClr val="tx1">
                    <a:lumMod val="95000"/>
                    <a:lumOff val="5000"/>
                  </a:schemeClr>
                </a:solidFill>
                <a:latin typeface="Times New Roman" pitchFamily="18" charset="0"/>
                <a:cs typeface="Times New Roman" pitchFamily="18" charset="0"/>
              </a:rPr>
              <a:t>учитель МАОУ «Специальная (коррекционная) общеобразовательная школа №38», г. Череповец</a:t>
            </a:r>
          </a:p>
        </p:txBody>
      </p:sp>
      <p:sp>
        <p:nvSpPr>
          <p:cNvPr id="3" name="Номер слайда 2"/>
          <p:cNvSpPr>
            <a:spLocks noGrp="1"/>
          </p:cNvSpPr>
          <p:nvPr>
            <p:ph type="sldNum" sz="quarter" idx="12"/>
          </p:nvPr>
        </p:nvSpPr>
        <p:spPr>
          <a:xfrm>
            <a:off x="0" y="8501090"/>
            <a:ext cx="400050" cy="325968"/>
          </a:xfrm>
        </p:spPr>
        <p:txBody>
          <a:bodyPr>
            <a:normAutofit/>
          </a:bodyPr>
          <a:lstStyle/>
          <a:p>
            <a:fld id="{725C68B6-61C2-468F-89AB-4B9F7531AA68}" type="slidenum">
              <a:rPr lang="ru-RU" smtClean="0">
                <a:solidFill>
                  <a:schemeClr val="tx1">
                    <a:lumMod val="95000"/>
                    <a:lumOff val="5000"/>
                  </a:schemeClr>
                </a:solidFill>
              </a:rPr>
              <a:pPr/>
              <a:t>65</a:t>
            </a:fld>
            <a:endParaRPr lang="ru-RU" dirty="0">
              <a:solidFill>
                <a:schemeClr val="tx1">
                  <a:lumMod val="95000"/>
                  <a:lumOff val="5000"/>
                </a:schemeClr>
              </a:solidFill>
            </a:endParaRPr>
          </a:p>
        </p:txBody>
      </p:sp>
      <p:sp>
        <p:nvSpPr>
          <p:cNvPr id="4" name="Прямоугольник 3"/>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ПАПК___________________________18апреля 2024 г.</a:t>
            </a:r>
          </a:p>
        </p:txBody>
      </p:sp>
      <p:sp>
        <p:nvSpPr>
          <p:cNvPr id="84993" name="Rectangle 1"/>
          <p:cNvSpPr>
            <a:spLocks noChangeArrowheads="1"/>
          </p:cNvSpPr>
          <p:nvPr/>
        </p:nvSpPr>
        <p:spPr bwMode="auto">
          <a:xfrm>
            <a:off x="285728" y="2613379"/>
            <a:ext cx="6357982" cy="55140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lnSpc>
                <a:spcPct val="115000"/>
              </a:lnSpc>
              <a:spcAft>
                <a:spcPts val="1000"/>
              </a:spcAft>
            </a:pPr>
            <a:r>
              <a:rPr lang="ru-RU" sz="1400" b="1" dirty="0">
                <a:effectLst/>
                <a:latin typeface="Times New Roman CYR" panose="02020603050405020304" pitchFamily="18" charset="0"/>
                <a:ea typeface="Times New Roman" panose="02020603050405020304" pitchFamily="18" charset="0"/>
                <a:cs typeface="Times New Roman" panose="02020603050405020304" pitchFamily="18" charset="0"/>
              </a:rPr>
              <a:t>Современные образовательные технологии в формировании основ        финансовой культуры у школьников с нарушениями интеллекта</a:t>
            </a:r>
            <a:r>
              <a:rPr lang="ru-RU" sz="1800" b="1" dirty="0">
                <a:effectLst/>
                <a:latin typeface="Times New Roman CYR" panose="02020603050405020304" pitchFamily="18"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В работе рассматриваются </a:t>
            </a:r>
            <a:r>
              <a:rPr lang="ru-RU" sz="1400" dirty="0">
                <a:effectLst/>
                <a:latin typeface="Times New Roman CYR" panose="02020603050405020304" pitchFamily="18" charset="0"/>
                <a:ea typeface="Times New Roman" panose="02020603050405020304" pitchFamily="18" charset="0"/>
                <a:cs typeface="Times New Roman" panose="02020603050405020304" pitchFamily="18" charset="0"/>
              </a:rPr>
              <a:t>особенности формирования основ финансовой культуры у обучающихся</a:t>
            </a:r>
            <a:r>
              <a:rPr lang="ru-RU" sz="1400" b="1" dirty="0">
                <a:effectLst/>
                <a:latin typeface="Times New Roman CYR" panose="02020603050405020304" pitchFamily="18" charset="0"/>
                <a:ea typeface="Times New Roman" panose="02020603050405020304" pitchFamily="18" charset="0"/>
                <a:cs typeface="Times New Roman" panose="02020603050405020304" pitchFamily="18" charset="0"/>
              </a:rPr>
              <a:t> </a:t>
            </a:r>
            <a:r>
              <a:rPr lang="ru-RU" sz="1400" dirty="0">
                <a:effectLst/>
                <a:latin typeface="Times New Roman CYR" panose="02020603050405020304" pitchFamily="18" charset="0"/>
                <a:ea typeface="Times New Roman" panose="02020603050405020304" pitchFamily="18" charset="0"/>
                <a:cs typeface="Times New Roman" panose="02020603050405020304" pitchFamily="18" charset="0"/>
              </a:rPr>
              <a:t>с нарушениями интеллекта и возможности использования современных образовательных технологий в коррекционно-педагогической работе по включению элементов финансовой грамотности в преподавание предмета «Основы социальной жизни» в специальной (коррекционной) школе.</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400" dirty="0">
                <a:effectLst/>
                <a:latin typeface="Times New Roman CYR" panose="02020603050405020304" pitchFamily="18" charset="0"/>
                <a:ea typeface="Calibri" panose="020F0502020204030204" pitchFamily="34" charset="0"/>
                <a:cs typeface="Times New Roman" panose="02020603050405020304" pitchFamily="18" charset="0"/>
              </a:rPr>
              <a:t>    От выпускников образовательных учреждений ожидается успешное и достаточно быстрое вхождение в социум, что предполагает принятие ими ценностей и культуры общества, требует способности принимать правомерные решения по обеспечению своей жизнедеятельности, прогнозировать возможные последствия своих действий, а также готовности и умения реализовывать принятые решения.</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400" dirty="0">
                <a:effectLst/>
                <a:latin typeface="Times New Roman CYR" panose="02020603050405020304" pitchFamily="18" charset="0"/>
                <a:ea typeface="Calibri" panose="020F0502020204030204" pitchFamily="34" charset="0"/>
                <a:cs typeface="Times New Roman" panose="02020603050405020304" pitchFamily="18" charset="0"/>
              </a:rPr>
              <a:t>     Ожидается, что, вступая в экономические отношения, молодой человек должен быть носителем финансовой культуры. Основами этой культуры являются экономическое сознание и ответственное экономическое поведение. Степень </a:t>
            </a:r>
            <a:r>
              <a:rPr lang="ru-RU" sz="1400" dirty="0" err="1">
                <a:effectLst/>
                <a:latin typeface="Times New Roman CYR" panose="02020603050405020304" pitchFamily="18" charset="0"/>
                <a:ea typeface="Calibri" panose="020F0502020204030204" pitchFamily="34" charset="0"/>
                <a:cs typeface="Times New Roman" panose="02020603050405020304" pitchFamily="18" charset="0"/>
              </a:rPr>
              <a:t>приобщённости</a:t>
            </a:r>
            <a:r>
              <a:rPr lang="ru-RU" sz="1400" dirty="0">
                <a:effectLst/>
                <a:latin typeface="Times New Roman CYR" panose="02020603050405020304" pitchFamily="18" charset="0"/>
                <a:ea typeface="Calibri" panose="020F0502020204030204" pitchFamily="34" charset="0"/>
                <a:cs typeface="Times New Roman" panose="02020603050405020304" pitchFamily="18" charset="0"/>
              </a:rPr>
              <a:t> к экономическим знаниям, способам осуществления финансовых отношений, нормам и этике, им сопутствующим, свидетельствует о степени </a:t>
            </a:r>
            <a:r>
              <a:rPr lang="ru-RU" sz="1400" dirty="0" err="1">
                <a:effectLst/>
                <a:latin typeface="Times New Roman CYR" panose="02020603050405020304" pitchFamily="18" charset="0"/>
                <a:ea typeface="Calibri" panose="020F0502020204030204" pitchFamily="34" charset="0"/>
                <a:cs typeface="Times New Roman" panose="02020603050405020304" pitchFamily="18" charset="0"/>
              </a:rPr>
              <a:t>социализированности</a:t>
            </a:r>
            <a:r>
              <a:rPr lang="ru-RU" sz="1400" dirty="0">
                <a:effectLst/>
                <a:latin typeface="Times New Roman CYR" panose="02020603050405020304" pitchFamily="18" charset="0"/>
                <a:ea typeface="Calibri" panose="020F0502020204030204" pitchFamily="34" charset="0"/>
                <a:cs typeface="Times New Roman" panose="02020603050405020304" pitchFamily="18" charset="0"/>
              </a:rPr>
              <a:t> и собственном уровне овладения индивидом экономическим культурным содержанием и его формами.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2591987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normAutofit/>
          </a:bodyPr>
          <a:lstStyle/>
          <a:p>
            <a:fld id="{725C68B6-61C2-468F-89AB-4B9F7531AA68}" type="slidenum">
              <a:rPr lang="ru-RU" smtClean="0"/>
              <a:pPr/>
              <a:t>66</a:t>
            </a:fld>
            <a:endParaRPr lang="ru-RU" dirty="0"/>
          </a:p>
        </p:txBody>
      </p:sp>
      <p:sp>
        <p:nvSpPr>
          <p:cNvPr id="3" name="Прямоугольник 2"/>
          <p:cNvSpPr/>
          <p:nvPr/>
        </p:nvSpPr>
        <p:spPr>
          <a:xfrm>
            <a:off x="285728" y="714348"/>
            <a:ext cx="6286544" cy="7771358"/>
          </a:xfrm>
          <a:prstGeom prst="rect">
            <a:avLst/>
          </a:prstGeom>
        </p:spPr>
        <p:txBody>
          <a:bodyPr wrap="square">
            <a:spAutoFit/>
          </a:bodyPr>
          <a:lstStyle/>
          <a:p>
            <a:pPr algn="just">
              <a:lnSpc>
                <a:spcPct val="115000"/>
              </a:lnSpc>
            </a:pPr>
            <a:r>
              <a:rPr lang="ru-RU" sz="1400" dirty="0">
                <a:effectLst/>
                <a:latin typeface="Times New Roman CYR" panose="02020603050405020304" pitchFamily="18" charset="0"/>
                <a:ea typeface="Calibri" panose="020F0502020204030204" pitchFamily="34" charset="0"/>
                <a:cs typeface="Times New Roman" panose="02020603050405020304" pitchFamily="18" charset="0"/>
              </a:rPr>
              <a:t>     Однако часть выпускников оказывается не вполне готовой к самостоятельному жизнеустройству как в бытовом, так и в социально-экономическом аспекте. В значительной мере это относится к выпускникам, обучающимся в коррекционных школах. Эта категория молодых людей обладает в целом низкой социальной компетентностью.</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400" dirty="0">
                <a:effectLst/>
                <a:latin typeface="Times New Roman CYR" panose="02020603050405020304" pitchFamily="18" charset="0"/>
                <a:ea typeface="Calibri" panose="020F0502020204030204" pitchFamily="34" charset="0"/>
                <a:cs typeface="Times New Roman" panose="02020603050405020304" pitchFamily="18" charset="0"/>
              </a:rPr>
              <a:t>     Одной из основных задач современной школы по отношению к обучающимся с умственной отсталостью является подготовка их к самостоятельной жизни в обществе, к овладению профессией. Несмотря на сниженные познавательные возможности, а также особенности эмоционально-волевой сферы, они должны овладеть на доступном для них уровне всеми необходимыми социальными умениями, в число которых входит финансовая культура.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400" dirty="0">
                <a:effectLst/>
                <a:latin typeface="Times New Roman CYR" panose="02020603050405020304" pitchFamily="18" charset="0"/>
                <a:ea typeface="Calibri" panose="020F0502020204030204" pitchFamily="34" charset="0"/>
                <a:cs typeface="Times New Roman" panose="02020603050405020304" pitchFamily="18" charset="0"/>
              </a:rPr>
              <a:t>     В отличие от детей в норме, у которых социальное развитие происходит непроизвольно и спонтанно, дети с ограниченными возможностями здоровья не в состоянии самостоятельно освоить образцы решения социальных и бытовых задач. Личность такого ребенка формируется только при условии целенаправленного обучения и воспитания.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400" dirty="0">
                <a:effectLst/>
                <a:latin typeface="Times New Roman CYR" panose="02020603050405020304" pitchFamily="18" charset="0"/>
                <a:ea typeface="Calibri" panose="020F0502020204030204" pitchFamily="34" charset="0"/>
                <a:cs typeface="Times New Roman" panose="02020603050405020304" pitchFamily="18" charset="0"/>
              </a:rPr>
              <a:t>    Одним из предметов, входящих в учебный план специальной (коррекционной) школы, на котором решаются социальные задачи, вопросы жизненной компетенции, является предмет «Основы социальной жизни». Предмет направлен на практическую подготовку детей к самостоятельной жизни и труду, на формирование знаний и умений, способствующих социальной адаптации, на повышение общего развития, в том числе в вопросах финансовой культуры.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400" dirty="0">
                <a:effectLst/>
                <a:latin typeface="Times New Roman CYR" panose="02020603050405020304" pitchFamily="18" charset="0"/>
                <a:ea typeface="Calibri" panose="020F0502020204030204" pitchFamily="34" charset="0"/>
                <a:cs typeface="Times New Roman" panose="02020603050405020304" pitchFamily="18" charset="0"/>
              </a:rPr>
              <a:t>Включение элементов финансовой грамотности в содержание обучения для учащихся с ОВЗ предполагает формирование у воспитанников понятий: откуда берутся деньги; что такое финансовое благополучие человека; как заработать деньги и что необходимо сделать для этого; как правильно планировать расходы и что такое личное финансовое планирование; как организовать бюджет будущей семьи.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lvl="0" algn="just" eaLnBrk="0" fontAlgn="base" hangingPunct="0">
              <a:spcBef>
                <a:spcPct val="0"/>
              </a:spcBef>
              <a:spcAft>
                <a:spcPct val="0"/>
              </a:spcAft>
            </a:pPr>
            <a:endParaRPr lang="ru-RU" sz="1600" dirty="0">
              <a:latin typeface="Times New Roman" pitchFamily="18" charset="0"/>
              <a:cs typeface="Times New Roman" pitchFamily="18" charset="0"/>
            </a:endParaRPr>
          </a:p>
        </p:txBody>
      </p:sp>
      <p:sp>
        <p:nvSpPr>
          <p:cNvPr id="4" name="Прямоугольник 3"/>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ПАПК___________________________18апреля 2024 г.</a:t>
            </a:r>
          </a:p>
        </p:txBody>
      </p:sp>
    </p:spTree>
    <p:extLst>
      <p:ext uri="{BB962C8B-B14F-4D97-AF65-F5344CB8AC3E}">
        <p14:creationId xmlns:p14="http://schemas.microsoft.com/office/powerpoint/2010/main" val="334568694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normAutofit/>
          </a:bodyPr>
          <a:lstStyle/>
          <a:p>
            <a:fld id="{725C68B6-61C2-468F-89AB-4B9F7531AA68}" type="slidenum">
              <a:rPr lang="ru-RU" smtClean="0"/>
              <a:pPr/>
              <a:t>67</a:t>
            </a:fld>
            <a:endParaRPr lang="ru-RU" dirty="0"/>
          </a:p>
        </p:txBody>
      </p:sp>
      <p:sp>
        <p:nvSpPr>
          <p:cNvPr id="86017" name="Rectangle 1"/>
          <p:cNvSpPr>
            <a:spLocks noChangeArrowheads="1"/>
          </p:cNvSpPr>
          <p:nvPr/>
        </p:nvSpPr>
        <p:spPr bwMode="auto">
          <a:xfrm>
            <a:off x="285728" y="714348"/>
            <a:ext cx="6286544" cy="747897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Одним из предметов, </a:t>
            </a:r>
            <a:r>
              <a:rPr kumimoji="0" lang="ru-RU" sz="16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входящих в учебный план специальной (коррекционной) школы, </a:t>
            </a:r>
            <a:r>
              <a:rPr kumimoji="0" lang="ru-RU"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на котором решаются социальные задачи, вопросы жизненной компетенции, является предмет «Основы социальной жизни». Включение элементов финансовой грамотности в преподавание ОСЖ способствует созданию условий для развития экономического мышления. Полученные детьми знания позволят включиться в экономическую жизнь семьи и подготовят к будущей самостоятельной жизни. </a:t>
            </a:r>
            <a:endParaRPr kumimoji="0" lang="ru-RU" sz="16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Очевидно, что есть необходимость проводить специальную коррекционную работу по закреплению, совершенствованию элементарных экономических знаний и формированию основ финансовой грамотности. Наиболее эффективными формами и методами обучения на уроках ОСЖ для решения данной задачи являются: практические работы, моделирование реальных ситуаций, сюжетно-ролевые и дидактические игры, экскурсии.</a:t>
            </a: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Многие темы программы ОСЖ напрямую пересекаются с вопросами формирования финансовой грамотности. Например, в разделе «Питание» изучаются цены на продукты питания, расчет стоимости блюд при составлении меню, акции и скидки в магазинах. При изучении раздела «Транспорт» обращается внимание на стоимость и способы оплаты проезда в общественном транспорте, чем выгоден проездной билет. В разделе «Одежда и обувь» - стоимость товаров, выбор и правила покупки, цены на услуги мастерских по ремонту, химчистки и ателье. «Средства связи» - услуги почты, стоимость мобильной связи и интернета, подбор выгодных тарифов. «Охрана здоровья» - цены на лекарственные средства в аптеках, платные услуги в медицинских центрах и т.д. На уроках предлагаются соответствующие практические задания, соответствующие возрасту учащихся. В 5-7 классах дети учатся считать деньги, решать простые финансовые задачи. </a:t>
            </a:r>
            <a:endParaRPr kumimoji="0" lang="ru-RU" sz="1600" b="0" i="0" u="none" strike="noStrike" cap="none" normalizeH="0" baseline="0" dirty="0">
              <a:ln>
                <a:noFill/>
              </a:ln>
              <a:solidFill>
                <a:schemeClr val="tx1"/>
              </a:solidFill>
              <a:effectLst/>
              <a:latin typeface="Times New Roman" pitchFamily="18" charset="0"/>
              <a:cs typeface="Times New Roman" pitchFamily="18" charset="0"/>
            </a:endParaRPr>
          </a:p>
        </p:txBody>
      </p:sp>
      <p:sp>
        <p:nvSpPr>
          <p:cNvPr id="4" name="Прямоугольник 3"/>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ПАПК___________________________18 апреля 2024 г.</a:t>
            </a:r>
          </a:p>
        </p:txBody>
      </p:sp>
    </p:spTree>
    <p:extLst>
      <p:ext uri="{BB962C8B-B14F-4D97-AF65-F5344CB8AC3E}">
        <p14:creationId xmlns:p14="http://schemas.microsoft.com/office/powerpoint/2010/main" val="220362448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normAutofit/>
          </a:bodyPr>
          <a:lstStyle/>
          <a:p>
            <a:fld id="{725C68B6-61C2-468F-89AB-4B9F7531AA68}" type="slidenum">
              <a:rPr lang="ru-RU" smtClean="0"/>
              <a:pPr/>
              <a:t>68</a:t>
            </a:fld>
            <a:endParaRPr lang="ru-RU" dirty="0"/>
          </a:p>
        </p:txBody>
      </p:sp>
      <p:sp>
        <p:nvSpPr>
          <p:cNvPr id="88065" name="Rectangle 1"/>
          <p:cNvSpPr>
            <a:spLocks noChangeArrowheads="1"/>
          </p:cNvSpPr>
          <p:nvPr/>
        </p:nvSpPr>
        <p:spPr bwMode="auto">
          <a:xfrm>
            <a:off x="285728" y="536334"/>
            <a:ext cx="6286544" cy="81647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lnSpc>
                <a:spcPct val="115000"/>
              </a:lnSpc>
              <a:spcAft>
                <a:spcPts val="1000"/>
              </a:spcAft>
            </a:pPr>
            <a:r>
              <a:rPr lang="ru-RU" sz="1400" dirty="0">
                <a:effectLst/>
                <a:latin typeface="Times New Roman CYR" panose="02020603050405020304" pitchFamily="18" charset="0"/>
                <a:ea typeface="Calibri" panose="020F0502020204030204" pitchFamily="34" charset="0"/>
                <a:cs typeface="Times New Roman" panose="02020603050405020304" pitchFamily="18" charset="0"/>
              </a:rPr>
              <a:t>Однако часть выпускников оказывается не вполне готовой к самостоятельному жизнеустройству как в бытовом, так и в социально-экономическом аспекте. В значительной мере это относится к выпускникам, обучающимся в коррекционных школах. Эта категория молодых людей обладает в целом низкой социальной компетентностью.</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1400" dirty="0">
                <a:effectLst/>
                <a:latin typeface="Times New Roman CYR" panose="02020603050405020304" pitchFamily="18" charset="0"/>
                <a:ea typeface="Calibri" panose="020F0502020204030204" pitchFamily="34" charset="0"/>
                <a:cs typeface="Times New Roman" panose="02020603050405020304" pitchFamily="18" charset="0"/>
              </a:rPr>
              <a:t>Одной из основных задач современной школы по отношению к обучающимся с умственной отсталостью является подготовка их к самостоятельной жизни в обществе, к овладению профессией. Несмотря на сниженные познавательные возможности, а также особенности эмоционально-волевой сферы, они должны овладеть на доступном для них уровне всеми необходимыми социальными умениями, в число которых входит финансовая культура.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1400" dirty="0">
                <a:effectLst/>
                <a:latin typeface="Times New Roman CYR" panose="02020603050405020304" pitchFamily="18" charset="0"/>
                <a:ea typeface="Calibri" panose="020F0502020204030204" pitchFamily="34" charset="0"/>
                <a:cs typeface="Times New Roman" panose="02020603050405020304" pitchFamily="18" charset="0"/>
              </a:rPr>
              <a:t>В отличие от детей в норме, у которых социальное развитие происходит непроизвольно и спонтанно, дети с ограниченными возможностями здоровья не в состоянии самостоятельно освоить образцы решения социальных и бытовых задач. Личность такого ребенка формируется только при условии целенаправленного обучения и воспитания.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1400" dirty="0">
                <a:effectLst/>
                <a:latin typeface="Times New Roman CYR" panose="02020603050405020304" pitchFamily="18" charset="0"/>
                <a:ea typeface="Calibri" panose="020F0502020204030204" pitchFamily="34" charset="0"/>
                <a:cs typeface="Times New Roman" panose="02020603050405020304" pitchFamily="18" charset="0"/>
              </a:rPr>
              <a:t>Одним из предметов, входящих в учебный план специальной (коррекционной) школы, на котором решаются социальные задачи, вопросы жизненной компетенции, является предмет «Основы социальной жизни». Предмет направлен на практическую подготовку детей к самостоятельной жизни и труду, на формирование знаний и умений, способствующих социальной адаптации, на повышение общего развития, в том числе в вопросах финансовой культуры.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1400" dirty="0">
                <a:effectLst/>
                <a:latin typeface="Times New Roman CYR" panose="02020603050405020304" pitchFamily="18" charset="0"/>
                <a:ea typeface="Calibri" panose="020F0502020204030204" pitchFamily="34" charset="0"/>
                <a:cs typeface="Times New Roman" panose="02020603050405020304" pitchFamily="18" charset="0"/>
              </a:rPr>
              <a:t>Включение элементов финансовой грамотности в содержание обучения для учащихся с ОВЗ предполагает формирование у воспитанников понятий: откуда берутся деньги; что такое финансовое благополучие человека; как заработать деньги и что необходимо сделать для этого; как правильно планировать расходы и что такое личное финансовое планирование; как организовать бюджет будущей семьи.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lvl="0" algn="just" eaLnBrk="0" fontAlgn="base" hangingPunct="0">
              <a:spcBef>
                <a:spcPct val="0"/>
              </a:spcBef>
              <a:spcAft>
                <a:spcPct val="0"/>
              </a:spcAft>
            </a:pPr>
            <a:endParaRPr kumimoji="0" lang="ru-RU" sz="1600" b="0" i="0" u="none" strike="noStrike" cap="none" normalizeH="0" baseline="0" dirty="0">
              <a:ln>
                <a:noFill/>
              </a:ln>
              <a:solidFill>
                <a:schemeClr val="tx1"/>
              </a:solidFill>
              <a:effectLst/>
              <a:latin typeface="Times New Roman" pitchFamily="18" charset="0"/>
              <a:cs typeface="Times New Roman" pitchFamily="18" charset="0"/>
            </a:endParaRPr>
          </a:p>
        </p:txBody>
      </p:sp>
      <p:sp>
        <p:nvSpPr>
          <p:cNvPr id="4" name="Прямоугольник 3"/>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ПАПК___________________________18апреля 2024 г.</a:t>
            </a:r>
          </a:p>
        </p:txBody>
      </p:sp>
    </p:spTree>
    <p:extLst>
      <p:ext uri="{BB962C8B-B14F-4D97-AF65-F5344CB8AC3E}">
        <p14:creationId xmlns:p14="http://schemas.microsoft.com/office/powerpoint/2010/main" val="222498902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normAutofit/>
          </a:bodyPr>
          <a:lstStyle/>
          <a:p>
            <a:fld id="{725C68B6-61C2-468F-89AB-4B9F7531AA68}" type="slidenum">
              <a:rPr lang="ru-RU" smtClean="0"/>
              <a:pPr/>
              <a:t>69</a:t>
            </a:fld>
            <a:endParaRPr lang="ru-RU" dirty="0"/>
          </a:p>
        </p:txBody>
      </p:sp>
      <p:sp>
        <p:nvSpPr>
          <p:cNvPr id="89089" name="Rectangle 1"/>
          <p:cNvSpPr>
            <a:spLocks noChangeArrowheads="1"/>
          </p:cNvSpPr>
          <p:nvPr/>
        </p:nvSpPr>
        <p:spPr bwMode="auto">
          <a:xfrm>
            <a:off x="285728" y="495177"/>
            <a:ext cx="6357982" cy="826687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lnSpc>
                <a:spcPct val="115000"/>
              </a:lnSpc>
            </a:pPr>
            <a:r>
              <a:rPr lang="ru-RU" sz="1400" dirty="0">
                <a:effectLst/>
                <a:latin typeface="Times New Roman CYR" panose="02020603050405020304" pitchFamily="18" charset="0"/>
                <a:ea typeface="Calibri" panose="020F0502020204030204" pitchFamily="34" charset="0"/>
                <a:cs typeface="Times New Roman" panose="02020603050405020304" pitchFamily="18" charset="0"/>
              </a:rPr>
              <a:t>В рамках предмета ОСЖ рассматриваются такие темы, как деньги, банки, пенсионные фонды, семейный бюджет, финансовая безопасность и пр. Ученики должны научиться основам взаимодействия с банками, пенсионными фондами, овладеть навыками ведения личного бюджета и бюджета будущей семьи, формирования накоплений, получения кредитов и пр.</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400" dirty="0">
                <a:effectLst/>
                <a:latin typeface="Times New Roman CYR" panose="02020603050405020304" pitchFamily="18" charset="0"/>
                <a:ea typeface="Calibri" panose="020F0502020204030204" pitchFamily="34" charset="0"/>
                <a:cs typeface="Times New Roman" panose="02020603050405020304" pitchFamily="18" charset="0"/>
              </a:rPr>
              <a:t>Перечень предлагаемых к изучению тем является набором базовых финансовых знаний для молодого человека в современном обществе.</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400" dirty="0">
                <a:effectLst/>
                <a:latin typeface="Times New Roman CYR" panose="02020603050405020304" pitchFamily="18" charset="0"/>
                <a:ea typeface="Calibri" panose="020F0502020204030204" pitchFamily="34" charset="0"/>
                <a:cs typeface="Times New Roman" panose="02020603050405020304" pitchFamily="18" charset="0"/>
              </a:rPr>
              <a:t>Обучение основам финансовой культуры направлено на формирование способности и готовности учащегося осознанно и ответственно подходить к решению практических финансовых задач в области личных и семейных финансов.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400" dirty="0">
                <a:effectLst/>
                <a:latin typeface="Times New Roman CYR" panose="02020603050405020304" pitchFamily="18" charset="0"/>
                <a:ea typeface="Calibri" panose="020F0502020204030204" pitchFamily="34" charset="0"/>
                <a:cs typeface="Times New Roman" panose="02020603050405020304" pitchFamily="18" charset="0"/>
              </a:rPr>
              <a:t>Вся проводимая деятельность и различные формы работы на уроках должны учитывать специфику учеников коррекционной школы, которые в силу своего положения имеют недостаточные представления:</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450215" indent="-90170">
              <a:lnSpc>
                <a:spcPct val="115000"/>
              </a:lnSpc>
            </a:pPr>
            <a:r>
              <a:rPr lang="ru-RU" sz="1400" dirty="0">
                <a:effectLst/>
                <a:latin typeface="Times New Roman CYR" panose="02020603050405020304" pitchFamily="18" charset="0"/>
                <a:ea typeface="Calibri" panose="020F0502020204030204" pitchFamily="34" charset="0"/>
                <a:cs typeface="Times New Roman" panose="02020603050405020304" pitchFamily="18" charset="0"/>
              </a:rPr>
              <a:t>• о том, откуда берутся деньги;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450215" indent="-90170">
              <a:lnSpc>
                <a:spcPct val="115000"/>
              </a:lnSpc>
            </a:pPr>
            <a:r>
              <a:rPr lang="ru-RU" sz="1400" dirty="0">
                <a:effectLst/>
                <a:latin typeface="Times New Roman CYR" panose="02020603050405020304" pitchFamily="18" charset="0"/>
                <a:ea typeface="Calibri" panose="020F0502020204030204" pitchFamily="34" charset="0"/>
                <a:cs typeface="Times New Roman" panose="02020603050405020304" pitchFamily="18" charset="0"/>
              </a:rPr>
              <a:t>• о взаимосвязи счастья и финансового благополучия человека;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450215" indent="-90170">
              <a:lnSpc>
                <a:spcPct val="115000"/>
              </a:lnSpc>
            </a:pPr>
            <a:r>
              <a:rPr lang="ru-RU" sz="1400" dirty="0">
                <a:effectLst/>
                <a:latin typeface="Times New Roman CYR" panose="02020603050405020304" pitchFamily="18" charset="0"/>
                <a:ea typeface="Calibri" panose="020F0502020204030204" pitchFamily="34" charset="0"/>
                <a:cs typeface="Times New Roman" panose="02020603050405020304" pitchFamily="18" charset="0"/>
              </a:rPr>
              <a:t>• как зарабатываются деньги и что нужно для того, чтобы их заработать;</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450215" indent="-90170">
              <a:lnSpc>
                <a:spcPct val="115000"/>
              </a:lnSpc>
            </a:pPr>
            <a:r>
              <a:rPr lang="ru-RU" sz="1400" dirty="0">
                <a:effectLst/>
                <a:latin typeface="Times New Roman CYR" panose="02020603050405020304" pitchFamily="18" charset="0"/>
                <a:ea typeface="Calibri" panose="020F0502020204030204" pitchFamily="34" charset="0"/>
                <a:cs typeface="Times New Roman" panose="02020603050405020304" pitchFamily="18" charset="0"/>
              </a:rPr>
              <a:t>• как и где расходуются деньги;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450215" indent="-90170">
              <a:lnSpc>
                <a:spcPct val="115000"/>
              </a:lnSpc>
            </a:pPr>
            <a:r>
              <a:rPr lang="ru-RU" sz="1400" dirty="0">
                <a:effectLst/>
                <a:latin typeface="Times New Roman CYR" panose="02020603050405020304" pitchFamily="18" charset="0"/>
                <a:ea typeface="Calibri" panose="020F0502020204030204" pitchFamily="34" charset="0"/>
                <a:cs typeface="Times New Roman" panose="02020603050405020304" pitchFamily="18" charset="0"/>
              </a:rPr>
              <a:t>• как правильно планировать расходы;</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450215" indent="-90170">
              <a:lnSpc>
                <a:spcPct val="115000"/>
              </a:lnSpc>
            </a:pPr>
            <a:r>
              <a:rPr lang="ru-RU" sz="1400" dirty="0">
                <a:effectLst/>
                <a:latin typeface="Times New Roman CYR" panose="02020603050405020304" pitchFamily="18" charset="0"/>
                <a:ea typeface="Calibri" panose="020F0502020204030204" pitchFamily="34" charset="0"/>
                <a:cs typeface="Times New Roman" panose="02020603050405020304" pitchFamily="18" charset="0"/>
              </a:rPr>
              <a:t>• в чём заключаются расчётные отношения (цены, тарифы, скидки и бонусы);</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450215" indent="-90170">
              <a:lnSpc>
                <a:spcPct val="115000"/>
              </a:lnSpc>
            </a:pPr>
            <a:r>
              <a:rPr lang="ru-RU" sz="1400" dirty="0">
                <a:effectLst/>
                <a:latin typeface="Times New Roman CYR" panose="02020603050405020304" pitchFamily="18" charset="0"/>
                <a:ea typeface="Calibri" panose="020F0502020204030204" pitchFamily="34" charset="0"/>
                <a:cs typeface="Times New Roman" panose="02020603050405020304" pitchFamily="18" charset="0"/>
              </a:rPr>
              <a:t>• что такое личное финансовое планирование;</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450215" indent="-90170">
              <a:lnSpc>
                <a:spcPct val="115000"/>
              </a:lnSpc>
            </a:pPr>
            <a:r>
              <a:rPr lang="ru-RU" sz="1400" dirty="0">
                <a:effectLst/>
                <a:latin typeface="Times New Roman CYR" panose="02020603050405020304" pitchFamily="18" charset="0"/>
                <a:ea typeface="Calibri" panose="020F0502020204030204" pitchFamily="34" charset="0"/>
                <a:cs typeface="Times New Roman" panose="02020603050405020304" pitchFamily="18" charset="0"/>
              </a:rPr>
              <a:t>• как организован семейный бюджет и какие права в отношении него есть у каждого из супругов;</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450215" indent="-90170">
              <a:lnSpc>
                <a:spcPct val="115000"/>
              </a:lnSpc>
            </a:pPr>
            <a:r>
              <a:rPr lang="ru-RU" sz="1400" dirty="0">
                <a:effectLst/>
                <a:latin typeface="Times New Roman CYR" panose="02020603050405020304" pitchFamily="18" charset="0"/>
                <a:ea typeface="Calibri" panose="020F0502020204030204" pitchFamily="34" charset="0"/>
                <a:cs typeface="Times New Roman" panose="02020603050405020304" pitchFamily="18" charset="0"/>
              </a:rPr>
              <a:t>• в чём заключается особенность пенсий, которые некоторые из них</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450215" indent="-90170">
              <a:lnSpc>
                <a:spcPct val="115000"/>
              </a:lnSpc>
            </a:pPr>
            <a:r>
              <a:rPr lang="ru-RU" sz="1400" dirty="0">
                <a:effectLst/>
                <a:latin typeface="Times New Roman CYR" panose="02020603050405020304" pitchFamily="18" charset="0"/>
                <a:ea typeface="Calibri" panose="020F0502020204030204" pitchFamily="34" charset="0"/>
                <a:cs typeface="Times New Roman" panose="02020603050405020304" pitchFamily="18" charset="0"/>
              </a:rPr>
              <a:t>получают, и чем они отличаются от пенсии по старости;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450215" indent="-90170">
              <a:lnSpc>
                <a:spcPct val="115000"/>
              </a:lnSpc>
            </a:pPr>
            <a:r>
              <a:rPr lang="ru-RU" sz="1400" dirty="0">
                <a:effectLst/>
                <a:latin typeface="Times New Roman CYR" panose="02020603050405020304" pitchFamily="18" charset="0"/>
                <a:ea typeface="Calibri" panose="020F0502020204030204" pitchFamily="34" charset="0"/>
                <a:cs typeface="Times New Roman" panose="02020603050405020304" pitchFamily="18" charset="0"/>
              </a:rPr>
              <a:t>• что такое банк и какие возможности для граждан он предоставляет;</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450215" indent="-90170">
              <a:lnSpc>
                <a:spcPct val="115000"/>
              </a:lnSpc>
            </a:pPr>
            <a:r>
              <a:rPr lang="ru-RU" sz="1400" dirty="0">
                <a:effectLst/>
                <a:latin typeface="Times New Roman CYR" panose="02020603050405020304" pitchFamily="18" charset="0"/>
                <a:ea typeface="Calibri" panose="020F0502020204030204" pitchFamily="34" charset="0"/>
                <a:cs typeface="Times New Roman" panose="02020603050405020304" pitchFamily="18" charset="0"/>
              </a:rPr>
              <a:t>• что такое банковская карточка и отличия расчётных и кредитных карт;</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450215" indent="-90170">
              <a:lnSpc>
                <a:spcPct val="115000"/>
              </a:lnSpc>
            </a:pPr>
            <a:r>
              <a:rPr lang="ru-RU" sz="1400" dirty="0">
                <a:effectLst/>
                <a:latin typeface="Times New Roman CYR" panose="02020603050405020304" pitchFamily="18" charset="0"/>
                <a:ea typeface="Calibri" panose="020F0502020204030204" pitchFamily="34" charset="0"/>
                <a:cs typeface="Times New Roman" panose="02020603050405020304" pitchFamily="18" charset="0"/>
              </a:rPr>
              <a:t>• как, кому и на каких условиях предоставляются кредиты;</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450215" indent="-90170">
              <a:lnSpc>
                <a:spcPct val="115000"/>
              </a:lnSpc>
            </a:pPr>
            <a:r>
              <a:rPr lang="ru-RU" sz="1400" dirty="0">
                <a:effectLst/>
                <a:latin typeface="Times New Roman CYR" panose="02020603050405020304" pitchFamily="18" charset="0"/>
                <a:ea typeface="Calibri" panose="020F0502020204030204" pitchFamily="34" charset="0"/>
                <a:cs typeface="Times New Roman" panose="02020603050405020304" pitchFamily="18" charset="0"/>
              </a:rPr>
              <a:t>• куда и к кому обращаться, если тебя обманули при расчётах за товары и услуги;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ru-RU" sz="1600" b="0" i="0" u="none" strike="noStrike" cap="none" normalizeH="0" baseline="0" dirty="0">
              <a:ln>
                <a:noFill/>
              </a:ln>
              <a:solidFill>
                <a:schemeClr val="tx1"/>
              </a:solidFill>
              <a:effectLst/>
              <a:latin typeface="Times New Roman" pitchFamily="18" charset="0"/>
              <a:cs typeface="Times New Roman" pitchFamily="18" charset="0"/>
            </a:endParaRPr>
          </a:p>
        </p:txBody>
      </p:sp>
      <p:sp>
        <p:nvSpPr>
          <p:cNvPr id="4" name="Прямоугольник 3"/>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ПАПК___________________________18 апреля 2024 г.</a:t>
            </a:r>
          </a:p>
        </p:txBody>
      </p:sp>
    </p:spTree>
    <p:extLst>
      <p:ext uri="{BB962C8B-B14F-4D97-AF65-F5344CB8AC3E}">
        <p14:creationId xmlns:p14="http://schemas.microsoft.com/office/powerpoint/2010/main" val="12651926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7</a:t>
            </a:fld>
            <a:endParaRPr lang="ru-RU" dirty="0"/>
          </a:p>
        </p:txBody>
      </p:sp>
      <p:sp>
        <p:nvSpPr>
          <p:cNvPr id="3" name="Прямоугольник 2"/>
          <p:cNvSpPr/>
          <p:nvPr/>
        </p:nvSpPr>
        <p:spPr>
          <a:xfrm>
            <a:off x="357166" y="714348"/>
            <a:ext cx="6286544" cy="8565678"/>
          </a:xfrm>
          <a:prstGeom prst="rect">
            <a:avLst/>
          </a:prstGeom>
        </p:spPr>
        <p:txBody>
          <a:bodyPr wrap="square">
            <a:spAutoFit/>
          </a:bodyPr>
          <a:lstStyle/>
          <a:p>
            <a:pPr algn="just">
              <a:lnSpc>
                <a:spcPct val="115000"/>
              </a:lnSpc>
            </a:pPr>
            <a:r>
              <a:rPr lang="ru-RU" sz="1500" dirty="0">
                <a:effectLst/>
                <a:latin typeface="Times New Roman" panose="02020603050405020304" pitchFamily="18" charset="0"/>
                <a:ea typeface="Times New Roman" panose="02020603050405020304" pitchFamily="18" charset="0"/>
                <a:cs typeface="Times New Roman" panose="02020603050405020304" pitchFamily="18" charset="0"/>
              </a:rPr>
              <a:t> Встречается проблема негативного отношения к детям с ограниченными возможностями со стороны сверстников, наличия физических и психических барьеров, мешающих повышению качества образования детей с ограниченными возможностями здоровья. Для того чтобы сформировать в детях толерантное отношение к людям с ограниченными возможностями здоровья, педагогический коллектив  должен быть готов к проявлениям толерантности не на словах, а на деле подтверждая своей деятельностью.</a:t>
            </a:r>
            <a:endParaRPr lang="ru-RU" sz="15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ru-RU" sz="1500" dirty="0">
                <a:effectLst/>
                <a:latin typeface="Times New Roman" panose="02020603050405020304" pitchFamily="18" charset="0"/>
                <a:ea typeface="Times New Roman" panose="02020603050405020304" pitchFamily="18" charset="0"/>
                <a:cs typeface="Times New Roman" panose="02020603050405020304" pitchFamily="18" charset="0"/>
              </a:rPr>
              <a:t>  Толерантность – это не только милосердие, терпимость, главное, это уважение прав человека. Это признание того, что люди по своей природе различаются по внешнему виду, положению, речи, поведению и ценностям и обладают правом жить в мире и сохранять свою индивидуальность. </a:t>
            </a:r>
            <a:endParaRPr lang="ru-RU" sz="15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ru-RU" sz="1500" dirty="0">
                <a:effectLst/>
                <a:latin typeface="Times New Roman" panose="02020603050405020304" pitchFamily="18" charset="0"/>
                <a:ea typeface="Times New Roman" panose="02020603050405020304" pitchFamily="18" charset="0"/>
                <a:cs typeface="Times New Roman" panose="02020603050405020304" pitchFamily="18" charset="0"/>
              </a:rPr>
              <a:t> Воспитание толерантности как личного качества у студентов  возможно осуществлять через создание социальных, психолого-педагогических условий для развития  взаимодействия детей «нормы» и ребенка с ограниченными возможностями здоровья и особенно с детьми с  ментальными нарушениями в образовательном учреждении:</a:t>
            </a:r>
            <a:endParaRPr lang="ru-RU" sz="15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SzPts val="1000"/>
              <a:buFont typeface="Symbol" panose="05050102010706020507" pitchFamily="18" charset="2"/>
              <a:buChar char=""/>
              <a:tabLst>
                <a:tab pos="457200" algn="l"/>
              </a:tabLst>
            </a:pPr>
            <a:r>
              <a:rPr lang="ru-RU" sz="1500" dirty="0">
                <a:effectLst/>
                <a:latin typeface="Times New Roman" panose="02020603050405020304" pitchFamily="18" charset="0"/>
                <a:ea typeface="Times New Roman" panose="02020603050405020304" pitchFamily="18" charset="0"/>
                <a:cs typeface="Times New Roman" panose="02020603050405020304" pitchFamily="18" charset="0"/>
              </a:rPr>
              <a:t>вовлечение детей с ограниченными возможностями во внеурочную деятельность;</a:t>
            </a:r>
            <a:endParaRPr lang="ru-RU" sz="15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SzPts val="1000"/>
              <a:buFont typeface="Symbol" panose="05050102010706020507" pitchFamily="18" charset="2"/>
              <a:buChar char=""/>
              <a:tabLst>
                <a:tab pos="457200" algn="l"/>
              </a:tabLst>
            </a:pPr>
            <a:r>
              <a:rPr lang="ru-RU" sz="1500" dirty="0">
                <a:effectLst/>
                <a:latin typeface="Times New Roman" panose="02020603050405020304" pitchFamily="18" charset="0"/>
                <a:ea typeface="Times New Roman" panose="02020603050405020304" pitchFamily="18" charset="0"/>
                <a:cs typeface="Times New Roman" panose="02020603050405020304" pitchFamily="18" charset="0"/>
              </a:rPr>
              <a:t>проведение совместных мероприятий (спортивных, культурно-</a:t>
            </a:r>
            <a:r>
              <a:rPr lang="ru-RU" sz="1500" dirty="0" err="1">
                <a:effectLst/>
                <a:latin typeface="Times New Roman" panose="02020603050405020304" pitchFamily="18" charset="0"/>
                <a:ea typeface="Times New Roman" panose="02020603050405020304" pitchFamily="18" charset="0"/>
                <a:cs typeface="Times New Roman" panose="02020603050405020304" pitchFamily="18" charset="0"/>
              </a:rPr>
              <a:t>развивающхся</a:t>
            </a:r>
            <a:r>
              <a:rPr lang="ru-RU" sz="15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5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SzPts val="1000"/>
              <a:buFont typeface="Symbol" panose="05050102010706020507" pitchFamily="18" charset="2"/>
              <a:buChar char=""/>
              <a:tabLst>
                <a:tab pos="457200" algn="l"/>
              </a:tabLst>
            </a:pPr>
            <a:r>
              <a:rPr lang="ru-RU" sz="1500" dirty="0">
                <a:effectLst/>
                <a:latin typeface="Times New Roman" panose="02020603050405020304" pitchFamily="18" charset="0"/>
                <a:ea typeface="Times New Roman" panose="02020603050405020304" pitchFamily="18" charset="0"/>
                <a:cs typeface="Times New Roman" panose="02020603050405020304" pitchFamily="18" charset="0"/>
              </a:rPr>
              <a:t>создание активной поведенческой установки у детей с ограниченными возможностями на уверенное позиционирование себя в современном обществе, умение превращать свои недостатки в достоинства;</a:t>
            </a:r>
            <a:endParaRPr lang="ru-RU" sz="15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SzPts val="1000"/>
              <a:buFont typeface="Symbol" panose="05050102010706020507" pitchFamily="18" charset="2"/>
              <a:buChar char=""/>
              <a:tabLst>
                <a:tab pos="457200" algn="l"/>
              </a:tabLst>
            </a:pPr>
            <a:r>
              <a:rPr lang="ru-RU" sz="1500" dirty="0">
                <a:effectLst/>
                <a:latin typeface="Times New Roman" panose="02020603050405020304" pitchFamily="18" charset="0"/>
                <a:ea typeface="Times New Roman" panose="02020603050405020304" pitchFamily="18" charset="0"/>
                <a:cs typeface="Times New Roman" panose="02020603050405020304" pitchFamily="18" charset="0"/>
              </a:rPr>
              <a:t>изменение отношения родителей «обычных детей» к детям с ограниченными возможностями здоровья.</a:t>
            </a:r>
            <a:endParaRPr lang="ru-RU" sz="15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ru-RU" sz="1500" dirty="0">
                <a:effectLst/>
                <a:latin typeface="Times New Roman" panose="02020603050405020304" pitchFamily="18" charset="0"/>
                <a:ea typeface="Times New Roman" panose="02020603050405020304" pitchFamily="18" charset="0"/>
                <a:cs typeface="Times New Roman" panose="02020603050405020304" pitchFamily="18" charset="0"/>
              </a:rPr>
              <a:t>   Инклюзивное образование включает в себя не только обучение и воспитание детей с ОВЗ совместно с нормально развивающимися сверстниками в образовательном учреждении, но и их социальную адаптацию, которая является важнейшим условием наиболее адекватного и эффективного вхождения детей в социум. </a:t>
            </a:r>
            <a:endParaRPr lang="ru-RU" sz="1500" dirty="0">
              <a:effectLst/>
              <a:latin typeface="Times New Roman" panose="02020603050405020304" pitchFamily="18" charset="0"/>
              <a:ea typeface="Times New Roman" panose="02020603050405020304" pitchFamily="18" charset="0"/>
            </a:endParaRPr>
          </a:p>
        </p:txBody>
      </p:sp>
      <p:sp>
        <p:nvSpPr>
          <p:cNvPr id="4" name="Прямоугольник 3"/>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a:t>
            </a:r>
            <a:r>
              <a:rPr lang="en-US" b="1" dirty="0">
                <a:solidFill>
                  <a:schemeClr val="tx2">
                    <a:lumMod val="50000"/>
                  </a:schemeClr>
                </a:solidFill>
                <a:latin typeface="Times New Roman" pitchFamily="18" charset="0"/>
                <a:cs typeface="Times New Roman" pitchFamily="18" charset="0"/>
              </a:rPr>
              <a:t>8</a:t>
            </a:r>
            <a:r>
              <a:rPr lang="ru-RU" b="1" dirty="0">
                <a:solidFill>
                  <a:schemeClr val="tx2">
                    <a:lumMod val="50000"/>
                  </a:schemeClr>
                </a:solidFill>
                <a:latin typeface="Times New Roman" pitchFamily="18" charset="0"/>
                <a:cs typeface="Times New Roman" pitchFamily="18" charset="0"/>
              </a:rPr>
              <a:t> апреля 202</a:t>
            </a:r>
            <a:r>
              <a:rPr lang="en-US" b="1" dirty="0">
                <a:solidFill>
                  <a:schemeClr val="tx2">
                    <a:lumMod val="50000"/>
                  </a:schemeClr>
                </a:solidFill>
                <a:latin typeface="Times New Roman" pitchFamily="18" charset="0"/>
                <a:cs typeface="Times New Roman" pitchFamily="18" charset="0"/>
              </a:rPr>
              <a:t>4</a:t>
            </a:r>
            <a:r>
              <a:rPr lang="ru-RU" b="1" dirty="0">
                <a:solidFill>
                  <a:schemeClr val="tx2">
                    <a:lumMod val="50000"/>
                  </a:schemeClr>
                </a:solidFill>
                <a:latin typeface="Times New Roman" pitchFamily="18" charset="0"/>
                <a:cs typeface="Times New Roman" pitchFamily="18" charset="0"/>
              </a:rPr>
              <a:t> г.</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normAutofit/>
          </a:bodyPr>
          <a:lstStyle/>
          <a:p>
            <a:fld id="{725C68B6-61C2-468F-89AB-4B9F7531AA68}" type="slidenum">
              <a:rPr lang="ru-RU" smtClean="0"/>
              <a:pPr/>
              <a:t>70</a:t>
            </a:fld>
            <a:endParaRPr lang="ru-RU" dirty="0"/>
          </a:p>
        </p:txBody>
      </p:sp>
      <p:sp>
        <p:nvSpPr>
          <p:cNvPr id="90113" name="Rectangle 1"/>
          <p:cNvSpPr>
            <a:spLocks noChangeArrowheads="1"/>
          </p:cNvSpPr>
          <p:nvPr/>
        </p:nvSpPr>
        <p:spPr bwMode="auto">
          <a:xfrm>
            <a:off x="548680" y="933933"/>
            <a:ext cx="5904656" cy="858542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0215" indent="-90170">
              <a:lnSpc>
                <a:spcPct val="115000"/>
              </a:lnSpc>
            </a:pPr>
            <a:r>
              <a:rPr lang="ru-RU" sz="1400" dirty="0">
                <a:effectLst/>
                <a:latin typeface="Times New Roman CYR" panose="02020603050405020304" pitchFamily="18" charset="0"/>
                <a:ea typeface="Calibri" panose="020F0502020204030204" pitchFamily="34" charset="0"/>
                <a:cs typeface="Times New Roman" panose="02020603050405020304" pitchFamily="18" charset="0"/>
              </a:rPr>
              <a:t>• о правах граждан в финансовой сфере.</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400" dirty="0">
                <a:effectLst/>
                <a:latin typeface="Times New Roman CYR" panose="02020603050405020304" pitchFamily="18" charset="0"/>
                <a:ea typeface="Calibri" panose="020F0502020204030204" pitchFamily="34" charset="0"/>
                <a:cs typeface="Times New Roman" panose="02020603050405020304" pitchFamily="18" charset="0"/>
              </a:rPr>
              <a:t>        Формирование финансовой культуры у обучающихся коррекционной школы - длительный процесс. Успешность этой работы зависит от того, какие методы в своей работе применяет учитель, создана ли система работы, сформирована ли положительная мотивация обучения, насколько всё это интересует детей Для повышения эффективности учебно-воспитательного процесса необходимо пересмотреть подход к выбору современных образовательных технологий.  И здесь перед учителем встает задача поиска различных методов, форм, приемов обучения, которые смогли бы активизировать познавательную деятельность школьников с нарушением интеллекта, стимулировать   мыслительные процессы. Жизнь требует от учителя внедрения в педагогический процесс современных образовательных технологий.</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400" dirty="0">
                <a:effectLst/>
                <a:latin typeface="Times New Roman CYR" panose="02020603050405020304" pitchFamily="18" charset="0"/>
                <a:ea typeface="Calibri" panose="020F0502020204030204" pitchFamily="34" charset="0"/>
                <a:cs typeface="Times New Roman" panose="02020603050405020304" pitchFamily="18" charset="0"/>
              </a:rPr>
              <a:t>В своей работе мы применяем различные современные образовательные технологии: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400" dirty="0">
                <a:effectLst/>
                <a:latin typeface="Times New Roman CYR" panose="02020603050405020304" pitchFamily="18" charset="0"/>
                <a:ea typeface="Calibri" panose="020F0502020204030204" pitchFamily="34" charset="0"/>
                <a:cs typeface="Times New Roman" panose="02020603050405020304" pitchFamily="18" charset="0"/>
              </a:rPr>
              <a:t>- игровые технологии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400" dirty="0">
                <a:effectLst/>
                <a:latin typeface="Times New Roman CYR" panose="02020603050405020304" pitchFamily="18" charset="0"/>
                <a:ea typeface="Calibri" panose="020F0502020204030204" pitchFamily="34" charset="0"/>
                <a:cs typeface="Times New Roman" panose="02020603050405020304" pitchFamily="18" charset="0"/>
              </a:rPr>
              <a:t>- информационно-коммуникационные технологии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400" dirty="0">
                <a:effectLst/>
                <a:latin typeface="Times New Roman CYR" panose="02020603050405020304" pitchFamily="18" charset="0"/>
                <a:ea typeface="Calibri" panose="020F0502020204030204" pitchFamily="34" charset="0"/>
                <a:cs typeface="Times New Roman" panose="02020603050405020304" pitchFamily="18" charset="0"/>
              </a:rPr>
              <a:t>- </a:t>
            </a:r>
            <a:r>
              <a:rPr lang="ru-RU" sz="1400" dirty="0" err="1">
                <a:effectLst/>
                <a:latin typeface="Times New Roman CYR" panose="02020603050405020304" pitchFamily="18" charset="0"/>
                <a:ea typeface="Calibri" panose="020F0502020204030204" pitchFamily="34" charset="0"/>
                <a:cs typeface="Times New Roman" panose="02020603050405020304" pitchFamily="18" charset="0"/>
              </a:rPr>
              <a:t>здоровьесберегающие</a:t>
            </a:r>
            <a:r>
              <a:rPr lang="ru-RU" sz="1400" dirty="0">
                <a:effectLst/>
                <a:latin typeface="Times New Roman CYR" panose="02020603050405020304" pitchFamily="18" charset="0"/>
                <a:ea typeface="Calibri" panose="020F0502020204030204" pitchFamily="34" charset="0"/>
                <a:cs typeface="Times New Roman" panose="02020603050405020304" pitchFamily="18" charset="0"/>
              </a:rPr>
              <a:t> технологии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400" dirty="0">
                <a:effectLst/>
                <a:latin typeface="Times New Roman CYR" panose="02020603050405020304" pitchFamily="18" charset="0"/>
                <a:ea typeface="Calibri" panose="020F0502020204030204" pitchFamily="34" charset="0"/>
                <a:cs typeface="Times New Roman" panose="02020603050405020304" pitchFamily="18" charset="0"/>
              </a:rPr>
              <a:t>- технология проблемного обучения</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400" dirty="0">
                <a:effectLst/>
                <a:latin typeface="Times New Roman CYR" panose="02020603050405020304" pitchFamily="18" charset="0"/>
                <a:ea typeface="Calibri" panose="020F0502020204030204" pitchFamily="34" charset="0"/>
                <a:cs typeface="Times New Roman" panose="02020603050405020304" pitchFamily="18" charset="0"/>
              </a:rPr>
              <a:t>- </a:t>
            </a:r>
            <a:r>
              <a:rPr lang="ru-RU" sz="1400" dirty="0" err="1">
                <a:effectLst/>
                <a:latin typeface="Times New Roman CYR" panose="02020603050405020304" pitchFamily="18" charset="0"/>
                <a:ea typeface="Calibri" panose="020F0502020204030204" pitchFamily="34" charset="0"/>
                <a:cs typeface="Times New Roman" panose="02020603050405020304" pitchFamily="18" charset="0"/>
              </a:rPr>
              <a:t>коррекционно</a:t>
            </a:r>
            <a:r>
              <a:rPr lang="ru-RU" sz="1400" dirty="0">
                <a:effectLst/>
                <a:latin typeface="Times New Roman CYR" panose="02020603050405020304" pitchFamily="18" charset="0"/>
                <a:ea typeface="Calibri" panose="020F0502020204030204" pitchFamily="34" charset="0"/>
                <a:cs typeface="Times New Roman" panose="02020603050405020304" pitchFamily="18" charset="0"/>
              </a:rPr>
              <a:t> - развивающие технологии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400" dirty="0">
                <a:effectLst/>
                <a:latin typeface="Times New Roman CYR" panose="02020603050405020304" pitchFamily="18" charset="0"/>
                <a:ea typeface="Calibri" panose="020F0502020204030204" pitchFamily="34" charset="0"/>
                <a:cs typeface="Times New Roman" panose="02020603050405020304" pitchFamily="18" charset="0"/>
              </a:rPr>
              <a:t>- технологии проектной деятельности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400" dirty="0">
                <a:effectLst/>
                <a:latin typeface="Times New Roman CYR" panose="02020603050405020304" pitchFamily="18" charset="0"/>
                <a:ea typeface="Calibri" panose="020F0502020204030204" pitchFamily="34" charset="0"/>
                <a:cs typeface="Times New Roman" panose="02020603050405020304" pitchFamily="18" charset="0"/>
              </a:rPr>
              <a:t>- технология дифференцированного обучения</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В процессе организации образовательной деятельности по изучению основ финансовой грамотности рекомендуется использовать как традиционные, классические формы (беседа, чтение, экскурсии, наблюдения и др.), так и современные (проектная деятельность, ситуационные задачи, игры, мастерские, викторины и конкурсы, кроссворды и др.). Все формы носят интегративный характер, позволяют развивать разные виды деятельности школьников.</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Наиболее приемлемыми и эффективно используемыми при обучении детей с нарушением интеллекта могут быть:</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endParaRPr lang="ru-RU" sz="1600" dirty="0">
              <a:effectLst/>
              <a:latin typeface="Times New Roman CYR" panose="02020603050405020304" pitchFamily="18" charset="0"/>
              <a:ea typeface="Calibri" panose="020F0502020204030204" pitchFamily="34" charset="0"/>
              <a:cs typeface="Times New Roman" panose="02020603050405020304" pitchFamily="18" charset="0"/>
            </a:endParaRPr>
          </a:p>
          <a:p>
            <a:pPr algn="just">
              <a:lnSpc>
                <a:spcPct val="115000"/>
              </a:lnSpc>
            </a:pPr>
            <a:endParaRPr kumimoji="0" lang="ru-RU" sz="1600" b="1" i="0" u="none" strike="noStrike" cap="none" normalizeH="0" baseline="0" dirty="0">
              <a:ln>
                <a:noFill/>
              </a:ln>
              <a:solidFill>
                <a:schemeClr val="tx1"/>
              </a:solidFill>
              <a:latin typeface="Times New Roman CYR" panose="02020603050405020304" pitchFamily="18" charset="0"/>
              <a:ea typeface="Calibri" panose="020F0502020204030204" pitchFamily="34"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ru-RU" sz="1600" b="0" i="0" u="none" strike="noStrike" cap="none" normalizeH="0" baseline="0" dirty="0">
              <a:ln>
                <a:noFill/>
              </a:ln>
              <a:solidFill>
                <a:schemeClr val="tx1"/>
              </a:solidFill>
              <a:effectLst/>
              <a:latin typeface="Times New Roman" pitchFamily="18" charset="0"/>
              <a:cs typeface="Times New Roman" pitchFamily="18" charset="0"/>
            </a:endParaRPr>
          </a:p>
        </p:txBody>
      </p:sp>
      <p:sp>
        <p:nvSpPr>
          <p:cNvPr id="4" name="Прямоугольник 3"/>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ПАПК___________________________18 апреля 2024 г.</a:t>
            </a:r>
          </a:p>
        </p:txBody>
      </p:sp>
    </p:spTree>
    <p:extLst>
      <p:ext uri="{BB962C8B-B14F-4D97-AF65-F5344CB8AC3E}">
        <p14:creationId xmlns:p14="http://schemas.microsoft.com/office/powerpoint/2010/main" val="53752761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normAutofit/>
          </a:bodyPr>
          <a:lstStyle/>
          <a:p>
            <a:fld id="{725C68B6-61C2-468F-89AB-4B9F7531AA68}" type="slidenum">
              <a:rPr lang="ru-RU" smtClean="0"/>
              <a:pPr/>
              <a:t>71</a:t>
            </a:fld>
            <a:endParaRPr lang="ru-RU" dirty="0"/>
          </a:p>
        </p:txBody>
      </p:sp>
      <p:sp>
        <p:nvSpPr>
          <p:cNvPr id="90113" name="Rectangle 1"/>
          <p:cNvSpPr>
            <a:spLocks noChangeArrowheads="1"/>
          </p:cNvSpPr>
          <p:nvPr/>
        </p:nvSpPr>
        <p:spPr bwMode="auto">
          <a:xfrm>
            <a:off x="692696" y="500998"/>
            <a:ext cx="5760640" cy="77530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lvl="0" indent="-342900" algn="just">
              <a:lnSpc>
                <a:spcPct val="115000"/>
              </a:lnSpc>
              <a:buSzPts val="1000"/>
              <a:buFont typeface="Symbol" panose="05050102010706020507" pitchFamily="18" charset="2"/>
              <a:buChar char=""/>
            </a:pPr>
            <a:r>
              <a:rPr lang="ru-RU" sz="1400" b="1" dirty="0">
                <a:effectLst/>
                <a:latin typeface="Times New Roman" panose="02020603050405020304" pitchFamily="18" charset="0"/>
                <a:ea typeface="Times New Roman" panose="02020603050405020304" pitchFamily="18" charset="0"/>
                <a:cs typeface="Times New Roman" panose="02020603050405020304" pitchFamily="18" charset="0"/>
              </a:rPr>
              <a:t>игровые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технологии;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SzPts val="1000"/>
              <a:buFont typeface="Symbol" panose="05050102010706020507" pitchFamily="18" charset="2"/>
              <a:buChar char=""/>
            </a:pPr>
            <a:r>
              <a:rPr lang="ru-RU" sz="1400" b="1" dirty="0">
                <a:effectLst/>
                <a:latin typeface="Times New Roman" panose="02020603050405020304" pitchFamily="18" charset="0"/>
                <a:ea typeface="Times New Roman" panose="02020603050405020304" pitchFamily="18" charset="0"/>
                <a:cs typeface="Times New Roman" panose="02020603050405020304" pitchFamily="18" charset="0"/>
              </a:rPr>
              <a:t>информационно-коммуникационные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технологии;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400" b="1" dirty="0">
                <a:effectLst/>
                <a:latin typeface="Times New Roman" panose="02020603050405020304" pitchFamily="18" charset="0"/>
                <a:ea typeface="Times New Roman" panose="02020603050405020304" pitchFamily="18" charset="0"/>
                <a:cs typeface="Times New Roman" panose="02020603050405020304" pitchFamily="18" charset="0"/>
              </a:rPr>
              <a:t>Игровые</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b="1" dirty="0">
                <a:effectLst/>
                <a:latin typeface="Times New Roman" panose="02020603050405020304" pitchFamily="18" charset="0"/>
                <a:ea typeface="Times New Roman" panose="02020603050405020304" pitchFamily="18" charset="0"/>
                <a:cs typeface="Times New Roman" panose="02020603050405020304" pitchFamily="18" charset="0"/>
              </a:rPr>
              <a:t>технологии</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 это игровая форма взаимодействия педагога и учащихся посредством реализации определенного сюжета (игры, сказки, спектакли, деловое общение). При этом образовательные задачи включаются в содержание игры. В образовательном процессе используются дидактические, деловые, ролевые, компьютерные игры.</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Реализация игровых приёмов и ситуаций при урочной форме занятий происходит по таким основным направлениям:</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SzPts val="1000"/>
              <a:buFont typeface="Symbol" panose="05050102010706020507" pitchFamily="18" charset="2"/>
              <a:buChar char=""/>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дидактическая цель ставится перед учащимися в форме игровой задачи;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SzPts val="1000"/>
              <a:buFont typeface="Symbol" panose="05050102010706020507" pitchFamily="18" charset="2"/>
              <a:buChar char=""/>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учебная деятельность подчиняется правилам игры;</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SzPts val="1000"/>
              <a:buFont typeface="Symbol" panose="05050102010706020507" pitchFamily="18" charset="2"/>
              <a:buChar char=""/>
              <a:tabLst>
                <a:tab pos="457200" algn="l"/>
              </a:tabLs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учебный материал используется в качестве её средства, в учебную деятельность вводится элемент соревнования, который переводит дидактическую задачу в игровую;</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buSzPts val="1000"/>
              <a:buFont typeface="Symbol" panose="05050102010706020507" pitchFamily="18" charset="2"/>
              <a:buChar char=""/>
              <a:tabLst>
                <a:tab pos="457200" algn="l"/>
              </a:tabLs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успешное выполнение дидактического задания связывается с игровым результатом.</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В зависимости от возраста и индивидуальных возможностей учащихся используются различные дидактические, деловые и сюжетно-ролевые игры. Тематика таких игр может быть очень разнообразной: «Что нельзя купить?», «Сделал дело – гуляй смело», «Мы пришли в банк», «Занять и одолжить», «Копим и сберегаем», игра-праздник «Русская ярмарка», «Где что купить?», «Выбираем самое важное», «Денежкин домик», «Что создается трудом», игра-соревнование «Мои домашние обязанности», «Супермаркет», «Кому что нужно для работы» и пр. </a:t>
            </a:r>
          </a:p>
          <a:p>
            <a:pPr algn="just">
              <a:lnSpc>
                <a:spcPct val="115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Игровая деятельность должна быть максимально приближена к распределению ролей в семье и бытовым жизненным ситуациям, либо основываться на эпизодах известных литературных произведений, русских народных сказок, кинофильмов, мультфильмов и т. п. </a:t>
            </a:r>
            <a:endParaRPr kumimoji="0" lang="ru-RU" sz="1600" b="0" i="0" u="none" strike="noStrike" cap="none" normalizeH="0" baseline="0" dirty="0">
              <a:ln>
                <a:noFill/>
              </a:ln>
              <a:solidFill>
                <a:schemeClr val="tx1"/>
              </a:solidFill>
              <a:effectLst/>
              <a:latin typeface="Times New Roman" pitchFamily="18" charset="0"/>
              <a:cs typeface="Times New Roman" pitchFamily="18" charset="0"/>
            </a:endParaRPr>
          </a:p>
        </p:txBody>
      </p:sp>
      <p:sp>
        <p:nvSpPr>
          <p:cNvPr id="4" name="Прямоугольник 3"/>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ПАПК___________________________18 апреля 2024 г.</a:t>
            </a:r>
          </a:p>
        </p:txBody>
      </p:sp>
    </p:spTree>
    <p:extLst>
      <p:ext uri="{BB962C8B-B14F-4D97-AF65-F5344CB8AC3E}">
        <p14:creationId xmlns:p14="http://schemas.microsoft.com/office/powerpoint/2010/main" val="58654996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normAutofit/>
          </a:bodyPr>
          <a:lstStyle/>
          <a:p>
            <a:fld id="{725C68B6-61C2-468F-89AB-4B9F7531AA68}" type="slidenum">
              <a:rPr lang="ru-RU" smtClean="0"/>
              <a:pPr/>
              <a:t>72</a:t>
            </a:fld>
            <a:endParaRPr lang="ru-RU" dirty="0"/>
          </a:p>
        </p:txBody>
      </p:sp>
      <p:sp>
        <p:nvSpPr>
          <p:cNvPr id="90113" name="Rectangle 1"/>
          <p:cNvSpPr>
            <a:spLocks noChangeArrowheads="1"/>
          </p:cNvSpPr>
          <p:nvPr/>
        </p:nvSpPr>
        <p:spPr bwMode="auto">
          <a:xfrm>
            <a:off x="476672" y="1221753"/>
            <a:ext cx="6048672" cy="7505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lnSpc>
                <a:spcPct val="115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Для учащихся с УО особенно показательными и обладающими наибольшей познавательной силой являются эпизоды из фильмов с последующим разбором увиденной ситуации. Широко используются наглядные, дидактические материалы.</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Могут быть использованы беседы-обсуждения, чтение (художественная литература, пословицы), художественные приемы (загадки) по теме финансовой грамотности. Беседы-обсуждения – одна из форм работы с детьми, которая помогает детям закрепить знания по разным темам. Примерные темы: труд – основа жизни, работать и зарабатывать, как придумали деньги, какие бывают деньги, как они выглядят и откуда берутся, как деньги попадают к нам в дом, как складывается стоимость товара, реклама, долги, тратим разумно, экономим, все по плану, жадность и пр.</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Тематические стенды, фотовыставки с наглядным и консультативным материалом по различным вопросам. Например: «Торговые предприятия», «Советуют специалисты», «Поход в магазин», «Учимся бережливости», «Деньги будущего», «Деньги: какие они были и какие стали» и др.</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400" b="1" dirty="0">
                <a:effectLst/>
                <a:latin typeface="Times New Roman" panose="02020603050405020304" pitchFamily="18" charset="0"/>
                <a:ea typeface="Times New Roman" panose="02020603050405020304" pitchFamily="18" charset="0"/>
                <a:cs typeface="Times New Roman" panose="02020603050405020304" pitchFamily="18" charset="0"/>
              </a:rPr>
              <a:t>Информационно-коммуникативные технологии</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Согласно новым требованиям федеральных государственных образовательных стандартов, внедрение инновационных технологий призвано, прежде всего, улучшить качество обучения, повысить мотивацию детей к получению новых знаний, ускорить процесс усвоения знаний. Одним из инновационных направлений являются компьютерные и мультимедийные технологии. Применение информационно-коммуникационных технологий в школьном образовании становится все более актуальным, так как позволяет средствами мультимедиа в наиболее доступной и привлекательной игровой форме развить логическое мышление детей, усилить творческую составляющую учебного процесса.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Использование новых нестандартных приёмов объяснения и закрепления материала, с использованием компьютерных технологий, повышает непроизвольное внимание детей</a:t>
            </a:r>
            <a:r>
              <a:rPr lang="ru-RU" sz="14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помогает развить произвольное внимание. </a:t>
            </a:r>
            <a:endParaRPr kumimoji="0" lang="ru-RU" sz="1600" b="0" i="0" u="none" strike="noStrike" cap="none" normalizeH="0" baseline="0" dirty="0">
              <a:ln>
                <a:noFill/>
              </a:ln>
              <a:solidFill>
                <a:schemeClr val="tx1"/>
              </a:solidFill>
              <a:effectLst/>
              <a:latin typeface="Times New Roman" pitchFamily="18" charset="0"/>
              <a:cs typeface="Times New Roman" pitchFamily="18" charset="0"/>
            </a:endParaRPr>
          </a:p>
        </p:txBody>
      </p:sp>
      <p:sp>
        <p:nvSpPr>
          <p:cNvPr id="4" name="Прямоугольник 3"/>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ПАПК___________________________18 апреля 2024 г.</a:t>
            </a:r>
          </a:p>
        </p:txBody>
      </p:sp>
    </p:spTree>
    <p:extLst>
      <p:ext uri="{BB962C8B-B14F-4D97-AF65-F5344CB8AC3E}">
        <p14:creationId xmlns:p14="http://schemas.microsoft.com/office/powerpoint/2010/main" val="70831896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normAutofit/>
          </a:bodyPr>
          <a:lstStyle/>
          <a:p>
            <a:fld id="{725C68B6-61C2-468F-89AB-4B9F7531AA68}" type="slidenum">
              <a:rPr lang="ru-RU" smtClean="0"/>
              <a:pPr/>
              <a:t>73</a:t>
            </a:fld>
            <a:endParaRPr lang="ru-RU" dirty="0"/>
          </a:p>
        </p:txBody>
      </p:sp>
      <p:sp>
        <p:nvSpPr>
          <p:cNvPr id="90113" name="Rectangle 1"/>
          <p:cNvSpPr>
            <a:spLocks noChangeArrowheads="1"/>
          </p:cNvSpPr>
          <p:nvPr/>
        </p:nvSpPr>
        <p:spPr bwMode="auto">
          <a:xfrm>
            <a:off x="548680" y="702271"/>
            <a:ext cx="5976664" cy="800610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lnSpc>
                <a:spcPct val="115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В этом случае задействуются различные каналы восприятия, что позволяет заложить информацию не только в фактах, но и в ассоциациях в памяти детей</a:t>
            </a:r>
            <a:r>
              <a:rPr lang="ru-RU" sz="1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Подача материала в виде мультимедийной презентации сокращает время обучения</a:t>
            </a:r>
            <a:r>
              <a:rPr lang="ru-RU" sz="14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высвобождает ресурсы здоровья детей</a:t>
            </a:r>
            <a:r>
              <a:rPr lang="ru-RU" sz="1400" b="1"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15000"/>
              </a:lnSpc>
            </a:pPr>
            <a:r>
              <a:rPr lang="ru-RU" sz="14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Кроме этого, использование презентаций в процессе обучения позволяет: заинтересовать детей, усилить образовательные эффекты, повысить качество усвоения материала, осуществить дифференцированный подход к детям с разным уровнем подготовленности, организовать одновременно детей, обладающих различными возможностями и способностями. Презентации доступны учащимся и соответствуют учебно-воспитательным целям и содержанию обучения. Составляются они с учетом возрастных особенностей умственно отсталых школьников</a:t>
            </a:r>
            <a:r>
              <a:rPr lang="ru-RU" sz="14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четкие по структуре, с краткими, легко запоминающимися надписями, с крупным шрифтом, эстетически оформлены, но не перенасыщены цветовой гаммой.        Презентации мы используем в различных учебных ситуациях: в процессе рассказа, при обобщении</a:t>
            </a:r>
            <a:r>
              <a:rPr lang="ru-RU" sz="1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и закреплении материала. Управление сменой слайдов презентации осуществляется педагогом, поэтому темп предъявления информации с экрана устанавливается в соответствии с возможностями детей</a:t>
            </a:r>
            <a:r>
              <a:rPr lang="ru-RU" sz="14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Включение в презентацию заданий, тестов, вопросов, дидактических игр разного уровня сложности позволяет осуществить на наших уроках индивидуальный подход к учащимся. При возникновении ситуации затруднения есть возможность неоднократного возвращения к нужному слайду, для уточнения, получения подсказки в виде разъяснения или выбора варианта ответа.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С помощью цифровых ресурсов дети знакомятся с новыми знаниями. Например, когда берется новая тема и используется компьютерная презентация, восприятие происходит быстрее, т.к. весь материал сопровождается сказочными героями, которые попали в трудную ситуацию и им нужна помощь. Дети готовы помочь, но для этого необходимо решить поставленную задачу. Формируются психофизические процессы – память, внимание, восприятие, воображение.</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Прямоугольник 3"/>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ПАПК___________________________18 апреля 2024 г.</a:t>
            </a:r>
          </a:p>
        </p:txBody>
      </p:sp>
    </p:spTree>
    <p:extLst>
      <p:ext uri="{BB962C8B-B14F-4D97-AF65-F5344CB8AC3E}">
        <p14:creationId xmlns:p14="http://schemas.microsoft.com/office/powerpoint/2010/main" val="17384803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normAutofit/>
          </a:bodyPr>
          <a:lstStyle/>
          <a:p>
            <a:fld id="{725C68B6-61C2-468F-89AB-4B9F7531AA68}" type="slidenum">
              <a:rPr lang="ru-RU" smtClean="0"/>
              <a:pPr/>
              <a:t>74</a:t>
            </a:fld>
            <a:endParaRPr lang="ru-RU" dirty="0"/>
          </a:p>
        </p:txBody>
      </p:sp>
      <p:sp>
        <p:nvSpPr>
          <p:cNvPr id="90113" name="Rectangle 1"/>
          <p:cNvSpPr>
            <a:spLocks noChangeArrowheads="1"/>
          </p:cNvSpPr>
          <p:nvPr/>
        </p:nvSpPr>
        <p:spPr bwMode="auto">
          <a:xfrm>
            <a:off x="548680" y="678418"/>
            <a:ext cx="5976664" cy="80538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lnSpc>
                <a:spcPct val="115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Таким образом, использование современных образовательных технологий в процессе обучения основам финансовой грамотности обеспечивает гибкость образовательного процесса, повышает познавательный интерес учащихся, способствует коррекции недостатков развития и творческой активности. Благодаря внедрению в образовательный процесс современных технологий обучения «особенные дети» имеют больший шанс повысить уровень мотивации к обучению</a:t>
            </a:r>
            <a:r>
              <a:rPr lang="ru-RU" sz="14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приобрести необходимые умения и навыки для дальнейшей жизни и успешной адаптации в обществе</a:t>
            </a:r>
            <a:r>
              <a:rPr lang="ru-RU" sz="14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Формирование основ финансовой грамотности приближает школьника с ОВЗ к реальной жизни, пробуждает экономическое мышление, позволяет приобрести качества, необходимые для дальнейшей взрослой жизни. Финансовая грамотность для школьников – это финансово-экономическое образование детей, направленное на усвоение основ финансовой культуры и развитие мышления в области финансов. Основная цель экономического образования – содействие формированию базовых социальных компетенций учащихся в сфере личных и семейных финансов.</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Список использованных источников:</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180340" indent="-180340"/>
            <a:r>
              <a:rPr lang="ru-RU" sz="1400" dirty="0">
                <a:solidFill>
                  <a:srgbClr val="000000"/>
                </a:solidFill>
                <a:effectLst/>
                <a:latin typeface="Times New Roman" panose="02020603050405020304" pitchFamily="18" charset="0"/>
                <a:ea typeface="Calibri" panose="020F0502020204030204" pitchFamily="34" charset="0"/>
              </a:rPr>
              <a:t>1. Абросимова, Е. А. Финансовая грамотность: Учебная программа / Е.А. Абросимова. – Москва: Издательство «ВИТА-ПРЕСС», 2014 г. </a:t>
            </a:r>
          </a:p>
          <a:p>
            <a:pPr marL="180340" indent="-180340"/>
            <a:r>
              <a:rPr lang="ru-RU" sz="1400" dirty="0">
                <a:solidFill>
                  <a:srgbClr val="000000"/>
                </a:solidFill>
                <a:effectLst/>
                <a:latin typeface="Times New Roman" panose="02020603050405020304" pitchFamily="18" charset="0"/>
                <a:ea typeface="Calibri" panose="020F0502020204030204" pitchFamily="34" charset="0"/>
              </a:rPr>
              <a:t>2. Мои финансы </a:t>
            </a:r>
            <a:r>
              <a:rPr lang="en-US" sz="1400" u="sng" dirty="0">
                <a:solidFill>
                  <a:srgbClr val="000000"/>
                </a:solidFill>
                <a:effectLst/>
                <a:latin typeface="Times New Roman" panose="02020603050405020304" pitchFamily="18" charset="0"/>
                <a:ea typeface="Calibri" panose="020F0502020204030204" pitchFamily="34" charset="0"/>
                <a:hlinkClick r:id="rId2"/>
              </a:rPr>
              <a:t>https</a:t>
            </a:r>
            <a:r>
              <a:rPr lang="ru-RU" sz="1400" u="sng" dirty="0">
                <a:solidFill>
                  <a:srgbClr val="000000"/>
                </a:solidFill>
                <a:effectLst/>
                <a:latin typeface="Times New Roman" panose="02020603050405020304" pitchFamily="18" charset="0"/>
                <a:ea typeface="Calibri" panose="020F0502020204030204" pitchFamily="34" charset="0"/>
                <a:hlinkClick r:id="rId2"/>
              </a:rPr>
              <a:t>://</a:t>
            </a:r>
            <a:r>
              <a:rPr lang="ru-RU" sz="1400" u="sng" dirty="0" err="1">
                <a:solidFill>
                  <a:srgbClr val="000000"/>
                </a:solidFill>
                <a:effectLst/>
                <a:latin typeface="Times New Roman" panose="02020603050405020304" pitchFamily="18" charset="0"/>
                <a:ea typeface="Calibri" panose="020F0502020204030204" pitchFamily="34" charset="0"/>
                <a:hlinkClick r:id="rId2"/>
              </a:rPr>
              <a:t>моифинансы.рф</a:t>
            </a:r>
            <a:r>
              <a:rPr lang="ru-RU" sz="1400" dirty="0">
                <a:solidFill>
                  <a:srgbClr val="000000"/>
                </a:solidFill>
                <a:effectLst/>
                <a:latin typeface="Times New Roman" panose="02020603050405020304" pitchFamily="18" charset="0"/>
                <a:ea typeface="Calibri" panose="020F0502020204030204" pitchFamily="34" charset="0"/>
              </a:rPr>
              <a:t> </a:t>
            </a:r>
          </a:p>
          <a:p>
            <a:pPr marL="180340" indent="-180340"/>
            <a:r>
              <a:rPr lang="ru-RU" sz="1400" dirty="0">
                <a:solidFill>
                  <a:srgbClr val="000000"/>
                </a:solidFill>
                <a:effectLst/>
                <a:latin typeface="Times New Roman" panose="02020603050405020304" pitchFamily="18" charset="0"/>
                <a:ea typeface="Calibri" panose="020F0502020204030204" pitchFamily="34" charset="0"/>
              </a:rPr>
              <a:t>3. </a:t>
            </a:r>
            <a:r>
              <a:rPr lang="ru-RU" sz="1400" dirty="0">
                <a:solidFill>
                  <a:srgbClr val="000000"/>
                </a:solidFill>
                <a:effectLst/>
                <a:latin typeface="Times New Roman" panose="02020603050405020304" pitchFamily="18" charset="0"/>
                <a:ea typeface="Times New Roman" panose="02020603050405020304" pitchFamily="18" charset="0"/>
              </a:rPr>
              <a:t>Федеральный методический центр по финансовой грамотности системы общего и среднего профессионального образования НИУ «Высшая школа экономики»  </a:t>
            </a:r>
            <a:r>
              <a:rPr lang="ru-RU" sz="1400" u="sng" dirty="0">
                <a:solidFill>
                  <a:srgbClr val="000000"/>
                </a:solidFill>
                <a:effectLst/>
                <a:latin typeface="Times New Roman" panose="02020603050405020304" pitchFamily="18" charset="0"/>
                <a:ea typeface="Times New Roman" panose="02020603050405020304" pitchFamily="18" charset="0"/>
                <a:hlinkClick r:id="rId3"/>
              </a:rPr>
              <a:t>https://fmc.hse.ru/</a:t>
            </a:r>
            <a:r>
              <a:rPr lang="ru-RU" sz="1400" dirty="0">
                <a:solidFill>
                  <a:srgbClr val="000000"/>
                </a:solidFill>
                <a:effectLst/>
                <a:latin typeface="Times New Roman" panose="02020603050405020304" pitchFamily="18" charset="0"/>
                <a:ea typeface="Times New Roman" panose="02020603050405020304" pitchFamily="18" charset="0"/>
              </a:rPr>
              <a:t> </a:t>
            </a:r>
            <a:endParaRPr lang="ru-RU" sz="1400" dirty="0">
              <a:solidFill>
                <a:srgbClr val="000000"/>
              </a:solidFill>
              <a:effectLst/>
              <a:latin typeface="Times New Roman" panose="02020603050405020304" pitchFamily="18" charset="0"/>
              <a:ea typeface="Calibri" panose="020F0502020204030204" pitchFamily="34" charset="0"/>
            </a:endParaRPr>
          </a:p>
          <a:p>
            <a:pPr marL="180340" indent="-180340"/>
            <a:r>
              <a:rPr lang="ru-RU" sz="1400" dirty="0">
                <a:solidFill>
                  <a:srgbClr val="000000"/>
                </a:solidFill>
                <a:effectLst/>
                <a:latin typeface="Times New Roman" panose="02020603050405020304" pitchFamily="18" charset="0"/>
                <a:ea typeface="Times New Roman" panose="02020603050405020304" pitchFamily="18" charset="0"/>
              </a:rPr>
              <a:t>4. </a:t>
            </a:r>
            <a:r>
              <a:rPr lang="ru-RU" sz="1400" dirty="0">
                <a:solidFill>
                  <a:srgbClr val="000000"/>
                </a:solidFill>
                <a:effectLst/>
                <a:latin typeface="Times New Roman" panose="02020603050405020304" pitchFamily="18" charset="0"/>
                <a:ea typeface="Calibri" panose="020F0502020204030204" pitchFamily="34" charset="0"/>
              </a:rPr>
              <a:t>Федеральная научно-практическая конференция «Финансовая культура детям и молодежи: инвестиции в успех». </a:t>
            </a:r>
            <a:r>
              <a:rPr lang="en-US" sz="1400" dirty="0">
                <a:solidFill>
                  <a:srgbClr val="000000"/>
                </a:solidFill>
                <a:effectLst/>
                <a:latin typeface="Times New Roman" panose="02020603050405020304" pitchFamily="18" charset="0"/>
                <a:ea typeface="Calibri" panose="020F0502020204030204" pitchFamily="34" charset="0"/>
              </a:rPr>
              <a:t>XIV </a:t>
            </a:r>
            <a:r>
              <a:rPr lang="ru-RU" sz="1400" dirty="0">
                <a:solidFill>
                  <a:srgbClr val="000000"/>
                </a:solidFill>
                <a:effectLst/>
                <a:latin typeface="Times New Roman" panose="02020603050405020304" pitchFamily="18" charset="0"/>
                <a:ea typeface="Calibri" panose="020F0502020204030204" pitchFamily="34" charset="0"/>
              </a:rPr>
              <a:t>Петербургский международный образовательный форум, 2024 г. </a:t>
            </a:r>
            <a:r>
              <a:rPr lang="ru-RU" sz="1400" u="sng" dirty="0">
                <a:solidFill>
                  <a:srgbClr val="000000"/>
                </a:solidFill>
                <a:effectLst/>
                <a:latin typeface="Times New Roman" panose="02020603050405020304" pitchFamily="18" charset="0"/>
                <a:ea typeface="Calibri" panose="020F0502020204030204" pitchFamily="34" charset="0"/>
                <a:hlinkClick r:id="rId4"/>
              </a:rPr>
              <a:t>https://fmc.hse.ru/conf2024</a:t>
            </a:r>
            <a:r>
              <a:rPr lang="ru-RU" sz="1400" dirty="0">
                <a:solidFill>
                  <a:srgbClr val="000000"/>
                </a:solidFill>
                <a:effectLst/>
                <a:latin typeface="Times New Roman" panose="02020603050405020304" pitchFamily="18" charset="0"/>
                <a:ea typeface="Calibri" panose="020F0502020204030204" pitchFamily="34" charset="0"/>
              </a:rPr>
              <a:t> </a:t>
            </a:r>
          </a:p>
          <a:p>
            <a:pPr marL="180340" indent="-180340"/>
            <a:r>
              <a:rPr lang="ru-RU" sz="1400" dirty="0">
                <a:solidFill>
                  <a:srgbClr val="000000"/>
                </a:solidFill>
                <a:effectLst/>
                <a:latin typeface="Times New Roman" panose="02020603050405020304" pitchFamily="18" charset="0"/>
                <a:ea typeface="Calibri" panose="020F0502020204030204" pitchFamily="34" charset="0"/>
              </a:rPr>
              <a:t>5. Финансовая культура </a:t>
            </a:r>
            <a:r>
              <a:rPr lang="ru-RU" sz="1400" u="sng" dirty="0">
                <a:solidFill>
                  <a:srgbClr val="000000"/>
                </a:solidFill>
                <a:effectLst/>
                <a:latin typeface="Times New Roman" panose="02020603050405020304" pitchFamily="18" charset="0"/>
                <a:ea typeface="Calibri" panose="020F0502020204030204" pitchFamily="34" charset="0"/>
                <a:hlinkClick r:id="rId5"/>
              </a:rPr>
              <a:t>https://fincult.info/</a:t>
            </a:r>
            <a:endParaRPr lang="ru-RU" sz="1400" dirty="0">
              <a:solidFill>
                <a:srgbClr val="000000"/>
              </a:solidFill>
              <a:effectLst/>
              <a:latin typeface="Times New Roman" panose="02020603050405020304" pitchFamily="18" charset="0"/>
              <a:ea typeface="Calibri" panose="020F0502020204030204" pitchFamily="34" charset="0"/>
            </a:endParaRPr>
          </a:p>
          <a:p>
            <a:pPr>
              <a:spcAft>
                <a:spcPts val="300"/>
              </a:spcAft>
            </a:pPr>
            <a:r>
              <a:rPr lang="ru-RU" sz="1800" dirty="0">
                <a:solidFill>
                  <a:srgbClr val="000000"/>
                </a:solidFill>
                <a:effectLst/>
                <a:latin typeface="Times New Roman" panose="02020603050405020304" pitchFamily="18" charset="0"/>
                <a:ea typeface="Calibri" panose="020F0502020204030204" pitchFamily="34" charset="0"/>
              </a:rPr>
              <a:t> </a:t>
            </a:r>
          </a:p>
          <a:p>
            <a:r>
              <a:rPr lang="ru-RU" sz="1800" dirty="0">
                <a:solidFill>
                  <a:srgbClr val="000000"/>
                </a:solidFill>
                <a:effectLst/>
                <a:latin typeface="Times New Roman" panose="02020603050405020304" pitchFamily="18" charset="0"/>
                <a:ea typeface="Calibri" panose="020F0502020204030204" pitchFamily="34" charset="0"/>
              </a:rPr>
              <a:t> </a:t>
            </a:r>
          </a:p>
          <a:p>
            <a:r>
              <a:rPr lang="ru-RU" sz="1800" dirty="0">
                <a:solidFill>
                  <a:srgbClr val="000000"/>
                </a:solidFill>
                <a:effectLst/>
                <a:latin typeface="Times New Roman" panose="02020603050405020304" pitchFamily="18" charset="0"/>
                <a:ea typeface="Calibri" panose="020F0502020204030204" pitchFamily="34" charset="0"/>
              </a:rPr>
              <a:t> </a:t>
            </a:r>
          </a:p>
          <a:p>
            <a:r>
              <a:rPr lang="ru-RU" sz="1800" dirty="0">
                <a:solidFill>
                  <a:srgbClr val="000000"/>
                </a:solidFill>
                <a:effectLst/>
                <a:latin typeface="Times New Roman" panose="02020603050405020304" pitchFamily="18" charset="0"/>
                <a:ea typeface="Calibri" panose="020F0502020204030204" pitchFamily="34" charset="0"/>
              </a:rPr>
              <a:t> </a:t>
            </a:r>
          </a:p>
          <a:p>
            <a:pPr algn="just">
              <a:lnSpc>
                <a:spcPct val="115000"/>
              </a:lnSpc>
            </a:pP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Прямоугольник 3"/>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ПАПК___________________________18 апреля 2024 г.</a:t>
            </a:r>
          </a:p>
        </p:txBody>
      </p:sp>
    </p:spTree>
    <p:extLst>
      <p:ext uri="{BB962C8B-B14F-4D97-AF65-F5344CB8AC3E}">
        <p14:creationId xmlns:p14="http://schemas.microsoft.com/office/powerpoint/2010/main" val="256932204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338" y="-357222"/>
            <a:ext cx="7072338" cy="3273038"/>
          </a:xfrm>
        </p:spPr>
        <p:txBody>
          <a:bodyPr>
            <a:normAutofit/>
          </a:bodyPr>
          <a:lstStyle/>
          <a:p>
            <a:pPr algn="r">
              <a:spcAft>
                <a:spcPts val="1000"/>
              </a:spcAft>
            </a:pPr>
            <a:br>
              <a:rPr lang="ru-RU" sz="1400" i="1"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ru-RU" sz="1600" b="1" i="1" dirty="0">
                <a:effectLst/>
                <a:latin typeface="Times New Roman" panose="02020603050405020304" pitchFamily="18" charset="0"/>
                <a:ea typeface="Calibri" panose="020F0502020204030204" pitchFamily="34" charset="0"/>
                <a:cs typeface="Times New Roman" panose="02020603050405020304" pitchFamily="18" charset="0"/>
              </a:rPr>
              <a:t>Викторович Ольга Николаевна</a:t>
            </a:r>
            <a:br>
              <a:rPr lang="ru-RU" sz="1600" dirty="0">
                <a:effectLst/>
                <a:latin typeface="Calibri" panose="020F0502020204030204" pitchFamily="34" charset="0"/>
                <a:ea typeface="Calibri" panose="020F0502020204030204" pitchFamily="34" charset="0"/>
                <a:cs typeface="Times New Roman" panose="02020603050405020304" pitchFamily="18" charset="0"/>
              </a:rPr>
            </a:br>
            <a:r>
              <a:rPr lang="ru-RU" sz="1600" i="1" dirty="0">
                <a:effectLst/>
                <a:latin typeface="Times New Roman" panose="02020603050405020304" pitchFamily="18" charset="0"/>
                <a:ea typeface="Calibri" panose="020F0502020204030204" pitchFamily="34" charset="0"/>
                <a:cs typeface="Times New Roman" panose="02020603050405020304" pitchFamily="18" charset="0"/>
              </a:rPr>
              <a:t>Преподаватель</a:t>
            </a:r>
            <a:br>
              <a:rPr lang="ru-RU" sz="1600" dirty="0">
                <a:effectLst/>
                <a:latin typeface="Calibri" panose="020F0502020204030204" pitchFamily="34" charset="0"/>
                <a:ea typeface="Calibri" panose="020F0502020204030204" pitchFamily="34" charset="0"/>
                <a:cs typeface="Times New Roman" panose="02020603050405020304" pitchFamily="18" charset="0"/>
              </a:rPr>
            </a:br>
            <a:r>
              <a:rPr lang="ru-RU" sz="1600" i="1" kern="0" dirty="0">
                <a:effectLst/>
                <a:latin typeface="Times New Roman" panose="02020603050405020304" pitchFamily="18" charset="0"/>
                <a:ea typeface="Calibri" panose="020F0502020204030204" pitchFamily="34" charset="0"/>
              </a:rPr>
              <a:t>ГПОУ ЯО Пошехонский аграрно-политехнический колледж</a:t>
            </a:r>
            <a:r>
              <a:rPr lang="ru-RU" sz="1800" i="1"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br>
              <a:rPr lang="ru-RU" sz="1800" i="1" dirty="0">
                <a:solidFill>
                  <a:schemeClr val="bg2">
                    <a:lumMod val="10000"/>
                  </a:schemeClr>
                </a:solidFill>
                <a:latin typeface="Times New Roman" pitchFamily="18" charset="0"/>
                <a:cs typeface="Times New Roman" pitchFamily="18" charset="0"/>
              </a:rPr>
            </a:br>
            <a:endParaRPr lang="ru-RU" sz="1600" i="1" dirty="0">
              <a:solidFill>
                <a:schemeClr val="bg2">
                  <a:lumMod val="10000"/>
                </a:schemeClr>
              </a:solidFill>
              <a:latin typeface="Times New Roman" pitchFamily="18" charset="0"/>
              <a:cs typeface="Times New Roman" pitchFamily="18" charset="0"/>
            </a:endParaRPr>
          </a:p>
        </p:txBody>
      </p:sp>
      <p:sp>
        <p:nvSpPr>
          <p:cNvPr id="3" name="Номер слайда 2"/>
          <p:cNvSpPr>
            <a:spLocks noGrp="1"/>
          </p:cNvSpPr>
          <p:nvPr>
            <p:ph type="sldNum" sz="quarter" idx="12"/>
          </p:nvPr>
        </p:nvSpPr>
        <p:spPr>
          <a:xfrm>
            <a:off x="0" y="8429652"/>
            <a:ext cx="400050" cy="325968"/>
          </a:xfrm>
        </p:spPr>
        <p:txBody>
          <a:bodyPr>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725C68B6-61C2-468F-89AB-4B9F7531AA68}" type="slidenum">
              <a:rPr kumimoji="0" lang="ru-RU" sz="1400" b="1" i="0" u="none" strike="noStrike" kern="1200" cap="none" spc="0" normalizeH="0" baseline="0" noProof="0" smtClean="0">
                <a:ln>
                  <a:noFill/>
                </a:ln>
                <a:solidFill>
                  <a:srgbClr val="EBDDC3">
                    <a:lumMod val="10000"/>
                  </a:srgbClr>
                </a:solidFill>
                <a:effectLst/>
                <a:uLnTx/>
                <a:uFillTx/>
                <a:latin typeface="Calibri" panose="020F0502020204030204"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75</a:t>
            </a:fld>
            <a:endParaRPr kumimoji="0" lang="ru-RU" sz="1400" b="1" i="0" u="none" strike="noStrike" kern="1200" cap="none" spc="0" normalizeH="0" baseline="0" noProof="0" dirty="0">
              <a:ln>
                <a:noFill/>
              </a:ln>
              <a:solidFill>
                <a:srgbClr val="EBDDC3">
                  <a:lumMod val="10000"/>
                </a:srgbClr>
              </a:solidFill>
              <a:effectLst/>
              <a:uLnTx/>
              <a:uFillTx/>
              <a:latin typeface="Calibri" panose="020F0502020204030204" pitchFamily="34" charset="0"/>
              <a:ea typeface="+mn-ea"/>
              <a:cs typeface="+mn-cs"/>
            </a:endParaRPr>
          </a:p>
        </p:txBody>
      </p:sp>
      <p:sp>
        <p:nvSpPr>
          <p:cNvPr id="4" name="Прямоугольник 3"/>
          <p:cNvSpPr/>
          <p:nvPr/>
        </p:nvSpPr>
        <p:spPr>
          <a:xfrm>
            <a:off x="166078" y="147357"/>
            <a:ext cx="6858000" cy="369332"/>
          </a:xfrm>
          <a:prstGeom prst="rect">
            <a:avLst/>
          </a:prstGeom>
        </p:spPr>
        <p:txBody>
          <a:bodyPr wrap="square">
            <a:sp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ru-RU" sz="1800" b="1" i="0" u="none" strike="noStrike" kern="1200" cap="none" spc="0" normalizeH="0" baseline="0" noProof="0" dirty="0">
                <a:ln>
                  <a:noFill/>
                </a:ln>
                <a:solidFill>
                  <a:srgbClr val="775F55">
                    <a:lumMod val="50000"/>
                  </a:srgbClr>
                </a:solidFill>
                <a:effectLst/>
                <a:uLnTx/>
                <a:uFillTx/>
                <a:latin typeface="Times New Roman" pitchFamily="18" charset="0"/>
                <a:ea typeface="+mn-ea"/>
                <a:cs typeface="Times New Roman" pitchFamily="18" charset="0"/>
              </a:rPr>
              <a:t>ГПОУ ЯО ПАПК___________________________18 апреля 2024 г.</a:t>
            </a:r>
          </a:p>
        </p:txBody>
      </p:sp>
      <p:sp>
        <p:nvSpPr>
          <p:cNvPr id="32769" name="Rectangle 1"/>
          <p:cNvSpPr>
            <a:spLocks noChangeArrowheads="1"/>
          </p:cNvSpPr>
          <p:nvPr/>
        </p:nvSpPr>
        <p:spPr bwMode="auto">
          <a:xfrm>
            <a:off x="400050" y="1651727"/>
            <a:ext cx="6269310" cy="77882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lnSpc>
                <a:spcPct val="115000"/>
              </a:lnSpc>
            </a:pPr>
            <a:endParaRPr lang="ru-RU" sz="1800" b="1"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r>
              <a:rPr lang="ru-RU" sz="1600" b="1" dirty="0">
                <a:effectLst/>
                <a:latin typeface="Times New Roman" panose="02020603050405020304" pitchFamily="18" charset="0"/>
                <a:ea typeface="Calibri" panose="020F0502020204030204" pitchFamily="34" charset="0"/>
                <a:cs typeface="Times New Roman" panose="02020603050405020304" pitchFamily="18" charset="0"/>
              </a:rPr>
              <a:t>Социально-психологические особенности студентов с нарушениями интеллекта в среднем профессиональном образовательном учреждении</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tabLst>
                <a:tab pos="2590800" algn="l"/>
              </a:tabLst>
            </a:pPr>
            <a:r>
              <a:rPr kumimoji="0" lang="ru-RU" sz="1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Среди лиц с особенностями психофизического развития в учреждениях профессионального образования наибольшее количество (около 89%) составляют </a:t>
            </a:r>
            <a:r>
              <a:rPr lang="ru-RU" sz="1400" i="1" dirty="0">
                <a:effectLst/>
                <a:latin typeface="Times New Roman" panose="02020603050405020304" pitchFamily="18" charset="0"/>
                <a:ea typeface="Times New Roman" panose="02020603050405020304" pitchFamily="18" charset="0"/>
                <a:cs typeface="Times New Roman" panose="02020603050405020304" pitchFamily="18" charset="0"/>
              </a:rPr>
              <a:t>учащиеся с интеллектуальной недостаточностью</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tabLst>
                <a:tab pos="2590800" algn="l"/>
              </a:tabLs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Интеллектуальная недостаточность – педагогический термин, характеризующий отклонение интеллектуального развития от нормы, и включающий в себя </a:t>
            </a:r>
            <a:r>
              <a:rPr lang="ru-RU" sz="1400" i="1" dirty="0">
                <a:effectLst/>
                <a:latin typeface="Times New Roman" panose="02020603050405020304" pitchFamily="18" charset="0"/>
                <a:ea typeface="Times New Roman" panose="02020603050405020304" pitchFamily="18" charset="0"/>
                <a:cs typeface="Times New Roman" panose="02020603050405020304" pitchFamily="18" charset="0"/>
              </a:rPr>
              <a:t>умственную отсталость</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в разной степени выраженности, а также интеллектуальные нарушения, сопутствующие другим заболеваниям.</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r>
              <a:rPr lang="ru-RU" sz="1400" i="1" kern="0" dirty="0">
                <a:effectLst/>
                <a:latin typeface="Times New Roman" panose="02020603050405020304" pitchFamily="18" charset="0"/>
                <a:ea typeface="Times New Roman" panose="02020603050405020304" pitchFamily="18" charset="0"/>
              </a:rPr>
              <a:t>          </a:t>
            </a:r>
            <a:r>
              <a:rPr lang="ru-RU" sz="1400" kern="0" dirty="0">
                <a:effectLst/>
                <a:latin typeface="Times New Roman" panose="02020603050405020304" pitchFamily="18" charset="0"/>
                <a:ea typeface="Times New Roman" panose="02020603050405020304" pitchFamily="18" charset="0"/>
              </a:rPr>
              <a:t> </a:t>
            </a:r>
            <a:r>
              <a:rPr lang="ru-RU" sz="1400" kern="0" dirty="0">
                <a:effectLst/>
                <a:latin typeface="Times New Roman" panose="02020603050405020304" pitchFamily="18" charset="0"/>
                <a:ea typeface="Calibri" panose="020F0502020204030204" pitchFamily="34" charset="0"/>
              </a:rPr>
              <a:t>Психологи (А.Д. Виноградова, Н.Л. Коломенский, Ж.И. </a:t>
            </a:r>
            <a:r>
              <a:rPr lang="ru-RU" sz="1400" kern="0" dirty="0" err="1">
                <a:effectLst/>
                <a:latin typeface="Times New Roman" panose="02020603050405020304" pitchFamily="18" charset="0"/>
                <a:ea typeface="Calibri" panose="020F0502020204030204" pitchFamily="34" charset="0"/>
              </a:rPr>
              <a:t>Намазбаева</a:t>
            </a:r>
            <a:r>
              <a:rPr lang="ru-RU" sz="1400" kern="0" dirty="0">
                <a:effectLst/>
                <a:latin typeface="Times New Roman" panose="02020603050405020304" pitchFamily="18" charset="0"/>
                <a:ea typeface="Calibri" panose="020F0502020204030204" pitchFamily="34" charset="0"/>
              </a:rPr>
              <a:t> и др.) указывают, что, в отличие от сверстников с нормальным интеллектом, «умственно отсталых характеризует ограниченность представлений об окружающем мире, примитивность интересов, потребностей и мотивов, снижение активности всей деятельности. Эти черты личности затрудняют формирование правильных отношений со сверстниками и взрослыми» [3]. </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О понятии умственная отсталость в своей книге «Умственная отсталость. Необычное поведение» пишет немецкий ученый и педагог Георг </a:t>
            </a:r>
            <a:r>
              <a:rPr lang="ru-RU" sz="1400" dirty="0" err="1">
                <a:effectLst/>
                <a:latin typeface="Times New Roman" panose="02020603050405020304" pitchFamily="18" charset="0"/>
                <a:ea typeface="Calibri" panose="020F0502020204030204" pitchFamily="34" charset="0"/>
                <a:cs typeface="Times New Roman" panose="02020603050405020304" pitchFamily="18" charset="0"/>
              </a:rPr>
              <a:t>Тойниссен</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Ссылаясь на международные классификации о понятии «умственная отсталость» (Классификация всемирной организации здоровья) он признает, что умственная отсталость — это «нарушение в развитии, снижение интеллекта». Характеризуя степени отсталости, он выделяет четыре: легкая, средняя, тяжелая, тяжелейшая. При легкой, средней степени умственной отсталости, по его мнению, «можно добиться определенных результатов, достигнуть того, чтобы нарушения интеллекта не усугублялись». Для этого, по его мнению, необходимо применять «особые </a:t>
            </a:r>
            <a:r>
              <a:rPr lang="ru-RU" sz="1400" dirty="0" err="1">
                <a:effectLst/>
                <a:latin typeface="Times New Roman" panose="02020603050405020304" pitchFamily="18" charset="0"/>
                <a:ea typeface="Calibri" panose="020F0502020204030204" pitchFamily="34" charset="0"/>
                <a:cs typeface="Times New Roman" panose="02020603050405020304" pitchFamily="18" charset="0"/>
              </a:rPr>
              <a:t>педагогико</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-терапевтические формы работы, использовать синоптический взгляд, вести укрепляющую терапию, применять «нежное» обучение, методы </a:t>
            </a:r>
            <a:r>
              <a:rPr lang="ru-RU" sz="1400" dirty="0" err="1">
                <a:effectLst/>
                <a:latin typeface="Times New Roman" panose="02020603050405020304" pitchFamily="18" charset="0"/>
                <a:ea typeface="Calibri" panose="020F0502020204030204" pitchFamily="34" charset="0"/>
                <a:cs typeface="Times New Roman" panose="02020603050405020304" pitchFamily="18" charset="0"/>
              </a:rPr>
              <a:t>арттерапии</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заниматься с детьми лечебной ритмикой, </a:t>
            </a:r>
            <a:endParaRPr kumimoji="0" lang="ru-RU"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15000"/>
              </a:lnSpc>
              <a:buClrTx/>
              <a:buSzTx/>
              <a:buFontTx/>
              <a:buNone/>
              <a:tabLst/>
              <a:defRPr/>
            </a:pPr>
            <a:endParaRPr kumimoji="0" lang="ru-RU"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ru-RU" sz="1600" b="0" i="0" u="none" strike="noStrike" kern="1200" cap="none" spc="0" normalizeH="0" baseline="0" noProof="0" dirty="0">
              <a:ln>
                <a:noFill/>
              </a:ln>
              <a:solidFill>
                <a:prstClr val="black"/>
              </a:solidFill>
              <a:effectLst/>
              <a:uLnTx/>
              <a:uFillTx/>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defRPr/>
            </a:pPr>
            <a:r>
              <a:rPr kumimoji="0" lang="ru-RU" sz="1600" b="0" i="0" u="none" strike="noStrike" kern="1200" cap="none" spc="0" normalizeH="0" baseline="0" noProof="0" dirty="0">
                <a:ln>
                  <a:noFill/>
                </a:ln>
                <a:solidFill>
                  <a:prstClr val="black"/>
                </a:solidFill>
                <a:effectLst/>
                <a:uLnTx/>
                <a:uFillTx/>
                <a:latin typeface="Times New Roman" pitchFamily="18" charset="0"/>
                <a:ea typeface="Times New Roman" pitchFamily="18" charset="0"/>
                <a:cs typeface="Times New Roman" pitchFamily="18" charset="0"/>
              </a:rPr>
              <a:t>	</a:t>
            </a:r>
          </a:p>
        </p:txBody>
      </p:sp>
    </p:spTree>
    <p:extLst>
      <p:ext uri="{BB962C8B-B14F-4D97-AF65-F5344CB8AC3E}">
        <p14:creationId xmlns:p14="http://schemas.microsoft.com/office/powerpoint/2010/main" val="335264369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normAutofit/>
          </a:bodyPr>
          <a:lstStyle/>
          <a:p>
            <a:fld id="{725C68B6-61C2-468F-89AB-4B9F7531AA68}" type="slidenum">
              <a:rPr lang="ru-RU" smtClean="0"/>
              <a:pPr/>
              <a:t>76</a:t>
            </a:fld>
            <a:endParaRPr lang="ru-RU" dirty="0"/>
          </a:p>
        </p:txBody>
      </p:sp>
      <p:sp>
        <p:nvSpPr>
          <p:cNvPr id="35841" name="Rectangle 1"/>
          <p:cNvSpPr>
            <a:spLocks noChangeArrowheads="1"/>
          </p:cNvSpPr>
          <p:nvPr/>
        </p:nvSpPr>
        <p:spPr bwMode="auto">
          <a:xfrm>
            <a:off x="260648" y="907490"/>
            <a:ext cx="6408712" cy="81581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применять нейропсихологические ориентированные способы обучения и терапии». Большое значение он придает «эстетическому воспитанию». Работа по сопровождению детей с нарушением интеллекта – это «ежедневный труд».  «Обучение самоутверждению ребенка с нарушением интеллекта – часть этого труда» [4]. </a:t>
            </a:r>
            <a:endParaRPr kumimoji="0" lang="ru-RU"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spcAft>
                <a:spcPts val="1000"/>
              </a:spcAft>
            </a:pPr>
            <a:r>
              <a:rPr kumimoji="0" lang="ru-RU" sz="16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Наблюдение за студентами с интеллектуальной недостаточностью  в государственном профессиональном образовательном учреждении Ярославской области Пошехонском аграрно-политехническом колледже (далее ГПОУ ЯО Пошехонский колледж)  показали, что при регулярных индивидуальных занятиях их умственная отсталость не носит прогрессирующего характера. Умственно отсталый обучающийся способен к саморазвитию, к усвоению нового материала по специальным дисциплинам, но имеет особенности, обусловленные болезнью.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spcAft>
                <a:spcPts val="100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Наблюдения, осуществляемые на занятиях в ГПОУ ЯО Пошехонский колледж, показали, что обучающиеся указанной категории часто не могут сосредоточиться, имеют скудный словарный запас.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spcAft>
                <a:spcPts val="1000"/>
              </a:spcAft>
            </a:pPr>
            <a:r>
              <a:rPr lang="ru-RU" sz="1400" dirty="0">
                <a:latin typeface="Times New Roman" panose="02020603050405020304" pitchFamily="18" charset="0"/>
                <a:ea typeface="Calibri" panose="020F0502020204030204" pitchFamily="34" charset="0"/>
                <a:cs typeface="Times New Roman" panose="02020603050405020304" pitchFamily="18" charset="0"/>
              </a:rPr>
              <a:t>Преподавателю </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приходится объяснять элементарные понятия, так как обучающиеся не могут осознать и воспроизвести даже простые предложения, определения; на уроке, следующем за объяснением нового материала, не могут вспомнить, о.</a:t>
            </a:r>
            <a:r>
              <a:rPr lang="ru-RU" sz="1400" dirty="0">
                <a:latin typeface="Times New Roman" panose="02020603050405020304" pitchFamily="18" charset="0"/>
                <a:ea typeface="Calibri" panose="020F0502020204030204" pitchFamily="34" charset="0"/>
                <a:cs typeface="Times New Roman" panose="02020603050405020304" pitchFamily="18" charset="0"/>
              </a:rPr>
              <a:t> чем шла речь на предыдущем. 	Следует отметить, что в последние годы умственная отсталость все чаще проявляется в весьма своеобразных, усложненных формах. По нашим наблюдениям в течение четырнадцати  лет значительно увеличилось количество умственно отсталых студентов с различными дополнительными отклонениями в разви­тии </a:t>
            </a:r>
            <a:r>
              <a:rPr lang="ru-RU" sz="1400" i="1" dirty="0">
                <a:latin typeface="Times New Roman" panose="02020603050405020304" pitchFamily="18" charset="0"/>
                <a:ea typeface="Calibri" panose="020F0502020204030204" pitchFamily="34" charset="0"/>
                <a:cs typeface="Times New Roman" panose="02020603050405020304" pitchFamily="18" charset="0"/>
              </a:rPr>
              <a:t>— </a:t>
            </a:r>
            <a:r>
              <a:rPr lang="ru-RU" sz="1400" dirty="0">
                <a:latin typeface="Times New Roman" panose="02020603050405020304" pitchFamily="18" charset="0"/>
                <a:ea typeface="Calibri" panose="020F0502020204030204" pitchFamily="34" charset="0"/>
                <a:cs typeface="Times New Roman" panose="02020603050405020304" pitchFamily="18" charset="0"/>
              </a:rPr>
              <a:t>со снижением слуха, зрения, с остаточными явлениями детского церебрального паралича, с недоразвитием речи, с наличием психических заболеваний, например, эпилепсией</a:t>
            </a:r>
          </a:p>
          <a:p>
            <a:pPr indent="449580" algn="just">
              <a:lnSpc>
                <a:spcPct val="115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Вселяет надежду необычный вывод: среди студентов с умственной отсталостью встречаются обучающиеся, у которых на фоне резкой недостаточности общего уровня познавательной деятельности,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spcAft>
                <a:spcPts val="1000"/>
              </a:spcAft>
            </a:pP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ru-RU" sz="1600" b="0" i="0" u="none" strike="noStrike" cap="none" normalizeH="0" baseline="0" dirty="0">
              <a:ln>
                <a:noFill/>
              </a:ln>
              <a:solidFill>
                <a:schemeClr val="tx1"/>
              </a:solidFill>
              <a:effectLst/>
              <a:latin typeface="Times New Roman" pitchFamily="18" charset="0"/>
              <a:cs typeface="Times New Roman" pitchFamily="18" charset="0"/>
            </a:endParaRPr>
          </a:p>
        </p:txBody>
      </p:sp>
      <p:sp>
        <p:nvSpPr>
          <p:cNvPr id="4" name="Прямоугольник 3"/>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ПАПК___________________________18 апреля 2024 г.</a:t>
            </a:r>
          </a:p>
        </p:txBody>
      </p:sp>
    </p:spTree>
    <p:extLst>
      <p:ext uri="{BB962C8B-B14F-4D97-AF65-F5344CB8AC3E}">
        <p14:creationId xmlns:p14="http://schemas.microsoft.com/office/powerpoint/2010/main" val="231641307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normAutofit/>
          </a:bodyPr>
          <a:lstStyle/>
          <a:p>
            <a:fld id="{725C68B6-61C2-468F-89AB-4B9F7531AA68}" type="slidenum">
              <a:rPr lang="ru-RU" smtClean="0"/>
              <a:pPr/>
              <a:t>77</a:t>
            </a:fld>
            <a:endParaRPr lang="ru-RU" dirty="0"/>
          </a:p>
        </p:txBody>
      </p:sp>
      <p:sp>
        <p:nvSpPr>
          <p:cNvPr id="3" name="Прямоугольник 2"/>
          <p:cNvSpPr/>
          <p:nvPr/>
        </p:nvSpPr>
        <p:spPr>
          <a:xfrm>
            <a:off x="357166" y="642910"/>
            <a:ext cx="6240186" cy="8183459"/>
          </a:xfrm>
          <a:prstGeom prst="rect">
            <a:avLst/>
          </a:prstGeom>
        </p:spPr>
        <p:txBody>
          <a:bodyPr wrap="square">
            <a:spAutoFit/>
          </a:bodyPr>
          <a:lstStyle/>
          <a:p>
            <a:pPr indent="449580" algn="just">
              <a:lnSpc>
                <a:spcPct val="115000"/>
              </a:lnSpc>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различных отклонений в эмоционально-волевой сфере обнаруживаются удивительные способности – музыкальный слух, отличное чувство ритма, способность достигать высоких результатов в командном спорте и личном зачете.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spcAft>
                <a:spcPts val="1000"/>
              </a:spcAft>
            </a:pPr>
            <a:r>
              <a:rPr lang="ru-RU" sz="1600" dirty="0">
                <a:latin typeface="Times New Roman" pitchFamily="18" charset="0"/>
                <a:cs typeface="Times New Roman" pitchFamily="18" charset="0"/>
              </a:rPr>
              <a:t>	</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Такие неожиданно проявляющиеся индивидуальные особенности ребенка могут привести в недоумение некоторых педагогов и психологов, вызвать  у них сомнения относительно принадлежности обучающегося к числу умственно отсталых.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spcAft>
                <a:spcPts val="100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На наш взгляд, эти неожиданные индивидуальные способности студентов нужно максимально развивать, чтобы дать возможность подростку не чувствовать себя ущербным среди сверстников. Именно такие победы студентов - победы в спортивных соревнованиях, успехи на сцене - помогают им чувствовать себя увереннее, быть самостоятельнее и причислять себя к большинству «нормальных» детей, и что важно для педагогов, на такие достижения можно опереться в коррекционной работе при выстраивании индивидуальной траектории развития.</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spcAft>
                <a:spcPts val="100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Однако четырнадцатилетний опыт работы и отслеживание судьбы таких детей после выпуска из профессиональной образовательной организации показывает: многие выпускники, устраиваясь на работу, оказываются беспомощными в самостоятельном жизнеустройстве.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spcAft>
                <a:spcPts val="600"/>
              </a:spcAft>
            </a:pPr>
            <a:r>
              <a:rPr lang="ru-RU" sz="1600" dirty="0">
                <a:latin typeface="Times New Roman" pitchFamily="18" charset="0"/>
                <a:cs typeface="Times New Roman" pitchFamily="18" charset="0"/>
              </a:rPr>
              <a:t>	</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Наблюдается неутешительная тенденция к частой смене работы, не всегда объективно обоснованная неудовлетворенность заработком; имеют место трудности в установлении контакта с трудовым коллективом, отстраненность от участия в общественной жизни предприятия; возникают проблемы в связи с неумением самостоятельно распределить бюджет, планировать накопления, рационально вести домашнее хозяйство. У выпускников, живущих с родителями, законными представителями наблюдаются иждивенческие настроения.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spcAft>
                <a:spcPts val="60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Нам известно, что профессиональные организации предъявляют к выпускникам коррекционных школ такие же требования, как и к выпускникам</a:t>
            </a:r>
            <a:endParaRPr lang="ru-RU" sz="1600" dirty="0"/>
          </a:p>
        </p:txBody>
      </p:sp>
      <p:sp>
        <p:nvSpPr>
          <p:cNvPr id="4" name="Прямоугольник 3"/>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ПАПК___________________________18 апреля 2024 г.</a:t>
            </a:r>
          </a:p>
        </p:txBody>
      </p:sp>
    </p:spTree>
    <p:extLst>
      <p:ext uri="{BB962C8B-B14F-4D97-AF65-F5344CB8AC3E}">
        <p14:creationId xmlns:p14="http://schemas.microsoft.com/office/powerpoint/2010/main" val="80385881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normAutofit/>
          </a:bodyPr>
          <a:lstStyle/>
          <a:p>
            <a:fld id="{725C68B6-61C2-468F-89AB-4B9F7531AA68}" type="slidenum">
              <a:rPr lang="ru-RU" smtClean="0"/>
              <a:pPr/>
              <a:t>78</a:t>
            </a:fld>
            <a:endParaRPr lang="ru-RU" dirty="0"/>
          </a:p>
        </p:txBody>
      </p:sp>
      <p:sp>
        <p:nvSpPr>
          <p:cNvPr id="3" name="Прямоугольник 2"/>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ПАПК___________________________18 апреля 2024 г.</a:t>
            </a:r>
          </a:p>
        </p:txBody>
      </p:sp>
      <p:sp>
        <p:nvSpPr>
          <p:cNvPr id="36865" name="Rectangle 1"/>
          <p:cNvSpPr>
            <a:spLocks noChangeArrowheads="1"/>
          </p:cNvSpPr>
          <p:nvPr/>
        </p:nvSpPr>
        <p:spPr bwMode="auto">
          <a:xfrm>
            <a:off x="357166" y="329210"/>
            <a:ext cx="6215106" cy="849546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обычных школ, но, мы должны понимать: воспитанники коррекционных школ не подготовлены в достаточной мере к самостоятельному обучению в профессиональной организации.</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0" eaLnBrk="1" fontAlgn="base" latinLnBrk="0" hangingPunct="1">
              <a:lnSpc>
                <a:spcPct val="100000"/>
              </a:lnSpc>
              <a:buClrTx/>
              <a:buSzTx/>
              <a:buFontTx/>
              <a:buNone/>
              <a:tabLs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Такие подростки демонстрируют следующие недостатки: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не могут взаимодействовать с окружающими в соответствии со своей социальной ролью (очень часто им требуется </a:t>
            </a:r>
            <a:r>
              <a:rPr lang="ru-RU" sz="1400" dirty="0" err="1">
                <a:effectLst/>
                <a:latin typeface="Times New Roman" panose="02020603050405020304" pitchFamily="18" charset="0"/>
                <a:ea typeface="Calibri" panose="020F0502020204030204" pitchFamily="34" charset="0"/>
                <a:cs typeface="Times New Roman" panose="02020603050405020304" pitchFamily="18" charset="0"/>
              </a:rPr>
              <a:t>гиперопека</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не умеют продуктивно общаться с людьми;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не проявляют необходимой самостоятельности;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обнаруживают специфические потребности в общении;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не способны анализировать ситуацию из-за эмоционально-поведенческих особенностей;</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не способны применять полученные знания;</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не сформированы мотивы и интересы к хозяйственно- бытовой деятельности;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имеют завышенную (заниженную) самооценку.</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spcAft>
                <a:spcPts val="100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Говоря об организации педагогического сопровождения развития самостоятельности умственно отсталых обучающихся в профессиональной образовательной организации, мы отдаем себе отчет в том, что конечной целью является эффективная социальная адаптация студентов, последующее успешное трудоустройство.</a:t>
            </a: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Предполагается, что практические навыки студенты смогут приобрести в период учебной и производственной практики, а также в семье</a:t>
            </a:r>
          </a:p>
          <a:p>
            <a:pPr indent="449580" algn="just">
              <a:lnSpc>
                <a:spcPct val="115000"/>
              </a:lnSpc>
              <a:spcAft>
                <a:spcPts val="1000"/>
              </a:spcAf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По нашим наблюдениям, семьи у студентов с интеллектуальной недостаточностью чаще всего бывают неблагополучными и не способны дать необходимого запаса знаний для самостоятельной жизни, а порой показывают только отрицательный пример.</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Говоря о сущности педагогического сопровождения развития самостоятельности студентов, на наш взгляд, важно помнить, что своеобразие личности умственно отсталых обучающихся находится в тесной связи с особенностями их деятельности</a:t>
            </a: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400" kern="0" dirty="0">
                <a:effectLst/>
                <a:latin typeface="Times New Roman" panose="02020603050405020304" pitchFamily="18" charset="0"/>
                <a:ea typeface="Calibri" panose="020F0502020204030204" pitchFamily="34" charset="0"/>
              </a:rPr>
              <a:t>Для них характерна незрелость мотивационной сферы, слабая выраженность и кратковременность побуждений к учебной и трудовой деятельности.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pP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9699833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normAutofit/>
          </a:bodyPr>
          <a:lstStyle/>
          <a:p>
            <a:fld id="{725C68B6-61C2-468F-89AB-4B9F7531AA68}" type="slidenum">
              <a:rPr lang="ru-RU" smtClean="0"/>
              <a:pPr/>
              <a:t>79</a:t>
            </a:fld>
            <a:endParaRPr lang="ru-RU" dirty="0"/>
          </a:p>
        </p:txBody>
      </p:sp>
      <p:sp>
        <p:nvSpPr>
          <p:cNvPr id="3" name="Прямоугольник 2"/>
          <p:cNvSpPr/>
          <p:nvPr/>
        </p:nvSpPr>
        <p:spPr>
          <a:xfrm>
            <a:off x="357166" y="785786"/>
            <a:ext cx="6286544" cy="8266878"/>
          </a:xfrm>
          <a:prstGeom prst="rect">
            <a:avLst/>
          </a:prstGeom>
        </p:spPr>
        <p:txBody>
          <a:bodyPr wrap="square">
            <a:spAutoFit/>
          </a:bodyPr>
          <a:lstStyle/>
          <a:p>
            <a:pPr indent="449580" algn="just">
              <a:lnSpc>
                <a:spcPct val="115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Наблюдается недостаточность социальных компетенций. Студенты не всегда могут подчинить действия поставленной перед ними задаче. Выполняя относительно сложное задание, они не в состоянии осмыслить его финал. Студенты начинают действовать не раздумывая, без учета всех содержащихся в инструкционной карте условий и требований. Они не критичны к полученным результатам.</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В данном случае педагогическое сопровождение развития самостоятельности выражается в коррекции поведения студента: важно подтолкнуть студента к правильному, целостному пониманию своей задачи в конкретном случае.</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При встрече с трудностями во время выполнении задания, студенты часто «скатываются» с правильных действий и операций на неправильные, уводящие их от достижения поставленной цели. Это случается в том случае, когда задача сложная, и они не начав ее выполнение, расписываются в своей беспомощности. В конечном счете, они отклоняются от первоначальной цели и начинают руководствоваться упрощенными или привычными условиями. Не понимая специфики нового задания, студенты выполняют его, действуя в соответствии с прошлым опытом, приобретенным при решении похожей задачи, что не способствует достижению поставленной цели. Учесть эти факты при педагогическом сопровождении развития самостоятельности важно всем специалистам, работающим с умственно отсталыми студентами - от мастера производственного обучения до директора.</a:t>
            </a:r>
          </a:p>
          <a:p>
            <a:pPr indent="449580" algn="just">
              <a:lnSpc>
                <a:spcPct val="115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В процессе обучения умственно отсталых студентов все преподаватели отмечают недостаточную дифференцированность зрительного восприятия: объект воспринимают глобально, без выделения характерных для него пропорций, частей и своеобразия строения. В процессе решения теста на внимательность, студенты с недостатками умственного развития воспринимают небольшое количество объектов.</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В инклюзивной практике мы часто апеллируем к способностям студентов запоминать новый материал. Как оказалось, многим из них запомнить новый материал с первого раза очень трудно, практически невозможно.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pP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ru-RU" sz="1600" dirty="0">
                <a:latin typeface="Times New Roman" pitchFamily="18" charset="0"/>
                <a:cs typeface="Times New Roman" pitchFamily="18" charset="0"/>
              </a:rPr>
              <a:t>, </a:t>
            </a:r>
          </a:p>
        </p:txBody>
      </p:sp>
      <p:sp>
        <p:nvSpPr>
          <p:cNvPr id="4" name="Прямоугольник 3"/>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ПАПК___________________________18 апреля 2024 г.</a:t>
            </a:r>
          </a:p>
        </p:txBody>
      </p:sp>
    </p:spTree>
    <p:extLst>
      <p:ext uri="{BB962C8B-B14F-4D97-AF65-F5344CB8AC3E}">
        <p14:creationId xmlns:p14="http://schemas.microsoft.com/office/powerpoint/2010/main" val="33641458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8</a:t>
            </a:fld>
            <a:endParaRPr lang="ru-RU"/>
          </a:p>
        </p:txBody>
      </p:sp>
      <p:sp>
        <p:nvSpPr>
          <p:cNvPr id="3" name="Прямоугольник 2"/>
          <p:cNvSpPr/>
          <p:nvPr/>
        </p:nvSpPr>
        <p:spPr>
          <a:xfrm>
            <a:off x="357166" y="714348"/>
            <a:ext cx="6286544" cy="8110425"/>
          </a:xfrm>
          <a:prstGeom prst="rect">
            <a:avLst/>
          </a:prstGeom>
        </p:spPr>
        <p:txBody>
          <a:bodyPr wrap="square">
            <a:spAutoFit/>
          </a:bodyPr>
          <a:lstStyle/>
          <a:p>
            <a:pPr algn="just">
              <a:lnSpc>
                <a:spcPct val="115000"/>
              </a:lnSpc>
            </a:pPr>
            <a:r>
              <a:rPr lang="ru-RU" sz="1600" dirty="0">
                <a:effectLst/>
                <a:latin typeface="Times New Roman" panose="02020603050405020304" pitchFamily="18" charset="0"/>
                <a:ea typeface="Times New Roman" panose="02020603050405020304" pitchFamily="18" charset="0"/>
                <a:cs typeface="Times New Roman" panose="02020603050405020304" pitchFamily="18" charset="0"/>
              </a:rPr>
              <a:t>Потребность и готовность учащихся включиться в инклюзивный процесс, а также принимать других участников деятельности, в том числе имеющих ограниченные возможности здоровья формирует огромный потенциал в развитии общества в целом.</a:t>
            </a:r>
            <a:endParaRPr lang="ru-RU" sz="1600" dirty="0">
              <a:effectLst/>
              <a:latin typeface="Calibri" panose="020F0502020204030204" pitchFamily="34" charset="0"/>
              <a:ea typeface="Times New Roman" panose="02020603050405020304" pitchFamily="18" charset="0"/>
              <a:cs typeface="Times New Roman" panose="02020603050405020304" pitchFamily="18" charset="0"/>
            </a:endParaRPr>
          </a:p>
          <a:p>
            <a:pPr indent="142875" algn="just"/>
            <a:r>
              <a:rPr lang="ru-RU" sz="1600" dirty="0">
                <a:solidFill>
                  <a:srgbClr val="000000"/>
                </a:solidFill>
                <a:effectLst/>
                <a:latin typeface="Times New Roman" panose="02020603050405020304" pitchFamily="18" charset="0"/>
                <a:ea typeface="Times New Roman" panose="02020603050405020304" pitchFamily="18" charset="0"/>
              </a:rPr>
              <a:t>Организация проведения совместных мероприятий входит в учебно-воспитательный план колледжа и центра профессиональной реабилитации.   Внеурочные мероприятия являются эффективным средством реализации задач по социальной адаптации обучающихся с ОВЗ в социум.</a:t>
            </a:r>
            <a:endParaRPr lang="ru-RU" sz="1600" dirty="0">
              <a:effectLst/>
              <a:latin typeface="Times New Roman" panose="02020603050405020304" pitchFamily="18" charset="0"/>
              <a:ea typeface="Times New Roman" panose="02020603050405020304" pitchFamily="18" charset="0"/>
            </a:endParaRPr>
          </a:p>
          <a:p>
            <a:pPr indent="142875" algn="just"/>
            <a:r>
              <a:rPr lang="ru-RU" sz="1600" dirty="0">
                <a:solidFill>
                  <a:srgbClr val="000000"/>
                </a:solidFill>
                <a:effectLst/>
                <a:latin typeface="Times New Roman" panose="02020603050405020304" pitchFamily="18" charset="0"/>
                <a:ea typeface="Times New Roman" panose="02020603050405020304" pitchFamily="18" charset="0"/>
              </a:rPr>
              <a:t>Внеурочная деятельность - совместная деятельность педагога и обучающихся на базе учебной организации во внеурочное время, обеспечивающее развитие индивидуальных способностей и интересов детей с целью их воспитания и социализации. В трактовке термина «внеурочная деятельность» делается акцент на её деятельностной сущности, практической направленности, самостоятельности .</a:t>
            </a:r>
            <a:endParaRPr lang="ru-RU" sz="1600" dirty="0">
              <a:effectLst/>
              <a:latin typeface="Times New Roman" panose="02020603050405020304" pitchFamily="18" charset="0"/>
              <a:ea typeface="Times New Roman" panose="02020603050405020304" pitchFamily="18" charset="0"/>
            </a:endParaRPr>
          </a:p>
          <a:p>
            <a:pPr algn="just">
              <a:lnSpc>
                <a:spcPct val="115000"/>
              </a:lnSpc>
              <a:spcAft>
                <a:spcPts val="100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Опыт взаимодействия нормально развивающихся детей и детей с ментальными нарушениями  в развитии, способствует формированию у «нормы» альтруистического поведения, эмпатии и гуманности. Дети становятся более терпимыми по отношению друг к другу. В инклюзивных мероприятиях осуществляется роль наставника студента по взаимодействию и передаче социального навыка обучающимся с нарушениями интеллекта. «Нормальные» дети учатся воспринимать «особых» как нормальных членов общества. Включённость детей  с особыми нуждами в среду нормально развивающихся сверстников повышает опыт их общения, формирует навыки межличностного взаимодействия в разных ролевых и социальных позициях, что в целом повышает адаптационные возможности детей с ОВЗ.</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indent="142875" algn="just"/>
            <a:r>
              <a:rPr lang="ru-RU" sz="1400" dirty="0">
                <a:solidFill>
                  <a:srgbClr val="000000"/>
                </a:solidFill>
                <a:effectLst/>
                <a:latin typeface="Times New Roman" panose="02020603050405020304" pitchFamily="18" charset="0"/>
                <a:ea typeface="Times New Roman" panose="02020603050405020304" pitchFamily="18" charset="0"/>
              </a:rPr>
              <a:t>Преподавателем дисциплин по социальной работе совместно с студентами третьего курса по профессии «Социальный работник» был разработан цикл мероприятий социально-правовой направленности для детей обучающихся в колледже. Студенты разрабатывали тематические мероприятия, задания, викторину, и презентации по конкретным  темам. </a:t>
            </a:r>
            <a:endParaRPr lang="ru-RU" sz="1400" dirty="0">
              <a:latin typeface="Times New Roman" pitchFamily="18" charset="0"/>
              <a:cs typeface="Times New Roman" pitchFamily="18" charset="0"/>
            </a:endParaRPr>
          </a:p>
        </p:txBody>
      </p:sp>
      <p:sp>
        <p:nvSpPr>
          <p:cNvPr id="4" name="Прямоугольник 3"/>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a:t>
            </a:r>
            <a:r>
              <a:rPr lang="en-US" b="1" dirty="0">
                <a:solidFill>
                  <a:schemeClr val="tx2">
                    <a:lumMod val="50000"/>
                  </a:schemeClr>
                </a:solidFill>
                <a:latin typeface="Times New Roman" pitchFamily="18" charset="0"/>
                <a:cs typeface="Times New Roman" pitchFamily="18" charset="0"/>
              </a:rPr>
              <a:t>18</a:t>
            </a:r>
            <a:r>
              <a:rPr lang="ru-RU" b="1" dirty="0">
                <a:solidFill>
                  <a:schemeClr val="tx2">
                    <a:lumMod val="50000"/>
                  </a:schemeClr>
                </a:solidFill>
                <a:latin typeface="Times New Roman" pitchFamily="18" charset="0"/>
                <a:cs typeface="Times New Roman" pitchFamily="18" charset="0"/>
              </a:rPr>
              <a:t> апреля 202</a:t>
            </a:r>
            <a:r>
              <a:rPr lang="en-US" b="1" dirty="0">
                <a:solidFill>
                  <a:schemeClr val="tx2">
                    <a:lumMod val="50000"/>
                  </a:schemeClr>
                </a:solidFill>
                <a:latin typeface="Times New Roman" pitchFamily="18" charset="0"/>
                <a:cs typeface="Times New Roman" pitchFamily="18" charset="0"/>
              </a:rPr>
              <a:t>4</a:t>
            </a:r>
            <a:r>
              <a:rPr lang="ru-RU" b="1" dirty="0">
                <a:solidFill>
                  <a:schemeClr val="tx2">
                    <a:lumMod val="50000"/>
                  </a:schemeClr>
                </a:solidFill>
                <a:latin typeface="Times New Roman" pitchFamily="18" charset="0"/>
                <a:cs typeface="Times New Roman" pitchFamily="18" charset="0"/>
              </a:rPr>
              <a:t> г.</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normAutofit/>
          </a:bodyPr>
          <a:lstStyle/>
          <a:p>
            <a:fld id="{725C68B6-61C2-468F-89AB-4B9F7531AA68}" type="slidenum">
              <a:rPr lang="ru-RU" smtClean="0"/>
              <a:pPr/>
              <a:t>80</a:t>
            </a:fld>
            <a:endParaRPr lang="ru-RU" dirty="0"/>
          </a:p>
        </p:txBody>
      </p:sp>
      <p:sp>
        <p:nvSpPr>
          <p:cNvPr id="3" name="Прямоугольник 2"/>
          <p:cNvSpPr/>
          <p:nvPr/>
        </p:nvSpPr>
        <p:spPr>
          <a:xfrm>
            <a:off x="357166" y="642910"/>
            <a:ext cx="6286544" cy="8663910"/>
          </a:xfrm>
          <a:prstGeom prst="rect">
            <a:avLst/>
          </a:prstGeom>
        </p:spPr>
        <p:txBody>
          <a:bodyPr wrap="square">
            <a:spAutoFit/>
          </a:bodyPr>
          <a:lstStyle/>
          <a:p>
            <a:pPr algn="just"/>
            <a:r>
              <a:rPr lang="ru-RU" sz="1400" dirty="0">
                <a:effectLst/>
                <a:latin typeface="Times New Roman" panose="02020603050405020304" pitchFamily="18" charset="0"/>
                <a:ea typeface="Calibri" panose="020F0502020204030204" pitchFamily="34" charset="0"/>
                <a:cs typeface="Times New Roman" panose="02020603050405020304" pitchFamily="18" charset="0"/>
              </a:rPr>
              <a:t>У студентов с нарушениями интеллекта мал объем кратковременной памяти. Самым трудным для усвоения оказывается абстрактный материал. Эту особенность отметили все преподаватели, работающие в группах профессионального обучения ГПОУ ЯО Пошехонский аграрно-политехнический колледж.</a:t>
            </a:r>
            <a:endParaRPr lang="ru-RU" sz="1600" dirty="0">
              <a:latin typeface="Times New Roman" pitchFamily="18" charset="0"/>
              <a:cs typeface="Times New Roman" pitchFamily="18" charset="0"/>
            </a:endParaRPr>
          </a:p>
          <a:p>
            <a:pPr indent="449580" algn="just"/>
            <a:r>
              <a:rPr lang="ru-RU" sz="1400" dirty="0">
                <a:latin typeface="Times New Roman" pitchFamily="18" charset="0"/>
                <a:cs typeface="Times New Roman" pitchFamily="18" charset="0"/>
              </a:rPr>
              <a:t>	</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Отдельно стоить упомянуть о низкой точности и прочности процесса запоминания.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r>
              <a:rPr lang="ru-RU" sz="1400" dirty="0">
                <a:effectLst/>
                <a:latin typeface="Times New Roman" panose="02020603050405020304" pitchFamily="18" charset="0"/>
                <a:ea typeface="Calibri" panose="020F0502020204030204" pitchFamily="34" charset="0"/>
                <a:cs typeface="Times New Roman" panose="02020603050405020304" pitchFamily="18" charset="0"/>
              </a:rPr>
              <a:t>Умственно отсталые обучающиеся обычно пользуются непреднамеренным запоминанием. Они запоминают то, что обращает на себя их внимание, кажется интересным.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В большинстве случаев трудности запоминания мы связываем с неумением бегло читать предложенный текст, а иногда и просто читать. Читая текст, учащиеся с трудом устанавливают простейшие связи, поэтому основное содержание часто остается для них неясным.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Для студентов с интеллектуальной недостаточностью характерна стереотипность, «</a:t>
            </a:r>
            <a:r>
              <a:rPr lang="ru-RU" sz="1400" dirty="0" err="1">
                <a:effectLst/>
                <a:latin typeface="Times New Roman" panose="02020603050405020304" pitchFamily="18" charset="0"/>
                <a:ea typeface="Calibri" panose="020F0502020204030204" pitchFamily="34" charset="0"/>
                <a:cs typeface="Times New Roman" panose="02020603050405020304" pitchFamily="18" charset="0"/>
              </a:rPr>
              <a:t>тугоподвижность</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мышления. Применение имеющихся знаний в новых обстоятельствах вызывает у студентов затруднения и часто приводит к неправильному выполнению заданий. Анализ воспринимаемого предмета отличается бедностью и фрагментарностью. Они не умеют анализировать, быть последовательны в выводах, не способны выделить главное, наиболее существенное.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Недостаточно развита у обучающихся с умственной недостаточностью и критичность мышления. У студентов редко возникают сомнения, неуверенность, стремление проверить себя. Они довольны достигнутыми успехами и  не выражают желания самостоятельно их улучшить. Самооценка и уровень притязаний студентов часто бывают не вполне адекватными. </a:t>
            </a:r>
          </a:p>
          <a:p>
            <a:pPr indent="449580" algn="just">
              <a:lnSpc>
                <a:spcPct val="115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В процессе наблюдения за студентами с интеллектуальной недостаточностью было отмечено, что эмоциональная сфера характеризуется незрелостью и существенным недоразвитием. Студенты склонны к полярным, лишенным тонких оттенков эмоциям. Их чувства поверхностны, неустойчивы, подвержены быстрым, подчас резким изменениям. Умственно отсталые студенты не могут контролировать свои эмоциональные проявления.</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Знание особенностей психики умственно отсталых студентов необходимо для  эффективного педагогического сопровождения развития самостоятельности в профессиональной образовательной организации, для понимания причин, обусловливающих успехи и трудности в обучении, для</a:t>
            </a:r>
            <a:endParaRPr lang="ru-RU" sz="1600" dirty="0">
              <a:latin typeface="Times New Roman" pitchFamily="18" charset="0"/>
              <a:cs typeface="Times New Roman" pitchFamily="18" charset="0"/>
            </a:endParaRPr>
          </a:p>
          <a:p>
            <a:pPr algn="just"/>
            <a:endParaRPr lang="ru-RU" sz="1600" dirty="0">
              <a:latin typeface="Times New Roman" pitchFamily="18" charset="0"/>
              <a:cs typeface="Times New Roman" pitchFamily="18" charset="0"/>
            </a:endParaRPr>
          </a:p>
          <a:p>
            <a:pPr algn="just"/>
            <a:endParaRPr lang="ru-RU" sz="1600" dirty="0">
              <a:latin typeface="Times New Roman" pitchFamily="18" charset="0"/>
              <a:cs typeface="Times New Roman" pitchFamily="18" charset="0"/>
            </a:endParaRPr>
          </a:p>
        </p:txBody>
      </p:sp>
      <p:sp>
        <p:nvSpPr>
          <p:cNvPr id="5" name="Прямоугольник 4"/>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ПАПК___________________________19 апреля 2023 г.</a:t>
            </a:r>
          </a:p>
        </p:txBody>
      </p:sp>
    </p:spTree>
    <p:extLst>
      <p:ext uri="{BB962C8B-B14F-4D97-AF65-F5344CB8AC3E}">
        <p14:creationId xmlns:p14="http://schemas.microsoft.com/office/powerpoint/2010/main" val="198678357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normAutofit/>
          </a:bodyPr>
          <a:lstStyle/>
          <a:p>
            <a:fld id="{725C68B6-61C2-468F-89AB-4B9F7531AA68}" type="slidenum">
              <a:rPr lang="ru-RU" smtClean="0"/>
              <a:pPr/>
              <a:t>81</a:t>
            </a:fld>
            <a:endParaRPr lang="ru-RU" dirty="0"/>
          </a:p>
        </p:txBody>
      </p:sp>
      <p:sp>
        <p:nvSpPr>
          <p:cNvPr id="3" name="Прямоугольник 2"/>
          <p:cNvSpPr/>
          <p:nvPr/>
        </p:nvSpPr>
        <p:spPr>
          <a:xfrm>
            <a:off x="357166" y="571472"/>
            <a:ext cx="6215106" cy="9384620"/>
          </a:xfrm>
          <a:prstGeom prst="rect">
            <a:avLst/>
          </a:prstGeom>
        </p:spPr>
        <p:txBody>
          <a:bodyPr wrap="square">
            <a:spAutoFit/>
          </a:bodyPr>
          <a:lstStyle/>
          <a:p>
            <a:pPr indent="449580" algn="just">
              <a:lnSpc>
                <a:spcPct val="115000"/>
              </a:lnSpc>
            </a:pPr>
            <a:r>
              <a:rPr lang="ru-RU" sz="1600" dirty="0">
                <a:effectLst/>
                <a:latin typeface="Times New Roman" panose="02020603050405020304" pitchFamily="18" charset="0"/>
                <a:ea typeface="Calibri" panose="020F0502020204030204" pitchFamily="34" charset="0"/>
                <a:cs typeface="Times New Roman" panose="02020603050405020304" pitchFamily="18" charset="0"/>
              </a:rPr>
              <a:t>поиска оптимальных способов и приемов педагогического воздействия, сопровождения, то есть для того чтобы существенную помощь студентам корректировать свойственные им недостатки.</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Исходя из вышесказанного, понимая особенности деятельности, мышления, памяти, эмоционально-волевых процессов студентов с интеллектуальной недостаточностью в профессиональной образовательной организации, можно сделать вывод, что особый подход к каждому из таких студентов должен быть спланирован как можно раньше.</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Можно констатировать, что, опираясь только на обычные стандартные методы обучения, нельзя добиться сколько-нибудь положительных результатов.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Необходимо применение более эффективных приемов и методов, которые должны максимально приблизить студентов к реальной жизни в профессии.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ctr">
              <a:lnSpc>
                <a:spcPct val="115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Библиографический список</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408940" marR="47625" algn="ctr">
              <a:lnSpc>
                <a:spcPct val="115000"/>
              </a:lnSpc>
            </a:pPr>
            <a:r>
              <a:rPr lang="ru-RU" sz="1400" u="sng" dirty="0">
                <a:solidFill>
                  <a:srgbClr val="0563C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SzPts val="1400"/>
              <a:buFont typeface="Times New Roman" panose="02020603050405020304" pitchFamily="18" charset="0"/>
              <a:buAutoNum type="arabicPeriod"/>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Виноградова, А.Д. Мотивация деятельности умственно отсталых школьников [Текст] / А.Д. Виноградова. - М., 1991.</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47625" lvl="0" indent="-342900" algn="just">
              <a:lnSpc>
                <a:spcPct val="115000"/>
              </a:lnSpc>
              <a:buSzPts val="1400"/>
              <a:buFont typeface="Times New Roman" panose="02020603050405020304" pitchFamily="18" charset="0"/>
              <a:buAutoNum type="arabicPeriod"/>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МКБ – 10 Международная классификация болезней </a:t>
            </a:r>
            <a:r>
              <a:rPr lang="ru-RU" sz="1400" u="sng" dirty="0">
                <a:solidFill>
                  <a:srgbClr val="0563C1"/>
                </a:solidFill>
                <a:effectLst/>
                <a:latin typeface="Times New Roman" panose="02020603050405020304" pitchFamily="18" charset="0"/>
                <a:ea typeface="Times New Roman" panose="02020603050405020304" pitchFamily="18" charset="0"/>
                <a:cs typeface="Times New Roman" panose="02020603050405020304" pitchFamily="18" charset="0"/>
              </a:rPr>
              <a:t>[Электронный ресурс]. - Режим доступа</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u="sng" dirty="0">
                <a:solidFill>
                  <a:srgbClr val="0563C1"/>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https://mkb-10.com/index.php?pid=4001</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47625" lvl="0" indent="-342900" algn="just">
              <a:lnSpc>
                <a:spcPct val="115000"/>
              </a:lnSpc>
              <a:buSzPts val="1400"/>
              <a:buFont typeface="Times New Roman" panose="02020603050405020304" pitchFamily="18" charset="0"/>
              <a:buAutoNum type="arabicPeriod"/>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Толковый словарь психиатрических терминов,  –– </a:t>
            </a:r>
            <a:r>
              <a:rPr lang="ru-RU" sz="1400" dirty="0" err="1">
                <a:effectLst/>
                <a:latin typeface="Times New Roman" panose="02020603050405020304" pitchFamily="18" charset="0"/>
                <a:ea typeface="Times New Roman" panose="02020603050405020304" pitchFamily="18" charset="0"/>
                <a:cs typeface="Times New Roman" panose="02020603050405020304" pitchFamily="18" charset="0"/>
              </a:rPr>
              <a:t>Блейхер</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В.М., </a:t>
            </a:r>
            <a:r>
              <a:rPr lang="ru-RU" sz="1400" dirty="0" err="1">
                <a:effectLst/>
                <a:latin typeface="Times New Roman" panose="02020603050405020304" pitchFamily="18" charset="0"/>
                <a:ea typeface="Times New Roman" panose="02020603050405020304" pitchFamily="18" charset="0"/>
                <a:cs typeface="Times New Roman" panose="02020603050405020304" pitchFamily="18" charset="0"/>
              </a:rPr>
              <a:t>Курук</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И.В. –– Воронеж: НПО "МОДЭК", 1995. [Электронный ресурс]. - Режим доступа: </a:t>
            </a:r>
            <a:r>
              <a:rPr lang="ru-RU" sz="1400" u="sng" dirty="0">
                <a:solidFill>
                  <a:srgbClr val="0563C1"/>
                </a:solidFill>
                <a:effectLst/>
                <a:latin typeface="Times New Roman" panose="02020603050405020304" pitchFamily="18" charset="0"/>
                <a:ea typeface="Times New Roman" panose="02020603050405020304" pitchFamily="18" charset="0"/>
                <a:cs typeface="Times New Roman" panose="02020603050405020304" pitchFamily="18" charset="0"/>
                <a:hlinkClick r:id="rId3"/>
              </a:rPr>
              <a:t>https://notify.knigogid.ru/books/78760-tolkovyy-slovar-psihiatricheskih-terminov/toread?ysclid=llaxrjg3i1675158089</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47625" lvl="0" indent="-342900" algn="just">
              <a:lnSpc>
                <a:spcPct val="115000"/>
              </a:lnSpc>
              <a:buSzPts val="1400"/>
              <a:buFont typeface="Times New Roman" panose="02020603050405020304" pitchFamily="18" charset="0"/>
              <a:buAutoNum type="arabicPeriod"/>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Georg </a:t>
            </a:r>
            <a:r>
              <a:rPr lang="en-US" sz="1400" dirty="0" err="1">
                <a:effectLst/>
                <a:latin typeface="Times New Roman" panose="02020603050405020304" pitchFamily="18" charset="0"/>
                <a:ea typeface="Times New Roman" panose="02020603050405020304" pitchFamily="18" charset="0"/>
                <a:cs typeface="Times New Roman" panose="02020603050405020304" pitchFamily="18" charset="0"/>
              </a:rPr>
              <a:t>Theunissen</a:t>
            </a: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ea typeface="Times New Roman" panose="02020603050405020304" pitchFamily="18" charset="0"/>
                <a:cs typeface="Times New Roman" panose="02020603050405020304" pitchFamily="18" charset="0"/>
              </a:rPr>
              <a:t>Geistige</a:t>
            </a: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ea typeface="Times New Roman" panose="02020603050405020304" pitchFamily="18" charset="0"/>
                <a:cs typeface="Times New Roman" panose="02020603050405020304" pitchFamily="18" charset="0"/>
              </a:rPr>
              <a:t>Behinderungund</a:t>
            </a: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ea typeface="Times New Roman" panose="02020603050405020304" pitchFamily="18" charset="0"/>
                <a:cs typeface="Times New Roman" panose="02020603050405020304" pitchFamily="18" charset="0"/>
              </a:rPr>
              <a:t>Verhaltensauff</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ӓ</a:t>
            </a:r>
            <a:r>
              <a:rPr lang="en-US" sz="1400" dirty="0" err="1">
                <a:effectLst/>
                <a:latin typeface="Times New Roman" panose="02020603050405020304" pitchFamily="18" charset="0"/>
                <a:ea typeface="Times New Roman" panose="02020603050405020304" pitchFamily="18" charset="0"/>
                <a:cs typeface="Times New Roman" panose="02020603050405020304" pitchFamily="18" charset="0"/>
              </a:rPr>
              <a:t>ligkeiten</a:t>
            </a: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400" dirty="0" err="1">
                <a:effectLst/>
                <a:latin typeface="Times New Roman" panose="02020603050405020304" pitchFamily="18" charset="0"/>
                <a:ea typeface="Times New Roman" panose="02020603050405020304" pitchFamily="18" charset="0"/>
                <a:cs typeface="Times New Roman" panose="02020603050405020304" pitchFamily="18" charset="0"/>
              </a:rPr>
              <a:t>Theunissen</a:t>
            </a: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 G.: </a:t>
            </a:r>
            <a:r>
              <a:rPr lang="en-US" sz="1400" dirty="0" err="1">
                <a:effectLst/>
                <a:latin typeface="Times New Roman" panose="02020603050405020304" pitchFamily="18" charset="0"/>
                <a:ea typeface="Times New Roman" panose="02020603050405020304" pitchFamily="18" charset="0"/>
                <a:cs typeface="Times New Roman" panose="02020603050405020304" pitchFamily="18" charset="0"/>
              </a:rPr>
              <a:t>GeistigeBehinderung</a:t>
            </a: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 und </a:t>
            </a:r>
            <a:r>
              <a:rPr lang="en-US" sz="1400" dirty="0" err="1">
                <a:effectLst/>
                <a:latin typeface="Times New Roman" panose="02020603050405020304" pitchFamily="18" charset="0"/>
                <a:ea typeface="Times New Roman" panose="02020603050405020304" pitchFamily="18" charset="0"/>
                <a:cs typeface="Times New Roman" panose="02020603050405020304" pitchFamily="18" charset="0"/>
              </a:rPr>
              <a:t>Verhaltensauff</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ӓ</a:t>
            </a:r>
            <a:r>
              <a:rPr lang="en-US" sz="1400" dirty="0" err="1">
                <a:effectLst/>
                <a:latin typeface="Times New Roman" panose="02020603050405020304" pitchFamily="18" charset="0"/>
                <a:ea typeface="Times New Roman" panose="02020603050405020304" pitchFamily="18" charset="0"/>
                <a:cs typeface="Times New Roman" panose="02020603050405020304" pitchFamily="18" charset="0"/>
              </a:rPr>
              <a:t>ligkeiten</a:t>
            </a: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Текст</a:t>
            </a: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1400" dirty="0" err="1">
                <a:effectLst/>
                <a:latin typeface="Times New Roman" panose="02020603050405020304" pitchFamily="18" charset="0"/>
                <a:ea typeface="Times New Roman" panose="02020603050405020304" pitchFamily="18" charset="0"/>
                <a:cs typeface="Times New Roman" panose="02020603050405020304" pitchFamily="18" charset="0"/>
              </a:rPr>
              <a:t>G.Theunissen</a:t>
            </a: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 – BAD HEILBRUNN, 2011.</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indent="180340" algn="just">
              <a:lnSpc>
                <a:spcPct val="115000"/>
              </a:lnSpc>
              <a:spcAft>
                <a:spcPts val="10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180340" algn="just">
              <a:lnSpc>
                <a:spcPct val="115000"/>
              </a:lnSpc>
              <a:spcAft>
                <a:spcPts val="10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180340" algn="just">
              <a:lnSpc>
                <a:spcPct val="115000"/>
              </a:lnSpc>
              <a:spcAft>
                <a:spcPts val="10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180340" algn="just">
              <a:lnSpc>
                <a:spcPct val="115000"/>
              </a:lnSpc>
              <a:spcAft>
                <a:spcPts val="10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ru-RU" sz="1600" dirty="0">
              <a:latin typeface="Times New Roman" pitchFamily="18" charset="0"/>
              <a:cs typeface="Times New Roman" pitchFamily="18" charset="0"/>
            </a:endParaRPr>
          </a:p>
        </p:txBody>
      </p:sp>
      <p:sp>
        <p:nvSpPr>
          <p:cNvPr id="4" name="Прямоугольник 3"/>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ПАПК___________________________18 апреля 2024г.</a:t>
            </a:r>
          </a:p>
        </p:txBody>
      </p:sp>
    </p:spTree>
    <p:extLst>
      <p:ext uri="{BB962C8B-B14F-4D97-AF65-F5344CB8AC3E}">
        <p14:creationId xmlns:p14="http://schemas.microsoft.com/office/powerpoint/2010/main" val="275785553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76672" y="516689"/>
            <a:ext cx="5976664" cy="1535031"/>
          </a:xfrm>
        </p:spPr>
        <p:txBody>
          <a:bodyPr>
            <a:normAutofit fontScale="90000"/>
          </a:bodyPr>
          <a:lstStyle/>
          <a:p>
            <a:pPr algn="r">
              <a:lnSpc>
                <a:spcPct val="150000"/>
              </a:lnSpc>
            </a:pPr>
            <a:br>
              <a:rPr lang="ru-RU" sz="1400" i="1" dirty="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ru-RU" sz="1600" i="1"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Белякова Наталия Александровна,  социальный педагог  </a:t>
            </a:r>
            <a:br>
              <a:rPr lang="ru-RU" sz="1600" i="1"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ru-RU" sz="1600" i="1"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ГПОУ ЯО Пошехонский </a:t>
            </a:r>
            <a:r>
              <a:rPr lang="ru-RU" sz="1600" i="1" dirty="0" err="1">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аграрно</a:t>
            </a:r>
            <a:r>
              <a:rPr lang="ru-RU" sz="1600" i="1"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 - политехнический колледж</a:t>
            </a:r>
            <a:br>
              <a:rPr lang="ru-RU" sz="1600" dirty="0">
                <a:effectLst/>
                <a:latin typeface="Calibri" panose="020F0502020204030204" pitchFamily="34" charset="0"/>
                <a:ea typeface="Calibri" panose="020F0502020204030204" pitchFamily="34" charset="0"/>
                <a:cs typeface="Times New Roman" panose="02020603050405020304" pitchFamily="18" charset="0"/>
              </a:rPr>
            </a:br>
            <a:r>
              <a:rPr lang="ru-RU" sz="1600" i="1"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600" i="1" dirty="0" err="1">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Круду</a:t>
            </a:r>
            <a:r>
              <a:rPr lang="ru-RU" sz="1600" i="1"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 Татьяна Борисовна, мастер производственного обучения </a:t>
            </a:r>
            <a:br>
              <a:rPr lang="ru-RU" sz="1600" i="1"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ru-RU" sz="1600" i="1"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ГПОУ ЯО Пошехонский </a:t>
            </a:r>
            <a:r>
              <a:rPr lang="ru-RU" sz="1600" i="1" dirty="0" err="1">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аграрно</a:t>
            </a:r>
            <a:r>
              <a:rPr lang="ru-RU" sz="1600" i="1"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 - политехнический колледж</a:t>
            </a:r>
            <a:br>
              <a:rPr lang="ru-RU" sz="1400" dirty="0">
                <a:effectLst/>
                <a:latin typeface="Calibri" panose="020F0502020204030204" pitchFamily="34" charset="0"/>
                <a:ea typeface="Calibri" panose="020F0502020204030204" pitchFamily="34" charset="0"/>
                <a:cs typeface="Times New Roman" panose="02020603050405020304" pitchFamily="18" charset="0"/>
              </a:rPr>
            </a:br>
            <a:r>
              <a:rPr lang="ru-RU" sz="1400" b="1" dirty="0">
                <a:effectLst/>
                <a:latin typeface="Times New Roman" panose="02020603050405020304" pitchFamily="18" charset="0"/>
                <a:ea typeface="Times New Roman" panose="02020603050405020304" pitchFamily="18" charset="0"/>
                <a:cs typeface="Times New Roman" panose="02020603050405020304" pitchFamily="18" charset="0"/>
              </a:rPr>
              <a:t> </a:t>
            </a:r>
            <a:br>
              <a:rPr lang="ru-RU" sz="1400" dirty="0">
                <a:effectLst/>
                <a:latin typeface="Calibri" panose="020F0502020204030204" pitchFamily="34" charset="0"/>
                <a:ea typeface="Calibri" panose="020F0502020204030204" pitchFamily="34" charset="0"/>
                <a:cs typeface="Times New Roman" panose="02020603050405020304" pitchFamily="18" charset="0"/>
              </a:rPr>
            </a:br>
            <a:endParaRPr lang="ru-RU" sz="1400" i="1" dirty="0">
              <a:solidFill>
                <a:schemeClr val="bg2">
                  <a:lumMod val="10000"/>
                </a:schemeClr>
              </a:solidFill>
              <a:latin typeface="Times New Roman" pitchFamily="18" charset="0"/>
              <a:cs typeface="Times New Roman" pitchFamily="18" charset="0"/>
            </a:endParaRPr>
          </a:p>
        </p:txBody>
      </p:sp>
      <p:sp>
        <p:nvSpPr>
          <p:cNvPr id="3" name="Номер слайда 2"/>
          <p:cNvSpPr>
            <a:spLocks noGrp="1"/>
          </p:cNvSpPr>
          <p:nvPr>
            <p:ph type="sldNum" sz="quarter" idx="12"/>
          </p:nvPr>
        </p:nvSpPr>
        <p:spPr>
          <a:xfrm>
            <a:off x="0" y="8429652"/>
            <a:ext cx="400050" cy="325968"/>
          </a:xfrm>
        </p:spPr>
        <p:txBody>
          <a:bodyPr>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725C68B6-61C2-468F-89AB-4B9F7531AA68}" type="slidenum">
              <a:rPr kumimoji="0" lang="ru-RU" sz="1400" b="1" i="0" u="none" strike="noStrike" kern="1200" cap="none" spc="0" normalizeH="0" baseline="0" noProof="0" smtClean="0">
                <a:ln>
                  <a:noFill/>
                </a:ln>
                <a:solidFill>
                  <a:srgbClr val="EBDDC3">
                    <a:lumMod val="10000"/>
                  </a:srgbClr>
                </a:solidFill>
                <a:effectLst/>
                <a:uLnTx/>
                <a:uFillTx/>
                <a:latin typeface="Calibri" panose="020F0502020204030204"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82</a:t>
            </a:fld>
            <a:endParaRPr kumimoji="0" lang="ru-RU" sz="1400" b="1" i="0" u="none" strike="noStrike" kern="1200" cap="none" spc="0" normalizeH="0" baseline="0" noProof="0" dirty="0">
              <a:ln>
                <a:noFill/>
              </a:ln>
              <a:solidFill>
                <a:srgbClr val="EBDDC3">
                  <a:lumMod val="10000"/>
                </a:srgbClr>
              </a:solidFill>
              <a:effectLst/>
              <a:uLnTx/>
              <a:uFillTx/>
              <a:latin typeface="Calibri" panose="020F0502020204030204" pitchFamily="34" charset="0"/>
              <a:ea typeface="+mn-ea"/>
              <a:cs typeface="+mn-cs"/>
            </a:endParaRPr>
          </a:p>
        </p:txBody>
      </p:sp>
      <p:sp>
        <p:nvSpPr>
          <p:cNvPr id="4" name="Прямоугольник 3"/>
          <p:cNvSpPr/>
          <p:nvPr/>
        </p:nvSpPr>
        <p:spPr>
          <a:xfrm>
            <a:off x="166078" y="147357"/>
            <a:ext cx="6858000" cy="369332"/>
          </a:xfrm>
          <a:prstGeom prst="rect">
            <a:avLst/>
          </a:prstGeom>
        </p:spPr>
        <p:txBody>
          <a:bodyPr wrap="square">
            <a:sp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ru-RU" sz="1800" b="1" i="0" u="none" strike="noStrike" kern="1200" cap="none" spc="0" normalizeH="0" baseline="0" noProof="0" dirty="0">
                <a:ln>
                  <a:noFill/>
                </a:ln>
                <a:solidFill>
                  <a:srgbClr val="775F55">
                    <a:lumMod val="50000"/>
                  </a:srgbClr>
                </a:solidFill>
                <a:effectLst/>
                <a:uLnTx/>
                <a:uFillTx/>
                <a:latin typeface="Times New Roman" pitchFamily="18" charset="0"/>
                <a:ea typeface="+mn-ea"/>
                <a:cs typeface="Times New Roman" pitchFamily="18" charset="0"/>
              </a:rPr>
              <a:t>ГПОУ ЯО ПАПК___________________________18 апреля 2024 г.</a:t>
            </a:r>
          </a:p>
        </p:txBody>
      </p:sp>
      <p:sp>
        <p:nvSpPr>
          <p:cNvPr id="32769" name="Rectangle 1"/>
          <p:cNvSpPr>
            <a:spLocks noChangeArrowheads="1"/>
          </p:cNvSpPr>
          <p:nvPr/>
        </p:nvSpPr>
        <p:spPr bwMode="auto">
          <a:xfrm>
            <a:off x="476672" y="2195736"/>
            <a:ext cx="6192688" cy="623416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156210" algn="ctr">
              <a:lnSpc>
                <a:spcPct val="150000"/>
              </a:lnSpc>
              <a:spcAft>
                <a:spcPts val="1000"/>
              </a:spcAft>
            </a:pPr>
            <a:r>
              <a:rPr lang="ru-RU" sz="1400" b="1" dirty="0">
                <a:effectLst/>
                <a:latin typeface="Times New Roman" panose="02020603050405020304" pitchFamily="18" charset="0"/>
                <a:ea typeface="Times New Roman" panose="02020603050405020304" pitchFamily="18" charset="0"/>
                <a:cs typeface="Times New Roman" panose="02020603050405020304" pitchFamily="18" charset="0"/>
              </a:rPr>
              <a:t>Особенности адаптации обучающихся с нарушениями интеллекта в  ГПОУ ЯО Пошехонском аграрно-политехническом колледже</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a:t>
            </a:r>
            <a:r>
              <a:rPr kumimoji="0" lang="ru-RU" sz="16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В современной России очевидна тенденция к развитию процессов реформирования системы специального образования, к изменению системы социальной адаптации детей с ограниченными возможностями здоровья (ОВЗ).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Поступление в образовательное учреждение профессионального  обучения обучающегося с ограниченными возможностями здоровья сопровождается переходом в новую систему образования, новую социальную среду, появлением ряда проблем, связанных с успеваемостью, самоорганизацией и т.д.</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ru-RU"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А именно   обучение в колледже, обучение в среде нормально развивающихся людей предоставляет возможность молодым людям с нарушенным интеллектом не только получить профессию, но и пройти адаптацию к жизни и труду.</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179705" algn="just">
              <a:lnSpc>
                <a:spcPct val="150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У детей с нарушениями интеллекта имеет место типичные трудности</a:t>
            </a:r>
            <a:r>
              <a:rPr lang="ru-RU" sz="1400" b="1"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179705" algn="just">
              <a:lnSpc>
                <a:spcPct val="150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1. Взаимоотношения с родителями, педагогами, другими взрослыми;</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179705" algn="just">
              <a:lnSpc>
                <a:spcPct val="150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2.Взаимоотношения с друзьями, одногруппниками, другими сверстниками.</a:t>
            </a:r>
          </a:p>
        </p:txBody>
      </p:sp>
    </p:spTree>
    <p:extLst>
      <p:ext uri="{BB962C8B-B14F-4D97-AF65-F5344CB8AC3E}">
        <p14:creationId xmlns:p14="http://schemas.microsoft.com/office/powerpoint/2010/main" val="316259018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normAutofit/>
          </a:bodyPr>
          <a:lstStyle/>
          <a:p>
            <a:fld id="{725C68B6-61C2-468F-89AB-4B9F7531AA68}" type="slidenum">
              <a:rPr lang="ru-RU" smtClean="0"/>
              <a:pPr/>
              <a:t>83</a:t>
            </a:fld>
            <a:endParaRPr lang="ru-RU" dirty="0"/>
          </a:p>
        </p:txBody>
      </p:sp>
      <p:sp>
        <p:nvSpPr>
          <p:cNvPr id="3" name="Прямоугольник 2"/>
          <p:cNvSpPr/>
          <p:nvPr/>
        </p:nvSpPr>
        <p:spPr>
          <a:xfrm>
            <a:off x="357166" y="571472"/>
            <a:ext cx="6215106" cy="10344883"/>
          </a:xfrm>
          <a:prstGeom prst="rect">
            <a:avLst/>
          </a:prstGeom>
        </p:spPr>
        <p:txBody>
          <a:bodyPr wrap="square">
            <a:spAutoFit/>
          </a:bodyPr>
          <a:lstStyle/>
          <a:p>
            <a:pPr marL="179705" algn="just">
              <a:lnSpc>
                <a:spcPct val="150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3. </a:t>
            </a:r>
            <a:r>
              <a:rPr lang="ru-RU" sz="1400" dirty="0" err="1">
                <a:effectLst/>
                <a:latin typeface="Times New Roman" panose="02020603050405020304" pitchFamily="18" charset="0"/>
                <a:ea typeface="Times New Roman" panose="02020603050405020304" pitchFamily="18" charset="0"/>
                <a:cs typeface="Times New Roman" panose="02020603050405020304" pitchFamily="18" charset="0"/>
              </a:rPr>
              <a:t>Самоотношение</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err="1">
                <a:effectLst/>
                <a:latin typeface="Times New Roman" panose="02020603050405020304" pitchFamily="18" charset="0"/>
                <a:ea typeface="Times New Roman" panose="02020603050405020304" pitchFamily="18" charset="0"/>
                <a:cs typeface="Times New Roman" panose="02020603050405020304" pitchFamily="18" charset="0"/>
              </a:rPr>
              <a:t>самопонимание</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179705" algn="just">
              <a:lnSpc>
                <a:spcPct val="150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4. Формирование жизненных ориентиров, идеалов, «кумиров», ценностей.</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179705" algn="just">
              <a:lnSpc>
                <a:spcPct val="150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5.Внутреннее («психологическое») одиночество, </a:t>
            </a:r>
            <a:r>
              <a:rPr lang="ru-RU" sz="1400" dirty="0" err="1">
                <a:effectLst/>
                <a:latin typeface="Times New Roman" panose="02020603050405020304" pitchFamily="18" charset="0"/>
                <a:ea typeface="Times New Roman" panose="02020603050405020304" pitchFamily="18" charset="0"/>
                <a:cs typeface="Times New Roman" panose="02020603050405020304" pitchFamily="18" charset="0"/>
              </a:rPr>
              <a:t>невыраженность</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err="1">
                <a:effectLst/>
                <a:latin typeface="Times New Roman" panose="02020603050405020304" pitchFamily="18" charset="0"/>
                <a:ea typeface="Times New Roman" panose="02020603050405020304" pitchFamily="18" charset="0"/>
                <a:cs typeface="Times New Roman" panose="02020603050405020304" pitchFamily="18" charset="0"/>
              </a:rPr>
              <a:t>непонятость</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другими.</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179705" algn="just">
              <a:lnSpc>
                <a:spcPct val="150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6. Поиск свободы через бегство от давления, правил, норм, требований,. испытание себя и других, поиск границ возможного.</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179705" algn="just">
              <a:lnSpc>
                <a:spcPct val="150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7.Поиск комфортного существования, эмоционального благополучия.</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179705" algn="just">
              <a:lnSpc>
                <a:spcPct val="150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8. Отсутствие позитивных жизненных стремлений и целей.</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179705" algn="just">
              <a:lnSpc>
                <a:spcPct val="150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9. Обида на судьбу, конкретных людей за собственные трудности.</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179705" algn="just">
              <a:lnSpc>
                <a:spcPct val="150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10. Переживание собственной неудачливости, проблемности, отсутствие волевого контроля и способности к самообладанию ситуацией.</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179705" algn="just">
              <a:lnSpc>
                <a:spcPct val="150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11. Неорганизованность.</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179705" algn="just">
              <a:lnSpc>
                <a:spcPct val="150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12.Зависимость от других, низкая сила своего «Я».</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179705" algn="just">
              <a:lnSpc>
                <a:spcPct val="150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13. Трудности в обучении.</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179705" algn="just">
              <a:lnSpc>
                <a:spcPct val="150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14. Отсутствие адекватных средств и способов поведения в трудных ситуациях.</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179705" algn="just">
              <a:lnSpc>
                <a:spcPct val="150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15. Трудный характер, наличие неудобных черт в характере, обидчивость, агрессивность, расторможенность и т. д.</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179705" algn="just">
              <a:lnSpc>
                <a:spcPct val="150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16. Отсутствие чувства безопасности, поиск защиты или защитника.</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179705" algn="just">
              <a:lnSpc>
                <a:spcPct val="150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17. Чувство вины, «стыда» за неблагополучных родителей (низкий материальный достаток, безработица и т. д.), отсутствие уважения к родителям.</a:t>
            </a:r>
            <a:r>
              <a:rPr lang="ru-RU" sz="1400" dirty="0">
                <a:solidFill>
                  <a:srgbClr val="000000"/>
                </a:solidFill>
                <a:effectLst/>
                <a:latin typeface="Times New Roman" panose="02020603050405020304" pitchFamily="18" charset="0"/>
                <a:ea typeface="Times New Roman" panose="02020603050405020304" pitchFamily="18" charset="0"/>
              </a:rPr>
              <a:t> Всегда существовала и остается актуальной проблема социальной адаптации детей с умственной отсталостью, проблема их подготовки к самостоятельной жизни. </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indent="449580" algn="just"/>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15000"/>
              </a:lnSpc>
            </a:pP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indent="180340" algn="just">
              <a:lnSpc>
                <a:spcPct val="115000"/>
              </a:lnSpc>
              <a:spcAft>
                <a:spcPts val="10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180340" algn="just">
              <a:lnSpc>
                <a:spcPct val="115000"/>
              </a:lnSpc>
              <a:spcAft>
                <a:spcPts val="10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180340" algn="just">
              <a:lnSpc>
                <a:spcPct val="115000"/>
              </a:lnSpc>
              <a:spcAft>
                <a:spcPts val="10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180340" algn="just">
              <a:lnSpc>
                <a:spcPct val="115000"/>
              </a:lnSpc>
              <a:spcAft>
                <a:spcPts val="10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ru-RU" sz="1600" dirty="0">
              <a:latin typeface="Times New Roman" pitchFamily="18" charset="0"/>
              <a:cs typeface="Times New Roman" pitchFamily="18" charset="0"/>
            </a:endParaRPr>
          </a:p>
        </p:txBody>
      </p:sp>
      <p:sp>
        <p:nvSpPr>
          <p:cNvPr id="4" name="Прямоугольник 3"/>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ПАПК___________________________18 апреля 2024г.</a:t>
            </a:r>
          </a:p>
        </p:txBody>
      </p:sp>
    </p:spTree>
    <p:extLst>
      <p:ext uri="{BB962C8B-B14F-4D97-AF65-F5344CB8AC3E}">
        <p14:creationId xmlns:p14="http://schemas.microsoft.com/office/powerpoint/2010/main" val="282445883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normAutofit/>
          </a:bodyPr>
          <a:lstStyle/>
          <a:p>
            <a:fld id="{725C68B6-61C2-468F-89AB-4B9F7531AA68}" type="slidenum">
              <a:rPr lang="ru-RU" smtClean="0"/>
              <a:pPr/>
              <a:t>84</a:t>
            </a:fld>
            <a:endParaRPr lang="ru-RU" dirty="0"/>
          </a:p>
        </p:txBody>
      </p:sp>
      <p:sp>
        <p:nvSpPr>
          <p:cNvPr id="3" name="Прямоугольник 2"/>
          <p:cNvSpPr/>
          <p:nvPr/>
        </p:nvSpPr>
        <p:spPr>
          <a:xfrm>
            <a:off x="357166" y="571472"/>
            <a:ext cx="6215106" cy="8417689"/>
          </a:xfrm>
          <a:prstGeom prst="rect">
            <a:avLst/>
          </a:prstGeom>
        </p:spPr>
        <p:txBody>
          <a:bodyPr wrap="square">
            <a:spAutoFit/>
          </a:bodyPr>
          <a:lstStyle/>
          <a:p>
            <a:pPr marL="179705" algn="just">
              <a:lnSpc>
                <a:spcPct val="150000"/>
              </a:lnSpc>
            </a:pPr>
            <a:r>
              <a:rPr lang="ru-RU" sz="1400" dirty="0">
                <a:solidFill>
                  <a:srgbClr val="000000"/>
                </a:solidFill>
                <a:effectLst/>
                <a:latin typeface="Times New Roman" panose="02020603050405020304" pitchFamily="18" charset="0"/>
                <a:ea typeface="Times New Roman" panose="02020603050405020304" pitchFamily="18" charset="0"/>
              </a:rPr>
              <a:t>«Ребенок, ограниченный в умственном развитии, не в состоянии сам выделить, осознать и усвоить те звенья социальных структур, которые позволяют личности комфортно поддерживать существование в социальной среде и успешно реализовывать в ней свои потребности и цели. По сути, он лишен основы самостоятельного, благополучного существования в сложном современном социуме. Поэтому социальная адаптация является важнейшей задачей обучения и воспитания умственно отсталого ребенка [3]. </a:t>
            </a:r>
            <a:endParaRPr lang="ru-RU" sz="1400" dirty="0">
              <a:effectLst/>
              <a:latin typeface="Times New Roman" panose="02020603050405020304" pitchFamily="18" charset="0"/>
              <a:ea typeface="Times New Roman" panose="02020603050405020304" pitchFamily="18" charset="0"/>
            </a:endParaRPr>
          </a:p>
          <a:p>
            <a:pPr indent="540385" algn="just">
              <a:lnSpc>
                <a:spcPct val="150000"/>
              </a:lnSpc>
            </a:pPr>
            <a:r>
              <a:rPr lang="ru-RU" sz="1400" dirty="0">
                <a:solidFill>
                  <a:srgbClr val="000000"/>
                </a:solidFill>
                <a:effectLst/>
                <a:latin typeface="Times New Roman" panose="02020603050405020304" pitchFamily="18" charset="0"/>
                <a:ea typeface="Times New Roman" panose="02020603050405020304" pitchFamily="18" charset="0"/>
              </a:rPr>
              <a:t>Умственно отсталые дети в силу особенностей их развития не могут самостоятельно приобретать знания и умения и неспособны к самостоятельной социальной адаптации и осознанному включению в самостоятельную жизнь. </a:t>
            </a:r>
            <a:endParaRPr lang="ru-RU" sz="1400" dirty="0">
              <a:effectLst/>
              <a:latin typeface="Times New Roman" panose="02020603050405020304" pitchFamily="18" charset="0"/>
              <a:ea typeface="Times New Roman" panose="02020603050405020304" pitchFamily="18" charset="0"/>
            </a:endParaRPr>
          </a:p>
          <a:p>
            <a:pPr indent="449580" algn="just">
              <a:lnSpc>
                <a:spcPct val="150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Целю образовательного процесса для обучающихся с нарушениями интеллекта является включение обучающегося в новую социальную среду, налаживание продуктивного взаимодействия и общения со другими студентами и преподавателями.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В 2022 году в ГПОУ ЯО  Пошехонском аграрно-политехническом колледже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группах профессионального обучения   обучалось 28 чел из них, в них обучающихся 16 сирот и  5 чел.- инвалиды детства.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ru-RU" sz="1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Поступая к нам из специальных (коррекционных) школ VIII вида,  обучающиеся с нарушениями интеллектуального развития испытывают затруднения в межличностном взаимодействии, в профессиональной деятельности, в устройстве личной жизни.  А именно   обучение в колледже, обучение в среде нормально развивающихся людей предоставляет возможность молодым людям с нарушенным интеллектом не только получить профессию, но и пройти адаптацию к жизни и труду.</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ru-RU" sz="1600" dirty="0">
              <a:latin typeface="Times New Roman" pitchFamily="18" charset="0"/>
              <a:cs typeface="Times New Roman" pitchFamily="18" charset="0"/>
            </a:endParaRPr>
          </a:p>
        </p:txBody>
      </p:sp>
      <p:sp>
        <p:nvSpPr>
          <p:cNvPr id="4" name="Прямоугольник 3"/>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ПАПК___________________________18 апреля 2024г.</a:t>
            </a:r>
          </a:p>
        </p:txBody>
      </p:sp>
    </p:spTree>
    <p:extLst>
      <p:ext uri="{BB962C8B-B14F-4D97-AF65-F5344CB8AC3E}">
        <p14:creationId xmlns:p14="http://schemas.microsoft.com/office/powerpoint/2010/main" val="421561111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normAutofit/>
          </a:bodyPr>
          <a:lstStyle/>
          <a:p>
            <a:fld id="{725C68B6-61C2-468F-89AB-4B9F7531AA68}" type="slidenum">
              <a:rPr lang="ru-RU" smtClean="0"/>
              <a:pPr/>
              <a:t>85</a:t>
            </a:fld>
            <a:endParaRPr lang="ru-RU" dirty="0"/>
          </a:p>
        </p:txBody>
      </p:sp>
      <p:sp>
        <p:nvSpPr>
          <p:cNvPr id="3" name="Прямоугольник 2"/>
          <p:cNvSpPr/>
          <p:nvPr/>
        </p:nvSpPr>
        <p:spPr>
          <a:xfrm>
            <a:off x="438950" y="583614"/>
            <a:ext cx="6215106" cy="7994304"/>
          </a:xfrm>
          <a:prstGeom prst="rect">
            <a:avLst/>
          </a:prstGeom>
        </p:spPr>
        <p:txBody>
          <a:bodyPr wrap="square">
            <a:spAutoFit/>
          </a:bodyPr>
          <a:lstStyle/>
          <a:p>
            <a:pPr algn="just">
              <a:lnSpc>
                <a:spcPct val="150000"/>
              </a:lnSpc>
            </a:pPr>
            <a:r>
              <a:rPr lang="ru-RU" sz="18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Особенно трудным считается переход из одного образовательного учреждения  в другое.</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4445" marR="156210" indent="355600" algn="just">
              <a:lnSpc>
                <a:spcPct val="150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Социально-психологическая адаптация обучающихся с нарушениями интеллекта к условиям колледжа включает следующие виды:</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R="156210" algn="just">
              <a:lnSpc>
                <a:spcPct val="150000"/>
              </a:lnSpc>
              <a:tabLst>
                <a:tab pos="455930" algn="l"/>
              </a:tabLs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1) </a:t>
            </a:r>
            <a:r>
              <a:rPr lang="ru-RU" sz="1400" b="1" dirty="0">
                <a:effectLst/>
                <a:latin typeface="Times New Roman" panose="02020603050405020304" pitchFamily="18" charset="0"/>
                <a:ea typeface="Times New Roman" panose="02020603050405020304" pitchFamily="18" charset="0"/>
                <a:cs typeface="Times New Roman" panose="02020603050405020304" pitchFamily="18" charset="0"/>
              </a:rPr>
              <a:t>Адаптацию к учебному процессу</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который во многом отличается от обучения в коррекционной школе. Между преподавателем и обучающимся зачастую возникает барьер из-за различия в методах обучения в коррекционной школе и  колледже. Новая обстановка во многом обесценивает приобретённые в коррекционной школе способы усвоения материала. Необходимым условием успешной деятельности обучающегося с нарушениями интеллекта является освоение новых для него особенностей учёбы в  колледже, устраняющее ощущение внутреннего дискомфорта и блокирующее возможность конфликта со средой.</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R="12700" algn="just">
              <a:lnSpc>
                <a:spcPct val="150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2) </a:t>
            </a:r>
            <a:r>
              <a:rPr lang="ru-RU" sz="1400" b="1" dirty="0">
                <a:effectLst/>
                <a:latin typeface="Times New Roman" panose="02020603050405020304" pitchFamily="18" charset="0"/>
                <a:ea typeface="Times New Roman" panose="02020603050405020304" pitchFamily="18" charset="0"/>
                <a:cs typeface="Times New Roman" panose="02020603050405020304" pitchFamily="18" charset="0"/>
              </a:rPr>
              <a:t>Адаптацию к новому коллективу</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Обучающемуся важно определить «своё место в колледже», завоевать авторитет и уважение однокурсников и одногруппников.</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R="12700" algn="just">
              <a:lnSpc>
                <a:spcPct val="150000"/>
              </a:lnSpc>
              <a:tabLst>
                <a:tab pos="492125" algn="l"/>
              </a:tabLs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3) </a:t>
            </a:r>
            <a:r>
              <a:rPr lang="ru-RU" sz="1400" b="1" dirty="0">
                <a:effectLst/>
                <a:latin typeface="Times New Roman" panose="02020603050405020304" pitchFamily="18" charset="0"/>
                <a:ea typeface="Times New Roman" panose="02020603050405020304" pitchFamily="18" charset="0"/>
                <a:cs typeface="Times New Roman" panose="02020603050405020304" pitchFamily="18" charset="0"/>
              </a:rPr>
              <a:t>Адаптацию к избранной профессии</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Приобщение к её требованиям, работа по самообразованию и самовоспитанию профессионально значимых качеств личности.</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R="12700" algn="just">
              <a:lnSpc>
                <a:spcPct val="150000"/>
              </a:lnSpc>
              <a:tabLst>
                <a:tab pos="492125" algn="l"/>
              </a:tabLs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4.) </a:t>
            </a:r>
            <a:r>
              <a:rPr lang="ru-RU" sz="1400" b="1" dirty="0">
                <a:effectLst/>
                <a:latin typeface="Times New Roman" panose="02020603050405020304" pitchFamily="18" charset="0"/>
                <a:ea typeface="Times New Roman" panose="02020603050405020304" pitchFamily="18" charset="0"/>
                <a:cs typeface="Times New Roman" panose="02020603050405020304" pitchFamily="18" charset="0"/>
              </a:rPr>
              <a:t>Адаптацию к новым условиям жизни:</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самостоятельной организации учёбы, быта, передвижения, свободного времени.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R="12700" algn="just">
              <a:lnSpc>
                <a:spcPct val="150000"/>
              </a:lnSpc>
              <a:tabLst>
                <a:tab pos="492125" algn="l"/>
              </a:tabLs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5) </a:t>
            </a:r>
            <a:r>
              <a:rPr lang="ru-RU" sz="1400" b="1" dirty="0">
                <a:effectLst/>
                <a:latin typeface="Times New Roman" panose="02020603050405020304" pitchFamily="18" charset="0"/>
                <a:ea typeface="Times New Roman" panose="02020603050405020304" pitchFamily="18" charset="0"/>
                <a:cs typeface="Times New Roman" panose="02020603050405020304" pitchFamily="18" charset="0"/>
              </a:rPr>
              <a:t>Адаптацию к новым отношениям с родителями, опекунами т.к. подросток становится постепенно независимой личностью.</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R="12700" algn="just">
              <a:lnSpc>
                <a:spcPct val="150000"/>
              </a:lnSpc>
              <a:tabLst>
                <a:tab pos="492125" algn="l"/>
              </a:tabLst>
            </a:pPr>
            <a:endParaRPr lang="ru-RU" sz="1400" dirty="0">
              <a:latin typeface="Times New Roman" pitchFamily="18" charset="0"/>
              <a:cs typeface="Times New Roman" pitchFamily="18" charset="0"/>
            </a:endParaRPr>
          </a:p>
        </p:txBody>
      </p:sp>
      <p:sp>
        <p:nvSpPr>
          <p:cNvPr id="4" name="Прямоугольник 3"/>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ПАПК___________________________18 апреля 2024г.</a:t>
            </a:r>
          </a:p>
        </p:txBody>
      </p:sp>
    </p:spTree>
    <p:extLst>
      <p:ext uri="{BB962C8B-B14F-4D97-AF65-F5344CB8AC3E}">
        <p14:creationId xmlns:p14="http://schemas.microsoft.com/office/powerpoint/2010/main" val="75083930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normAutofit/>
          </a:bodyPr>
          <a:lstStyle/>
          <a:p>
            <a:fld id="{725C68B6-61C2-468F-89AB-4B9F7531AA68}" type="slidenum">
              <a:rPr lang="ru-RU" smtClean="0"/>
              <a:pPr/>
              <a:t>86</a:t>
            </a:fld>
            <a:endParaRPr lang="ru-RU" dirty="0"/>
          </a:p>
        </p:txBody>
      </p:sp>
      <p:sp>
        <p:nvSpPr>
          <p:cNvPr id="3" name="Прямоугольник 2"/>
          <p:cNvSpPr/>
          <p:nvPr/>
        </p:nvSpPr>
        <p:spPr>
          <a:xfrm>
            <a:off x="357166" y="571472"/>
            <a:ext cx="6215106" cy="7809638"/>
          </a:xfrm>
          <a:prstGeom prst="rect">
            <a:avLst/>
          </a:prstGeom>
        </p:spPr>
        <p:txBody>
          <a:bodyPr wrap="square">
            <a:spAutoFit/>
          </a:bodyPr>
          <a:lstStyle/>
          <a:p>
            <a:pPr marR="12700" algn="just">
              <a:lnSpc>
                <a:spcPct val="150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В сентябре и феврале мы проводим  диагностики  </a:t>
            </a:r>
            <a:r>
              <a:rPr lang="ru-RU" sz="1400" dirty="0" err="1">
                <a:effectLst/>
                <a:latin typeface="Times New Roman" panose="02020603050405020304" pitchFamily="18" charset="0"/>
                <a:ea typeface="Times New Roman" panose="02020603050405020304" pitchFamily="18" charset="0"/>
                <a:cs typeface="Times New Roman" panose="02020603050405020304" pitchFamily="18" charset="0"/>
              </a:rPr>
              <a:t>самоценки</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личности, по социальной адаптации первокурсников, которая позволяет  выявить уровень  адаптированности к группе, адаптированности  к учебной деятельности и адаптированности в общежитии.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R="12700" algn="just">
              <a:lnSpc>
                <a:spcPct val="150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Диагностика позволяют выявить основные причины, вызывающие трудности адаптации к обучению:</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ru-RU" sz="1400" dirty="0">
                <a:effectLst/>
                <a:latin typeface="Times New Roman" panose="02020603050405020304" pitchFamily="18" charset="0"/>
                <a:ea typeface="Times New Roman" panose="02020603050405020304" pitchFamily="18" charset="0"/>
              </a:rPr>
              <a:t>это особое отношение к себе, к своим возможностям и способностям, к своей деятельности и её результатам. Учебная деятельность предполагает высокий уровень контроля, который базируется на правильной оценке своих действий и возможностей. Для того, чтобы обучающийся был способен адаптироваться к изменившимся условиям его жизни, ему необходимо иметь положительное представление о себе. Обучающиеся с отрицательной самооценкой склонны в каждом деле находить непреодолимые препятствия, у них высокий уровень тревожности, они хуже приспосабливаются к учебной деятельности, трудно сходятся с одногруппниками, учатся с явным напряжением, испытывают трудности в овладении знаниями.</a:t>
            </a:r>
          </a:p>
          <a:p>
            <a:pPr marL="342900" lvl="0" indent="-342900" algn="just">
              <a:lnSpc>
                <a:spcPct val="150000"/>
              </a:lnSpc>
              <a:buFont typeface="Symbol" panose="05050102010706020507" pitchFamily="18" charset="2"/>
              <a:buChar char=""/>
            </a:pPr>
            <a:r>
              <a:rPr lang="ru-RU" sz="1400" dirty="0">
                <a:effectLst/>
                <a:latin typeface="Times New Roman" panose="02020603050405020304" pitchFamily="18" charset="0"/>
                <a:ea typeface="Times New Roman" panose="02020603050405020304" pitchFamily="18" charset="0"/>
              </a:rPr>
              <a:t>это плохо развитая способность к взаимодействию с другими людьми и, прежде всего, со сверстниками и педагогами. Обучающийся должен подчиняться новым правилам учебной жизни, новым требованиям. Многие правила идут вразрез с его непосредственными желаниями и побуждениями. Наблюдения показывают, что первокурсники с нарушениями интеллекта не всегда успешно овладевают знаниями не потому, что получили слабую подготовку в коррекционной школе, </a:t>
            </a:r>
            <a:endParaRPr lang="ru-RU" sz="1600" dirty="0">
              <a:latin typeface="Times New Roman" pitchFamily="18" charset="0"/>
              <a:cs typeface="Times New Roman" pitchFamily="18" charset="0"/>
            </a:endParaRPr>
          </a:p>
        </p:txBody>
      </p:sp>
      <p:sp>
        <p:nvSpPr>
          <p:cNvPr id="4" name="Прямоугольник 3"/>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ПАПК___________________________18 апреля 2024г.</a:t>
            </a:r>
          </a:p>
        </p:txBody>
      </p:sp>
    </p:spTree>
    <p:extLst>
      <p:ext uri="{BB962C8B-B14F-4D97-AF65-F5344CB8AC3E}">
        <p14:creationId xmlns:p14="http://schemas.microsoft.com/office/powerpoint/2010/main" val="321459627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normAutofit/>
          </a:bodyPr>
          <a:lstStyle/>
          <a:p>
            <a:fld id="{725C68B6-61C2-468F-89AB-4B9F7531AA68}" type="slidenum">
              <a:rPr lang="ru-RU" smtClean="0"/>
              <a:pPr/>
              <a:t>87</a:t>
            </a:fld>
            <a:endParaRPr lang="ru-RU" dirty="0"/>
          </a:p>
        </p:txBody>
      </p:sp>
      <p:sp>
        <p:nvSpPr>
          <p:cNvPr id="3" name="Прямоугольник 2"/>
          <p:cNvSpPr/>
          <p:nvPr/>
        </p:nvSpPr>
        <p:spPr>
          <a:xfrm>
            <a:off x="357166" y="571472"/>
            <a:ext cx="6215106" cy="7813742"/>
          </a:xfrm>
          <a:prstGeom prst="rect">
            <a:avLst/>
          </a:prstGeom>
        </p:spPr>
        <p:txBody>
          <a:bodyPr wrap="square">
            <a:spAutoFit/>
          </a:bodyPr>
          <a:lstStyle/>
          <a:p>
            <a:pPr marL="342900" lvl="0" indent="-342900" algn="just">
              <a:lnSpc>
                <a:spcPct val="150000"/>
              </a:lnSpc>
              <a:buFont typeface="Symbol" panose="05050102010706020507" pitchFamily="18" charset="2"/>
              <a:buChar char=""/>
            </a:pPr>
            <a:r>
              <a:rPr lang="ru-RU" sz="1400" dirty="0">
                <a:effectLst/>
                <a:latin typeface="Times New Roman" panose="02020603050405020304" pitchFamily="18" charset="0"/>
                <a:ea typeface="Times New Roman" panose="02020603050405020304" pitchFamily="18" charset="0"/>
              </a:rPr>
              <a:t>а потому, что у них не сформированы такие важные элементы обучения как способность учиться самостоятельно, контролировать и оценивать себя, умение правильно распределять свое время для самостоятельной подготовки.</a:t>
            </a:r>
          </a:p>
          <a:p>
            <a:pPr indent="270510" algn="just">
              <a:lnSpc>
                <a:spcPct val="150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Все выше сказанное нашло отражение в мероприятиях, по адаптации первого курса обучающихся с нарушениями интеллекта.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12700" lvl="0" indent="-342900" algn="just">
              <a:lnSpc>
                <a:spcPct val="150000"/>
              </a:lnSpc>
              <a:buFont typeface="+mj-lt"/>
              <a:buAutoNum type="arabicPeriod"/>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Эти мероприятия мы делим на этапы:</a:t>
            </a:r>
          </a:p>
          <a:p>
            <a:pPr marL="342900" marR="12700" lvl="0" indent="-342900" algn="just">
              <a:lnSpc>
                <a:spcPct val="150000"/>
              </a:lnSpc>
              <a:buFont typeface="+mj-lt"/>
              <a:buAutoNum type="arabicPeriod"/>
            </a:pPr>
            <a:r>
              <a:rPr lang="ru-RU" sz="1400" b="1" dirty="0">
                <a:effectLst/>
                <a:latin typeface="Times New Roman" panose="02020603050405020304" pitchFamily="18" charset="0"/>
                <a:ea typeface="Times New Roman" panose="02020603050405020304" pitchFamily="18" charset="0"/>
              </a:rPr>
              <a:t>Первый этап</a:t>
            </a:r>
            <a:r>
              <a:rPr lang="ru-RU" sz="1400" dirty="0">
                <a:effectLst/>
                <a:latin typeface="Times New Roman" panose="02020603050405020304" pitchFamily="18" charset="0"/>
                <a:ea typeface="Times New Roman" panose="02020603050405020304" pitchFamily="18" charset="0"/>
              </a:rPr>
              <a:t> – оценка статуса первокурсника: заселение в общежитие, знакомство с </a:t>
            </a:r>
            <a:r>
              <a:rPr lang="ru-RU" sz="1400" dirty="0" err="1">
                <a:effectLst/>
                <a:latin typeface="Times New Roman" panose="02020603050405020304" pitchFamily="18" charset="0"/>
                <a:ea typeface="Times New Roman" panose="02020603050405020304" pitchFamily="18" charset="0"/>
              </a:rPr>
              <a:t>колледжом</a:t>
            </a:r>
            <a:r>
              <a:rPr lang="ru-RU" sz="1400" dirty="0">
                <a:effectLst/>
                <a:latin typeface="Times New Roman" panose="02020603050405020304" pitchFamily="18" charset="0"/>
                <a:ea typeface="Times New Roman" panose="02020603050405020304" pitchFamily="18" charset="0"/>
              </a:rPr>
              <a:t>, информирование об условиях, организации и содержании учебной деятельности (классный час), заполнение социального паспорта на основе знакомства с родителями и опекунами, родительское собрание (присутствовало 8 родителей и опекунов).</a:t>
            </a:r>
          </a:p>
          <a:p>
            <a:pPr marR="12700" algn="just">
              <a:lnSpc>
                <a:spcPct val="150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С обучающимися проводятся различные мероприятия: классные часы: «Женское здоровье», «Правила ПДД», «Права и обязанности гражданина». «Правила внутреннего распорядка колледжа» , «Правила проживания в общежитии»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R="12700" algn="just">
              <a:lnSpc>
                <a:spcPct val="150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Постоянная социально-психологическая- педагогическая поддержка вхождения обучающихся с нарушениями интеллекта в новую образовательную среду через беседы индивидуальные и групповые, помощь в разрядке конфликтных ситуаций в группе и в общежитии через тренинговые занятия.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R="12700" algn="just">
              <a:lnSpc>
                <a:spcPct val="150000"/>
              </a:lnSpc>
            </a:pPr>
            <a:r>
              <a:rPr lang="ru-RU" sz="1400" b="1" dirty="0">
                <a:effectLst/>
                <a:latin typeface="Times New Roman" panose="02020603050405020304" pitchFamily="18" charset="0"/>
                <a:ea typeface="Times New Roman" panose="02020603050405020304" pitchFamily="18" charset="0"/>
                <a:cs typeface="Times New Roman" panose="02020603050405020304" pitchFamily="18" charset="0"/>
              </a:rPr>
              <a:t>Второй этап</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 активное вовлечение обучающихся с нарушениями интеллекта в процесс профессионального и социального взаимодействия: </a:t>
            </a:r>
            <a:r>
              <a:rPr lang="ru-RU" sz="1400" dirty="0" err="1">
                <a:effectLst/>
                <a:latin typeface="Times New Roman" panose="02020603050405020304" pitchFamily="18" charset="0"/>
                <a:ea typeface="Times New Roman" panose="02020603050405020304" pitchFamily="18" charset="0"/>
                <a:cs typeface="Times New Roman" panose="02020603050405020304" pitchFamily="18" charset="0"/>
              </a:rPr>
              <a:t>производственое</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обучение, проведение открытых уроков по дисциплинам </a:t>
            </a:r>
            <a:r>
              <a:rPr lang="ru-RU" sz="1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R="12700" algn="just">
              <a:lnSpc>
                <a:spcPct val="150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Участие  наравне со всеми студентами колледжа в Мастер-классах в «День</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Прямоугольник 3"/>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ПАПК___________________________18 апреля 2024г.</a:t>
            </a:r>
          </a:p>
        </p:txBody>
      </p:sp>
    </p:spTree>
    <p:extLst>
      <p:ext uri="{BB962C8B-B14F-4D97-AF65-F5344CB8AC3E}">
        <p14:creationId xmlns:p14="http://schemas.microsoft.com/office/powerpoint/2010/main" val="182111424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0" y="8430584"/>
            <a:ext cx="400050" cy="508000"/>
          </a:xfrm>
        </p:spPr>
        <p:txBody>
          <a:bodyPr>
            <a:normAutofit/>
          </a:bodyPr>
          <a:lstStyle/>
          <a:p>
            <a:fld id="{725C68B6-61C2-468F-89AB-4B9F7531AA68}" type="slidenum">
              <a:rPr lang="ru-RU" smtClean="0"/>
              <a:pPr/>
              <a:t>88</a:t>
            </a:fld>
            <a:endParaRPr lang="ru-RU" dirty="0"/>
          </a:p>
        </p:txBody>
      </p:sp>
      <p:sp>
        <p:nvSpPr>
          <p:cNvPr id="3" name="Прямоугольник 2"/>
          <p:cNvSpPr/>
          <p:nvPr/>
        </p:nvSpPr>
        <p:spPr>
          <a:xfrm>
            <a:off x="357166" y="571472"/>
            <a:ext cx="6215106" cy="8034315"/>
          </a:xfrm>
          <a:prstGeom prst="rect">
            <a:avLst/>
          </a:prstGeom>
        </p:spPr>
        <p:txBody>
          <a:bodyPr wrap="square">
            <a:spAutoFit/>
          </a:bodyPr>
          <a:lstStyle/>
          <a:p>
            <a:pPr marR="12700" algn="just">
              <a:lnSpc>
                <a:spcPct val="150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открытых дверей»; в </a:t>
            </a:r>
            <a:r>
              <a:rPr lang="ru-RU" sz="1400" dirty="0" err="1">
                <a:effectLst/>
                <a:latin typeface="Times New Roman" panose="02020603050405020304" pitchFamily="18" charset="0"/>
                <a:ea typeface="Times New Roman" panose="02020603050405020304" pitchFamily="18" charset="0"/>
                <a:cs typeface="Times New Roman" panose="02020603050405020304" pitchFamily="18" charset="0"/>
              </a:rPr>
              <a:t>посвещение</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в первокурсники,  участие в  новогодних студенческих капустниках, День студента с номерами художественной самодеятельности.  Посещение   студии «МИ-ДИ-ЕЗ».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R="12700" algn="just">
              <a:lnSpc>
                <a:spcPct val="150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Обучающиеся активно принимают участие во всех акциях- этот «Наша жизнь в наших руках», «Здоровый образ жизни»,   спартакиады, соревнования  и др. Активное участие в субботниках по уборке территории, общежития, генеральной уборке кабинетов.  Военно- патриотическая игра «Патриоты России», районный туристический слет.</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R="12700" algn="just">
              <a:lnSpc>
                <a:spcPct val="150000"/>
              </a:lnSpc>
              <a:spcAft>
                <a:spcPts val="1000"/>
              </a:spcAf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Большая работа ведется воспитателем общежития. Это  оказание помощи в приготовлении пищи, еженедельно  меняется информация с рецептами в уголке «Поваренок». Оказании помощи ухода за одеждой, индивидуальные беседы по соблюдению личной  гигиены.</a:t>
            </a:r>
            <a:r>
              <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R="12700" algn="just">
              <a:lnSpc>
                <a:spcPct val="150000"/>
              </a:lnSpc>
            </a:pPr>
            <a:r>
              <a:rPr lang="ru-RU" sz="1400" b="1" dirty="0">
                <a:effectLst/>
                <a:latin typeface="Times New Roman" panose="02020603050405020304" pitchFamily="18" charset="0"/>
                <a:ea typeface="Times New Roman" panose="02020603050405020304" pitchFamily="18" charset="0"/>
                <a:cs typeface="Times New Roman" panose="02020603050405020304" pitchFamily="18" charset="0"/>
              </a:rPr>
              <a:t>Третий этап -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Мотивация  к учебной деятельности.  Не секрет, что у  большей части  обучающихся  с интеллектуальной не достаточностью  низкая степень  мотивации к учебной деятельности.  Чтобы замотивировать детей для них проводятся  различные мероприятия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R="12700" algn="just">
              <a:lnSpc>
                <a:spcPct val="150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Это конкурсы профессионального мастерства «Абилимпикс», предметные олимпиады, Областная олимпиада по предмету  «Социальная адаптация». Участие в областном мероприятии «День семьи»,   районных «</a:t>
            </a:r>
            <a:r>
              <a:rPr lang="ru-RU" sz="1400" dirty="0" err="1">
                <a:effectLst/>
                <a:latin typeface="Times New Roman" panose="02020603050405020304" pitchFamily="18" charset="0"/>
                <a:ea typeface="Times New Roman" panose="02020603050405020304" pitchFamily="18" charset="0"/>
                <a:cs typeface="Times New Roman" panose="02020603050405020304" pitchFamily="18" charset="0"/>
              </a:rPr>
              <a:t>Пош</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-Арго», «Масленица».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indent="271145" algn="just">
              <a:lnSpc>
                <a:spcPct val="150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Проведение данных мероприятий показывает их позитивное влияние на установление комфортных взаимоотношений обучающегося с нарушениями интеллекта в группе сверстников, снижение конфликтности, понимание и овладение обучающимися с нарушениями интеллекта своей новой социальной</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Прямоугольник 3"/>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ПАПК___________________________18 апреля 2024г.</a:t>
            </a:r>
          </a:p>
        </p:txBody>
      </p:sp>
    </p:spTree>
    <p:extLst>
      <p:ext uri="{BB962C8B-B14F-4D97-AF65-F5344CB8AC3E}">
        <p14:creationId xmlns:p14="http://schemas.microsoft.com/office/powerpoint/2010/main" val="377318397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0" y="8277412"/>
            <a:ext cx="400050" cy="508000"/>
          </a:xfrm>
        </p:spPr>
        <p:txBody>
          <a:bodyPr>
            <a:normAutofit/>
          </a:bodyPr>
          <a:lstStyle/>
          <a:p>
            <a:fld id="{725C68B6-61C2-468F-89AB-4B9F7531AA68}" type="slidenum">
              <a:rPr lang="ru-RU" smtClean="0"/>
              <a:pPr/>
              <a:t>89</a:t>
            </a:fld>
            <a:endParaRPr lang="ru-RU" dirty="0"/>
          </a:p>
        </p:txBody>
      </p:sp>
      <p:sp>
        <p:nvSpPr>
          <p:cNvPr id="3" name="Прямоугольник 2"/>
          <p:cNvSpPr/>
          <p:nvPr/>
        </p:nvSpPr>
        <p:spPr>
          <a:xfrm>
            <a:off x="357166" y="571472"/>
            <a:ext cx="6215106" cy="7831183"/>
          </a:xfrm>
          <a:prstGeom prst="rect">
            <a:avLst/>
          </a:prstGeom>
        </p:spPr>
        <p:txBody>
          <a:bodyPr wrap="square">
            <a:spAutoFit/>
          </a:bodyPr>
          <a:lstStyle/>
          <a:p>
            <a:pPr indent="271145" algn="just">
              <a:lnSpc>
                <a:spcPct val="150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роли, адаптации к образовательным программам.</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Для определения эффективности  адаптации обучающихся с нарушениями интеллекта  были определены  критерии и показатели :  </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50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-адаптацию к учебному процессу</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R="12700" algn="just">
              <a:lnSpc>
                <a:spcPct val="115000"/>
              </a:lnSpc>
              <a:tabLst>
                <a:tab pos="492125" algn="l"/>
              </a:tabLs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-адаптацию к новому коллективу.</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R="12700" algn="just">
              <a:lnSpc>
                <a:spcPct val="115000"/>
              </a:lnSpc>
              <a:tabLst>
                <a:tab pos="492125" algn="l"/>
              </a:tabLs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-адаптацию к избранной профессии.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R="12700" algn="just">
              <a:lnSpc>
                <a:spcPct val="115000"/>
              </a:lnSpc>
              <a:tabLst>
                <a:tab pos="492125" algn="l"/>
              </a:tabLs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-адаптацию к новым условиям жизни.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marR="12700" algn="just">
              <a:lnSpc>
                <a:spcPct val="115000"/>
              </a:lnSpc>
              <a:tabLst>
                <a:tab pos="492125" algn="l"/>
              </a:tabLs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-адаптацию к новым отношениям с родителями, опекунами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pPr>
            <a:r>
              <a:rPr lang="ru-RU" sz="1400" dirty="0">
                <a:effectLst/>
                <a:latin typeface="Times New Roman" panose="02020603050405020304" pitchFamily="18" charset="0"/>
                <a:ea typeface="Times New Roman" panose="02020603050405020304" pitchFamily="18" charset="0"/>
              </a:rPr>
              <a:t>Исходя из этого,  мы выделяем три уровня адаптированности студентов с нарушениями интеллекта: высокий, средний и низкий. Все три уровня тесно связаны друг с другом и каждый  последующий, включает в себя предыдущий.</a:t>
            </a:r>
          </a:p>
          <a:p>
            <a:pPr algn="just">
              <a:lnSpc>
                <a:spcPct val="150000"/>
              </a:lnSpc>
            </a:pPr>
            <a:r>
              <a:rPr lang="ru-RU"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В эксперименте приняли участие </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все  обучающиеся  с интеллектуальной недостаточностью .</a:t>
            </a:r>
          </a:p>
          <a:p>
            <a:pPr algn="just">
              <a:lnSpc>
                <a:spcPct val="150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В сентябре 2022года  на констатирующем этапе была проведена диагностика социальной адаптации первокурсников  по </a:t>
            </a:r>
            <a:r>
              <a:rPr lang="ru-RU" sz="1400" dirty="0" err="1">
                <a:effectLst/>
                <a:latin typeface="Times New Roman" panose="02020603050405020304" pitchFamily="18" charset="0"/>
                <a:ea typeface="Calibri" panose="020F0502020204030204" pitchFamily="34" charset="0"/>
                <a:cs typeface="Times New Roman" panose="02020603050405020304" pitchFamily="18" charset="0"/>
              </a:rPr>
              <a:t>В.Овчаровой</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 Данная диагностика показала, что из 26 чел.  Человек 3 чел. имеют высокий уровень , 14 чел. - средний уровень. и 9 чел. низкий уровень.</a:t>
            </a:r>
          </a:p>
          <a:p>
            <a:pPr algn="just">
              <a:lnSpc>
                <a:spcPct val="150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В июне 2023 года была проведена повторная  диагностика  которая показала , что  уровень социальной  адаптированности  вырос.  5 чел.  И имеют высокий уровень , 17 чел. - средний уровень и 4 чел. низкий уровень.</a:t>
            </a:r>
          </a:p>
          <a:p>
            <a:pPr indent="449580" algn="just">
              <a:lnSpc>
                <a:spcPct val="150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Со всеми обучающимися была проведено  тестирование на  выявление мотивации к учебной деятельности на начало учебного года которая показала , что с низкой мотивацией -  10 чел(38,4 %), со  средней мотивацией 10чел. (38,4% )и с  высокой мотивацией 6 чел. (22.2 %)</a:t>
            </a:r>
          </a:p>
          <a:p>
            <a:pPr algn="just">
              <a:lnSpc>
                <a:spcPct val="150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В мае была проведена повторное тестирование, которое показало, что</a:t>
            </a:r>
          </a:p>
        </p:txBody>
      </p:sp>
      <p:sp>
        <p:nvSpPr>
          <p:cNvPr id="4" name="Прямоугольник 3"/>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ПАПК___________________________18 апреля 2024г.</a:t>
            </a:r>
          </a:p>
        </p:txBody>
      </p:sp>
    </p:spTree>
    <p:extLst>
      <p:ext uri="{BB962C8B-B14F-4D97-AF65-F5344CB8AC3E}">
        <p14:creationId xmlns:p14="http://schemas.microsoft.com/office/powerpoint/2010/main" val="41493592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p:txBody>
          <a:bodyPr/>
          <a:lstStyle/>
          <a:p>
            <a:fld id="{725C68B6-61C2-468F-89AB-4B9F7531AA68}" type="slidenum">
              <a:rPr lang="ru-RU" smtClean="0"/>
              <a:pPr/>
              <a:t>9</a:t>
            </a:fld>
            <a:endParaRPr lang="ru-RU" dirty="0"/>
          </a:p>
        </p:txBody>
      </p:sp>
      <p:sp>
        <p:nvSpPr>
          <p:cNvPr id="3" name="Прямоугольник 2"/>
          <p:cNvSpPr/>
          <p:nvPr/>
        </p:nvSpPr>
        <p:spPr>
          <a:xfrm>
            <a:off x="285728" y="583614"/>
            <a:ext cx="6286544" cy="8534131"/>
          </a:xfrm>
          <a:prstGeom prst="rect">
            <a:avLst/>
          </a:prstGeom>
        </p:spPr>
        <p:txBody>
          <a:bodyPr wrap="square">
            <a:spAutoFit/>
          </a:bodyPr>
          <a:lstStyle/>
          <a:p>
            <a:pPr indent="142875" algn="just"/>
            <a:r>
              <a:rPr lang="ru-RU" sz="1600" dirty="0">
                <a:latin typeface="Times New Roman" pitchFamily="18" charset="0"/>
                <a:cs typeface="Times New Roman" pitchFamily="18" charset="0"/>
              </a:rPr>
              <a:t>	</a:t>
            </a:r>
            <a:r>
              <a:rPr lang="ru-RU" sz="1600" dirty="0">
                <a:solidFill>
                  <a:srgbClr val="000000"/>
                </a:solidFill>
                <a:effectLst/>
                <a:latin typeface="Times New Roman" panose="02020603050405020304" pitchFamily="18" charset="0"/>
                <a:ea typeface="Times New Roman" panose="02020603050405020304" pitchFamily="18" charset="0"/>
              </a:rPr>
              <a:t>Внеурочное время самостоятельно провести эти мероприятия, преподаватель выступал в качестве наставника, студенты проводили мероприятия самостоятельно.</a:t>
            </a:r>
            <a:endParaRPr lang="ru-RU" sz="1600" dirty="0">
              <a:effectLst/>
              <a:latin typeface="Times New Roman" panose="02020603050405020304" pitchFamily="18" charset="0"/>
              <a:ea typeface="Times New Roman" panose="02020603050405020304" pitchFamily="18" charset="0"/>
            </a:endParaRPr>
          </a:p>
          <a:p>
            <a:pPr indent="142875" algn="just"/>
            <a:r>
              <a:rPr lang="ru-RU" sz="1600" dirty="0">
                <a:solidFill>
                  <a:srgbClr val="000000"/>
                </a:solidFill>
                <a:effectLst/>
                <a:latin typeface="Times New Roman" panose="02020603050405020304" pitchFamily="18" charset="0"/>
                <a:ea typeface="Times New Roman" panose="02020603050405020304" pitchFamily="18" charset="0"/>
              </a:rPr>
              <a:t>Целью мероприятий является правовое просвещение обучающихся с пониженным уровнем интеллекта для формирования навыков правомерного поведения, уважительного отношения к праву, развитию и поддержанию позитивной активности в сфере права, для закреплений полученных знаний по дисциплине «Социальная адаптация» и «Эффективное поведение на рынке труда». </a:t>
            </a:r>
            <a:endParaRPr lang="ru-RU" sz="1600" dirty="0">
              <a:effectLst/>
              <a:latin typeface="Times New Roman" panose="02020603050405020304" pitchFamily="18" charset="0"/>
              <a:ea typeface="Times New Roman" panose="02020603050405020304" pitchFamily="18" charset="0"/>
            </a:endParaRPr>
          </a:p>
          <a:p>
            <a:pPr indent="142875" algn="just"/>
            <a:r>
              <a:rPr lang="ru-RU" sz="1600" dirty="0">
                <a:solidFill>
                  <a:srgbClr val="000000"/>
                </a:solidFill>
                <a:effectLst/>
                <a:latin typeface="Times New Roman" panose="02020603050405020304" pitchFamily="18" charset="0"/>
                <a:ea typeface="Times New Roman" panose="02020603050405020304" pitchFamily="18" charset="0"/>
              </a:rPr>
              <a:t>При подготовке и проведении занятий  правовых знаний реализуются следующие принципы: системность, стабильность, научная обоснованность, ориентированность получаемых правовых знаний на практическое их применение, приближенность правовых знаний к личным потребностям и интересам обучающихся, учет особенностей возрастной психологии, использование коммуникативных педагогических технологий.</a:t>
            </a:r>
            <a:endParaRPr lang="ru-RU" sz="1600" dirty="0">
              <a:effectLst/>
              <a:latin typeface="Times New Roman" panose="02020603050405020304" pitchFamily="18" charset="0"/>
              <a:ea typeface="Times New Roman" panose="02020603050405020304" pitchFamily="18" charset="0"/>
            </a:endParaRPr>
          </a:p>
          <a:p>
            <a:pPr algn="just" fontAlgn="base">
              <a:lnSpc>
                <a:spcPct val="115000"/>
              </a:lnSpc>
              <a:spcAft>
                <a:spcPts val="1000"/>
              </a:spcAft>
            </a:pPr>
            <a:r>
              <a:rPr lang="ru-RU"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Деятельность мероприятия по правовым знаниям предполагает </a:t>
            </a:r>
            <a:r>
              <a:rPr lang="ru-RU" sz="1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орган</a:t>
            </a:r>
            <a:r>
              <a:rPr lang="ru-RU" sz="1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ые</a:t>
            </a:r>
            <a:r>
              <a:rPr lang="ru-RU" sz="1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упражнения и задания. В ходе занятий дети получают в легкой и доступной форме основные знания по правам детей, в игровой форме приобретают навыки защиты своих прав, учатся преодолевать барьеры на пути осуществления своих прав, формируют стремление к независимой жизни, а также осознают ценность семьи, ее важность в жизни человека и общества. Студенты приобретают опыт работы с обучающимися с ОВЗ, умение организовывать мероприятия, навык взаимодействия, формирование самостоятельных действий и ответственности за порученное дело. Все это помогает овладевать профессиональными компетенциями и выборе направления работы в будущем.</a:t>
            </a:r>
            <a:endParaRPr lang="ru-RU" sz="1400" dirty="0">
              <a:ea typeface="Times New Roman" panose="02020603050405020304" pitchFamily="18" charset="0"/>
              <a:cs typeface="Times New Roman" panose="02020603050405020304" pitchFamily="18" charset="0"/>
            </a:endParaRPr>
          </a:p>
          <a:p>
            <a:pPr algn="just" fontAlgn="base">
              <a:lnSpc>
                <a:spcPct val="115000"/>
              </a:lnSpc>
              <a:spcAft>
                <a:spcPts val="1000"/>
              </a:spcAft>
            </a:pPr>
            <a:r>
              <a:rPr lang="ru-RU" sz="1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Проведение занятий  строится согласно модульной программе  обучения, которая включает в себя: «Право и государство», «Мои права», «Я — гражданин», «Формирование этикета в общественных местах». «Семья и Я», «Административно-уголовная ответственность гражданина», «Резюме» «Структура автобиографии», «Трудоустройство».</a:t>
            </a:r>
            <a:endParaRPr lang="ru-RU" sz="1400" dirty="0">
              <a:ea typeface="Times New Roman" panose="02020603050405020304" pitchFamily="18" charset="0"/>
              <a:cs typeface="Times New Roman" panose="02020603050405020304" pitchFamily="18" charset="0"/>
            </a:endParaRPr>
          </a:p>
          <a:p>
            <a:pPr algn="just"/>
            <a:endParaRPr lang="ru-RU" sz="1600" dirty="0">
              <a:latin typeface="Times New Roman" pitchFamily="18" charset="0"/>
              <a:cs typeface="Times New Roman" pitchFamily="18" charset="0"/>
            </a:endParaRPr>
          </a:p>
        </p:txBody>
      </p:sp>
      <p:sp>
        <p:nvSpPr>
          <p:cNvPr id="4" name="Прямоугольник 3"/>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a:t>
            </a:r>
            <a:r>
              <a:rPr lang="en-US" b="1" dirty="0">
                <a:solidFill>
                  <a:schemeClr val="tx2">
                    <a:lumMod val="50000"/>
                  </a:schemeClr>
                </a:solidFill>
                <a:latin typeface="Times New Roman" pitchFamily="18" charset="0"/>
                <a:cs typeface="Times New Roman" pitchFamily="18" charset="0"/>
              </a:rPr>
              <a:t>8</a:t>
            </a:r>
            <a:r>
              <a:rPr lang="ru-RU" b="1" dirty="0">
                <a:solidFill>
                  <a:schemeClr val="tx2">
                    <a:lumMod val="50000"/>
                  </a:schemeClr>
                </a:solidFill>
                <a:latin typeface="Times New Roman" pitchFamily="18" charset="0"/>
                <a:cs typeface="Times New Roman" pitchFamily="18" charset="0"/>
              </a:rPr>
              <a:t> апреля 202</a:t>
            </a:r>
            <a:r>
              <a:rPr lang="en-US" b="1" dirty="0">
                <a:solidFill>
                  <a:schemeClr val="tx2">
                    <a:lumMod val="50000"/>
                  </a:schemeClr>
                </a:solidFill>
                <a:latin typeface="Times New Roman" pitchFamily="18" charset="0"/>
                <a:cs typeface="Times New Roman" pitchFamily="18" charset="0"/>
              </a:rPr>
              <a:t>4</a:t>
            </a:r>
            <a:r>
              <a:rPr lang="ru-RU" b="1" dirty="0">
                <a:solidFill>
                  <a:schemeClr val="tx2">
                    <a:lumMod val="50000"/>
                  </a:schemeClr>
                </a:solidFill>
                <a:latin typeface="Times New Roman" pitchFamily="18" charset="0"/>
                <a:cs typeface="Times New Roman" pitchFamily="18" charset="0"/>
              </a:rPr>
              <a:t> г.</a:t>
            </a: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0" y="8277412"/>
            <a:ext cx="400050" cy="508000"/>
          </a:xfrm>
        </p:spPr>
        <p:txBody>
          <a:bodyPr>
            <a:normAutofit/>
          </a:bodyPr>
          <a:lstStyle/>
          <a:p>
            <a:fld id="{725C68B6-61C2-468F-89AB-4B9F7531AA68}" type="slidenum">
              <a:rPr lang="ru-RU" smtClean="0"/>
              <a:pPr/>
              <a:t>90</a:t>
            </a:fld>
            <a:endParaRPr lang="ru-RU" dirty="0"/>
          </a:p>
        </p:txBody>
      </p:sp>
      <p:sp>
        <p:nvSpPr>
          <p:cNvPr id="3" name="Прямоугольник 2"/>
          <p:cNvSpPr/>
          <p:nvPr/>
        </p:nvSpPr>
        <p:spPr>
          <a:xfrm>
            <a:off x="357166" y="571472"/>
            <a:ext cx="6215106" cy="12681420"/>
          </a:xfrm>
          <a:prstGeom prst="rect">
            <a:avLst/>
          </a:prstGeom>
        </p:spPr>
        <p:txBody>
          <a:bodyPr wrap="square">
            <a:spAutoFit/>
          </a:bodyPr>
          <a:lstStyle/>
          <a:p>
            <a:pPr algn="just">
              <a:lnSpc>
                <a:spcPct val="150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уровень мотивации  пусть не значительно, но вырос с низкой мотивацией -  3 чел-12,6   %, со  средней мотивацией  13чел.50% и с  высокой мотивацией 10 чел.38,4 %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С обучающимися с нарушениями интеллекта  была проведена диагностика   на выявление уровня агрессивности. Обучающие имеют  с низкий </a:t>
            </a:r>
            <a:r>
              <a:rPr lang="ru-RU" sz="1400" dirty="0" err="1">
                <a:effectLst/>
                <a:latin typeface="Times New Roman" panose="02020603050405020304" pitchFamily="18" charset="0"/>
                <a:ea typeface="Calibri" panose="020F0502020204030204" pitchFamily="34" charset="0"/>
                <a:cs typeface="Times New Roman" panose="02020603050405020304" pitchFamily="18" charset="0"/>
              </a:rPr>
              <a:t>уровнь</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агрессивности - 10 чел.(38.4%) со средним уровнем агрессивности -13 чел -50%   и с высоким уровнем агрессивности 3 чел.(11,6%) Имеют агрессивность в основном  мальчики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После проведенной профилактической работы провели повторную диагностику  которая показала положительный результат   высокий уровень агрессивности снизился с 3 чел.(11,6%)   до1 чел.(3.8%) средний  -  с 13 чел.(50. %). до 10 -чел.( 38,4%) низкий уровнем агрессивности  увеличился  с 10 чел.( 38,4%) до15 чел.( 57,8%)</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tabLst>
                <a:tab pos="638175" algn="l"/>
              </a:tabLs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Также нами была проведена  диагностика  Изучения уровня коммуникативности  у первокурсников.</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tabLst>
                <a:tab pos="638175" algn="l"/>
              </a:tabLs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Первоначальная диагностика была  проведена в сентябре. На  первом этапе  обучающиеся имеют  высокий уровень-6 чел (23%)  средний уровень -14 чел. (54%)  низкий уровень-6 чел(23%)  .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tabLst>
                <a:tab pos="638175" algn="l"/>
              </a:tabLs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После проведенной социально – педагогической работы с детьми мы провели повторную диагностику . которая показала, что  уровень коммуникативности вырос, так как  обучающие  участвовали в мероприятиях колледжа,  района и области. Некоторые сами организовывали   мероприятия как в группе , так и в общежитии.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      Проведенная диагностические  мероприятия говорят о том,  что работа по социальной адаптации  обучающихся с интеллектуальной недостаточностью  подтвердила свою эффективность</a:t>
            </a:r>
          </a:p>
          <a:p>
            <a:pPr algn="just">
              <a:lnSpc>
                <a:spcPct val="115000"/>
              </a:lnSpc>
              <a:tabLst>
                <a:tab pos="638175" algn="l"/>
              </a:tabLs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Данная работа по успешной адаптации обучающихся с ОВЗ (</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VIII</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вида) будет продолжена.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tabLst>
                <a:tab pos="638175" algn="l"/>
              </a:tabLst>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tabLst>
                <a:tab pos="638175" algn="l"/>
              </a:tabLst>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r"/>
            <a:r>
              <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r"/>
            <a:r>
              <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r"/>
            <a:r>
              <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r"/>
            <a:r>
              <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r"/>
            <a:r>
              <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ctr"/>
            <a:r>
              <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ctr"/>
            <a:r>
              <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ctr"/>
            <a:r>
              <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ctr"/>
            <a:r>
              <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ctr"/>
            <a:r>
              <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ctr"/>
            <a:r>
              <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ctr"/>
            <a:r>
              <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ctr"/>
            <a:r>
              <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ctr"/>
            <a:r>
              <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ctr"/>
            <a:r>
              <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Прямоугольник 3"/>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ПАПК___________________________18 апреля 2024г.</a:t>
            </a:r>
          </a:p>
        </p:txBody>
      </p:sp>
    </p:spTree>
    <p:extLst>
      <p:ext uri="{BB962C8B-B14F-4D97-AF65-F5344CB8AC3E}">
        <p14:creationId xmlns:p14="http://schemas.microsoft.com/office/powerpoint/2010/main" val="140472174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Номер слайда 1"/>
          <p:cNvSpPr>
            <a:spLocks noGrp="1"/>
          </p:cNvSpPr>
          <p:nvPr>
            <p:ph type="sldNum" sz="quarter" idx="12"/>
          </p:nvPr>
        </p:nvSpPr>
        <p:spPr>
          <a:xfrm>
            <a:off x="0" y="8277412"/>
            <a:ext cx="400050" cy="508000"/>
          </a:xfrm>
        </p:spPr>
        <p:txBody>
          <a:bodyPr>
            <a:normAutofit/>
          </a:bodyPr>
          <a:lstStyle/>
          <a:p>
            <a:fld id="{725C68B6-61C2-468F-89AB-4B9F7531AA68}" type="slidenum">
              <a:rPr lang="ru-RU" smtClean="0"/>
              <a:pPr/>
              <a:t>91</a:t>
            </a:fld>
            <a:endParaRPr lang="ru-RU" dirty="0"/>
          </a:p>
        </p:txBody>
      </p:sp>
      <p:sp>
        <p:nvSpPr>
          <p:cNvPr id="3" name="Прямоугольник 2"/>
          <p:cNvSpPr/>
          <p:nvPr/>
        </p:nvSpPr>
        <p:spPr>
          <a:xfrm>
            <a:off x="357166" y="571472"/>
            <a:ext cx="6215106" cy="9716378"/>
          </a:xfrm>
          <a:prstGeom prst="rect">
            <a:avLst/>
          </a:prstGeom>
        </p:spPr>
        <p:txBody>
          <a:bodyPr wrap="square">
            <a:spAutoFit/>
          </a:bodyPr>
          <a:lstStyle/>
          <a:p>
            <a:pPr indent="449580" algn="ctr">
              <a:lnSpc>
                <a:spcPct val="115000"/>
              </a:lnSpc>
              <a:spcAft>
                <a:spcPts val="100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Список литературы</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1.Алмазов Б. Н. Психическая средовая дезадаптация несовершеннолетних. Свердловск, 1986.</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lvl="0">
              <a:lnSpc>
                <a:spcPct val="115000"/>
              </a:lnSpc>
              <a:buSzPts val="1400"/>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2.Виноградова, А.Д. Мотивация деятельности умственно отсталых школьников [Текст] / А.Д. Виноградова. - М., 1991.</a:t>
            </a:r>
          </a:p>
          <a:p>
            <a:pPr algn="just">
              <a:lnSpc>
                <a:spcPct val="107000"/>
              </a:lnSpc>
              <a:tabLst>
                <a:tab pos="1483360" algn="l"/>
              </a:tabLst>
            </a:pPr>
            <a:r>
              <a:rPr lang="ru-RU" sz="1400" dirty="0">
                <a:latin typeface="Times New Roman" panose="02020603050405020304" pitchFamily="18" charset="0"/>
                <a:ea typeface="Calibri" panose="020F0502020204030204" pitchFamily="34" charset="0"/>
                <a:cs typeface="Times New Roman" panose="02020603050405020304" pitchFamily="18" charset="0"/>
              </a:rPr>
              <a:t>3</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.Елисеева Ю. Н. Особенности социализации детей школьного возраста с ОВЗ // Молодой</a:t>
            </a:r>
            <a:r>
              <a:rPr lang="ru-RU" sz="1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ученый. — 2016. </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URL https://moluch.ru/archive/107/25474/</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15000"/>
              </a:lnSpc>
              <a:tabLst>
                <a:tab pos="546100" algn="l"/>
              </a:tabLst>
            </a:pP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4.Годовникова Л.В. Психолого-педагогическое сопровождение обучающихся с ОВЗ:  учебное пособие для вузов / Л.В. </a:t>
            </a:r>
            <a:r>
              <a:rPr lang="ru-RU" sz="1400" dirty="0" err="1">
                <a:effectLst/>
                <a:latin typeface="Times New Roman" panose="02020603050405020304" pitchFamily="18" charset="0"/>
                <a:ea typeface="Calibri" panose="020F0502020204030204" pitchFamily="34" charset="0"/>
                <a:cs typeface="Times New Roman" panose="02020603050405020304" pitchFamily="18" charset="0"/>
              </a:rPr>
              <a:t>Годовникова</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  М.: </a:t>
            </a:r>
            <a:r>
              <a:rPr lang="ru-RU" sz="1400" dirty="0" err="1">
                <a:effectLst/>
                <a:latin typeface="Times New Roman" panose="02020603050405020304" pitchFamily="18" charset="0"/>
                <a:ea typeface="Calibri" panose="020F0502020204030204" pitchFamily="34" charset="0"/>
                <a:cs typeface="Times New Roman" panose="02020603050405020304" pitchFamily="18" charset="0"/>
              </a:rPr>
              <a:t>Юрайт</a:t>
            </a:r>
            <a:r>
              <a:rPr lang="ru-RU" sz="1400" dirty="0">
                <a:effectLst/>
                <a:latin typeface="Times New Roman" panose="02020603050405020304" pitchFamily="18" charset="0"/>
                <a:ea typeface="Calibri" panose="020F0502020204030204" pitchFamily="34" charset="0"/>
                <a:cs typeface="Times New Roman" panose="02020603050405020304" pitchFamily="18" charset="0"/>
              </a:rPr>
              <a:t>, 2019</a:t>
            </a:r>
          </a:p>
          <a:p>
            <a:pPr lvl="0" algn="just">
              <a:lnSpc>
                <a:spcPct val="115000"/>
              </a:lnSpc>
              <a:tabLst>
                <a:tab pos="546100" algn="l"/>
              </a:tabLst>
            </a:pPr>
            <a:r>
              <a:rPr lang="ru-RU" sz="1400" dirty="0">
                <a:latin typeface="Times New Roman" panose="02020603050405020304" pitchFamily="18" charset="0"/>
                <a:ea typeface="Times New Roman" panose="02020603050405020304" pitchFamily="18" charset="0"/>
                <a:cs typeface="Times New Roman" panose="02020603050405020304" pitchFamily="18" charset="0"/>
              </a:rPr>
              <a:t>5.</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Гуров В. Н., Селюкова Л. Я. Социализация личности: социальный педагог, семья, школа. М., 1993.</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lvl="0" algn="just">
              <a:lnSpc>
                <a:spcPct val="115000"/>
              </a:lnSpc>
              <a:tabLst>
                <a:tab pos="546100" algn="l"/>
              </a:tabLs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6.Захаров А. И. как предупредить отклонения в поведении ребёнка. М., 1986.</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lvl="0" algn="just">
              <a:lnSpc>
                <a:spcPct val="115000"/>
              </a:lnSpc>
              <a:tabLst>
                <a:tab pos="546100" algn="l"/>
              </a:tabLs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7.Кон И. С. Ребенок и общество. М., 1988.</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lvl="0" algn="just">
              <a:lnSpc>
                <a:spcPct val="115000"/>
              </a:lnSpc>
              <a:tabLst>
                <a:tab pos="546100" algn="l"/>
              </a:tabLst>
            </a:pP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8Овчарова Р. В. Справочная книга социального педагога. М., 2001.</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pPr>
            <a:r>
              <a:rPr lang="ru-RU" sz="1400" dirty="0">
                <a:effectLst/>
                <a:latin typeface="Calibri" panose="020F0502020204030204" pitchFamily="34" charset="0"/>
                <a:ea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cs typeface="Times New Roman" panose="02020603050405020304" pitchFamily="18" charset="0"/>
              </a:rPr>
              <a:t>8.П</a:t>
            </a:r>
            <a:r>
              <a:rPr lang="ru-RU" sz="1400" dirty="0">
                <a:effectLst/>
                <a:latin typeface="Times New Roman" panose="02020603050405020304" pitchFamily="18" charset="0"/>
                <a:ea typeface="Times New Roman" panose="02020603050405020304" pitchFamily="18" charset="0"/>
                <a:cs typeface="Times New Roman" panose="02020603050405020304" pitchFamily="18" charset="0"/>
              </a:rPr>
              <a:t>сихология умственно отсталых школьников. – М.: Издательский центр «Академия», 2002. – 160 с.</a:t>
            </a:r>
            <a:endParaRPr lang="ru-RU"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1000"/>
              </a:spcAft>
              <a:buFont typeface="+mj-lt"/>
              <a:buAutoNum type="arabicPeriod"/>
              <a:tabLst>
                <a:tab pos="546100" algn="l"/>
              </a:tabLst>
            </a:pP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tabLst>
                <a:tab pos="638175" algn="l"/>
              </a:tabLst>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tabLst>
                <a:tab pos="638175" algn="l"/>
              </a:tabLst>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r"/>
            <a:r>
              <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r"/>
            <a:r>
              <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r"/>
            <a:r>
              <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r"/>
            <a:r>
              <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r"/>
            <a:r>
              <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ctr"/>
            <a:r>
              <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ctr"/>
            <a:r>
              <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ctr"/>
            <a:r>
              <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ctr"/>
            <a:r>
              <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ctr"/>
            <a:r>
              <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ctr"/>
            <a:r>
              <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ctr"/>
            <a:r>
              <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ctr"/>
            <a:r>
              <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ctr"/>
            <a:r>
              <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ctr"/>
            <a:r>
              <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Прямоугольник 3"/>
          <p:cNvSpPr/>
          <p:nvPr/>
        </p:nvSpPr>
        <p:spPr>
          <a:xfrm>
            <a:off x="0" y="214282"/>
            <a:ext cx="6858000" cy="369332"/>
          </a:xfrm>
          <a:prstGeom prst="rect">
            <a:avLst/>
          </a:prstGeom>
        </p:spPr>
        <p:txBody>
          <a:bodyPr wrap="square">
            <a:spAutoFit/>
          </a:bodyPr>
          <a:lstStyle/>
          <a:p>
            <a:pPr lvl="0">
              <a:spcBef>
                <a:spcPct val="0"/>
              </a:spcBef>
              <a:defRPr/>
            </a:pPr>
            <a:r>
              <a:rPr lang="ru-RU" b="1" dirty="0">
                <a:solidFill>
                  <a:schemeClr val="tx2">
                    <a:lumMod val="50000"/>
                  </a:schemeClr>
                </a:solidFill>
                <a:latin typeface="Times New Roman" pitchFamily="18" charset="0"/>
                <a:cs typeface="Times New Roman" pitchFamily="18" charset="0"/>
              </a:rPr>
              <a:t>ГПОУ ЯО ПАПК___________________________18 апреля 2024г.</a:t>
            </a:r>
          </a:p>
        </p:txBody>
      </p:sp>
    </p:spTree>
    <p:extLst>
      <p:ext uri="{BB962C8B-B14F-4D97-AF65-F5344CB8AC3E}">
        <p14:creationId xmlns:p14="http://schemas.microsoft.com/office/powerpoint/2010/main" val="68910862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Обычная">
  <a:themeElements>
    <a:clrScheme name="Обычная">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Обычная">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Обычная">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1432</TotalTime>
  <Words>23668</Words>
  <Application>Microsoft Office PowerPoint</Application>
  <PresentationFormat>Экран (4:3)</PresentationFormat>
  <Paragraphs>1059</Paragraphs>
  <Slides>91</Slides>
  <Notes>1</Notes>
  <HiddenSlides>0</HiddenSlides>
  <MMClips>0</MMClips>
  <ScaleCrop>false</ScaleCrop>
  <HeadingPairs>
    <vt:vector size="6" baseType="variant">
      <vt:variant>
        <vt:lpstr>Использованные шрифты</vt:lpstr>
      </vt:variant>
      <vt:variant>
        <vt:i4>11</vt:i4>
      </vt:variant>
      <vt:variant>
        <vt:lpstr>Тема</vt:lpstr>
      </vt:variant>
      <vt:variant>
        <vt:i4>1</vt:i4>
      </vt:variant>
      <vt:variant>
        <vt:lpstr>Заголовки слайдов</vt:lpstr>
      </vt:variant>
      <vt:variant>
        <vt:i4>91</vt:i4>
      </vt:variant>
    </vt:vector>
  </HeadingPairs>
  <TitlesOfParts>
    <vt:vector size="103" baseType="lpstr">
      <vt:lpstr>Batang</vt:lpstr>
      <vt:lpstr>Arial</vt:lpstr>
      <vt:lpstr>Book Antiqua</vt:lpstr>
      <vt:lpstr>Calibri</vt:lpstr>
      <vt:lpstr>Symbol</vt:lpstr>
      <vt:lpstr>Times</vt:lpstr>
      <vt:lpstr>Times New Roman</vt:lpstr>
      <vt:lpstr>Times New Roman CYR</vt:lpstr>
      <vt:lpstr>Tw Cen MT</vt:lpstr>
      <vt:lpstr>Wingdings</vt:lpstr>
      <vt:lpstr>Wingdings 2</vt:lpstr>
      <vt:lpstr>Обычная</vt:lpstr>
      <vt:lpstr>ГОСУДАРСТВЕННОЕ ПРОФЕССИОНАЛЬНОЕ ОБРАЗОВАТЕЛЬНОЕ УЧРЕЖДЕНИЕ ЯРОСЛАВСКОЙ ОБЛАСТИ ПОШЕХОНСКИЙ АГРАРНО-ПОЛИТЕХНИЧЕСКИЙ КОЛЛЕДЖ</vt:lpstr>
      <vt:lpstr>ГПОУ ЯО ПАПК___________________________18апреля 2024 г.</vt:lpstr>
      <vt:lpstr>Презентация PowerPoint</vt:lpstr>
      <vt:lpstr>Презентация PowerPoint</vt:lpstr>
      <vt:lpstr>Презентация PowerPoint</vt:lpstr>
      <vt:lpstr> Капканова Наталия Львовна, преподаватель и социальный педагог Чупракова Дарья Олеговна,преподаватель и педагог-организатор ГПОУ ЯО Ярославский колледж управления  и профессиональных технологий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Скворцова Галина Юрьевна, учитель , ГОУ ЯО «Багряниковская  школа-интернет» Андронова Ольга Николаевна, учитель ГОУ ЯО «Багряниковская  школа-интернет»  </vt:lpstr>
      <vt:lpstr>Презентация PowerPoint</vt:lpstr>
      <vt:lpstr>Презентация PowerPoint</vt:lpstr>
      <vt:lpstr>Презентация PowerPoint</vt:lpstr>
      <vt:lpstr>Презентация PowerPoint</vt:lpstr>
      <vt:lpstr> Светлана Валентиновна Зоркальцева, учитель Государственное общеобразовательное учреждение Ярославской области  «Багряниковская школа-интернат для детей-сирот и детей, оставшихся без попечения родителей, с ограниченными возможностями здоровья»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Ерофеева Светлана Андреевна,  учитель МАОУ «Специальная  (коррекционная)                                                              общеобразовательная  школа №38» г. Череповец   </vt:lpstr>
      <vt:lpstr>Презентация PowerPoint</vt:lpstr>
      <vt:lpstr>Презентация PowerPoint</vt:lpstr>
      <vt:lpstr>Презентация PowerPoint</vt:lpstr>
      <vt:lpstr> Игнатьева Светлана Николаевна,  учитель технологии МАОУ «Общеобразовательная школа  для обучающихся с ОВЗ № 35»  г. Череповца Вологодской обл.  </vt:lpstr>
      <vt:lpstr>Презентация PowerPoint</vt:lpstr>
      <vt:lpstr>Презентация PowerPoint</vt:lpstr>
      <vt:lpstr>Презентация PowerPoint</vt:lpstr>
      <vt:lpstr>   Смирнова Елена Николаевна, учитель  МАОУ «Специальная (коррекционная)  общеобразовательная школа №38» г. Череповец    </vt:lpstr>
      <vt:lpstr>Презентация PowerPoint</vt:lpstr>
      <vt:lpstr>Презентация PowerPoint</vt:lpstr>
      <vt:lpstr>Презентация PowerPoint</vt:lpstr>
      <vt:lpstr>Воробьева Ольга Васильевна, учитель географии  МАОУ «Специальная (коррекционная)  общеобразовательная школа № 38»                     г. Череповец</vt:lpstr>
      <vt:lpstr>Презентация PowerPoint</vt:lpstr>
      <vt:lpstr>Презентация PowerPoint</vt:lpstr>
      <vt:lpstr>Презентация PowerPoint</vt:lpstr>
      <vt:lpstr>Презентация PowerPoint</vt:lpstr>
      <vt:lpstr>Презентация PowerPoint</vt:lpstr>
      <vt:lpstr>Двоеглазова Ольга Викторовна, учитель  основ социальной жизни МАОУ «Общеобразовательная школа для обучающихся с ОВЗ №35»  г. Череповца  Вологодской области;</vt:lpstr>
      <vt:lpstr>Презентация PowerPoint</vt:lpstr>
      <vt:lpstr>Презентация PowerPoint</vt:lpstr>
      <vt:lpstr>Презентация PowerPoint</vt:lpstr>
      <vt:lpstr>Презентация PowerPoint</vt:lpstr>
      <vt:lpstr>Воробьева Светлана Валентиновна, учитель  МАОУ «Специальная (коррекционная)  общеобразовательная школа № 38», г. Череповец</vt:lpstr>
      <vt:lpstr>Презентация PowerPoint</vt:lpstr>
      <vt:lpstr>Презентация PowerPoint</vt:lpstr>
      <vt:lpstr> Смирнов Сергей Владимирович, учитель технологии Несын Игорь Леонтьевич, учитель технологии МАОУ «Общеобразовательная школа для обучающихся с ОВЗ №35»  г. Череповца  Вологодской области</vt:lpstr>
      <vt:lpstr>Презентация PowerPoint</vt:lpstr>
      <vt:lpstr>Презентация PowerPoint</vt:lpstr>
      <vt:lpstr>Презентация PowerPoint</vt:lpstr>
      <vt:lpstr>Презентация PowerPoint</vt:lpstr>
      <vt:lpstr> Наквасина Ольга Евгеньевна, учитель музыки МАОУ «Общеобразовательная школа для обучающихся с ОВЗ №35»  г. Череповца  Вологодской области  </vt:lpstr>
      <vt:lpstr>Презентация PowerPoint</vt:lpstr>
      <vt:lpstr>Презентация PowerPoint</vt:lpstr>
      <vt:lpstr>Миронова Елена Александровна,  учитель, МАОУ «Специальная (коррекционная) общеобразовательная школа № 38», г. Череповец</vt:lpstr>
      <vt:lpstr>Презентация PowerPoint</vt:lpstr>
      <vt:lpstr>Презентация PowerPoint</vt:lpstr>
      <vt:lpstr>Презентация PowerPoint</vt:lpstr>
      <vt:lpstr> Козлова Любовь Юрьевна,  преподаватель ГПОУ ЯО Пошехонский аграрно-политехнический колледж</vt:lpstr>
      <vt:lpstr>Презентация PowerPoint</vt:lpstr>
      <vt:lpstr>Шахова Татьяна Константиновна,  учитель МАОУ «Специальная (коррекционная) общеобразовательная школа №38», г. Череповец</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 Викторович Ольга Николаевна Преподаватель ГПОУ ЯО Пошехонский аграрно-политехнический колледж.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 Белякова Наталия Александровна,  социальный педагог   ГПОУ ЯО Пошехонский аграрно - политехнический колледж  Круду Татьяна Борисовна, мастер производственного обучения  ГПОУ ЯО Пошехонский аграрно - политехнический колледж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ГОСУДАРСТВЕННОЕ ПРОФЕССИОНАЛЬНОЕ ОБРАЗОВАТЕЛЬНОЕ УЧРЕЖДЕНИЕ ЯРОСЛАВСКОЙ ОБЛАСТИ ПОШЕХОНСКИЙ АГРАРНО-ПОЛИТЕХНИЧЕСКИЙ КОЛЛЕДЖ</dc:title>
  <dc:creator>ольга</dc:creator>
  <cp:lastModifiedBy>Professional</cp:lastModifiedBy>
  <cp:revision>62</cp:revision>
  <dcterms:created xsi:type="dcterms:W3CDTF">2023-05-23T10:38:28Z</dcterms:created>
  <dcterms:modified xsi:type="dcterms:W3CDTF">2024-11-15T10:38:25Z</dcterms:modified>
</cp:coreProperties>
</file>