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3"/>
  </p:handoutMasterIdLst>
  <p:sldIdLst>
    <p:sldId id="256" r:id="rId2"/>
    <p:sldId id="257" r:id="rId3"/>
    <p:sldId id="280" r:id="rId4"/>
    <p:sldId id="302" r:id="rId5"/>
    <p:sldId id="287" r:id="rId6"/>
    <p:sldId id="288" r:id="rId7"/>
    <p:sldId id="259" r:id="rId8"/>
    <p:sldId id="301" r:id="rId9"/>
    <p:sldId id="282" r:id="rId10"/>
    <p:sldId id="281" r:id="rId11"/>
    <p:sldId id="275" r:id="rId12"/>
    <p:sldId id="261" r:id="rId13"/>
    <p:sldId id="283" r:id="rId14"/>
    <p:sldId id="289" r:id="rId15"/>
    <p:sldId id="265" r:id="rId16"/>
    <p:sldId id="264" r:id="rId17"/>
    <p:sldId id="262" r:id="rId18"/>
    <p:sldId id="263" r:id="rId19"/>
    <p:sldId id="290" r:id="rId20"/>
    <p:sldId id="277" r:id="rId21"/>
    <p:sldId id="276" r:id="rId22"/>
    <p:sldId id="293" r:id="rId23"/>
    <p:sldId id="278" r:id="rId24"/>
    <p:sldId id="291" r:id="rId25"/>
    <p:sldId id="308" r:id="rId26"/>
    <p:sldId id="294" r:id="rId27"/>
    <p:sldId id="303" r:id="rId28"/>
    <p:sldId id="313" r:id="rId29"/>
    <p:sldId id="309" r:id="rId30"/>
    <p:sldId id="310" r:id="rId31"/>
    <p:sldId id="279" r:id="rId32"/>
    <p:sldId id="304" r:id="rId33"/>
    <p:sldId id="305" r:id="rId34"/>
    <p:sldId id="306" r:id="rId35"/>
    <p:sldId id="312" r:id="rId36"/>
    <p:sldId id="297" r:id="rId37"/>
    <p:sldId id="298" r:id="rId38"/>
    <p:sldId id="299" r:id="rId39"/>
    <p:sldId id="307" r:id="rId40"/>
    <p:sldId id="269" r:id="rId41"/>
    <p:sldId id="270" r:id="rId42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368" autoAdjust="0"/>
  </p:normalViewPr>
  <p:slideViewPr>
    <p:cSldViewPr>
      <p:cViewPr varScale="1">
        <p:scale>
          <a:sx n="72" d="100"/>
          <a:sy n="72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8;&#1088;&#1080;&#1085;&#1072;\Desktop\&#1040;&#1085;&#1072;&#1083;&#1080;&#1079;%20&#1082;&#1086;&#1085;&#1089;.%20&#1073;.%202012-2016%20&#1075;&#1086;&#1076;&#109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76;&#1084;&#1080;&#1085;&#1080;&#1089;&#1090;&#1088;\Desktop\&#1051;&#1080;&#1089;&#1090;%20Microsoft%20Office%20Exce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1674066649169799E-2"/>
          <c:y val="1.5828161634939193E-3"/>
          <c:w val="0.64289850274421478"/>
          <c:h val="0.940534084292634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3603704906414701"/>
                  <c:y val="-0.1869522909917936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5773053611994012E-2"/>
                  <c:y val="-3.46404124619694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0.1507425055220730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baseline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городское поселение Пошехонье</c:v>
                </c:pt>
                <c:pt idx="1">
                  <c:v>Белосельское сельское поселение</c:v>
                </c:pt>
                <c:pt idx="2">
                  <c:v>Ермаковское сельское поселение</c:v>
                </c:pt>
                <c:pt idx="3">
                  <c:v>Кременевское сельское поселение</c:v>
                </c:pt>
                <c:pt idx="4">
                  <c:v>Пригородное сельское поселение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5864</c:v>
                </c:pt>
                <c:pt idx="1">
                  <c:v>1574</c:v>
                </c:pt>
                <c:pt idx="2">
                  <c:v>1900</c:v>
                </c:pt>
                <c:pt idx="3">
                  <c:v>1530</c:v>
                </c:pt>
                <c:pt idx="4">
                  <c:v>2757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3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00" b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300" b="1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300" b="1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300" b="1" baseline="0"/>
            </a:pPr>
            <a:endParaRPr lang="ru-RU"/>
          </a:p>
        </c:txPr>
      </c:legendEntry>
      <c:layout>
        <c:manualLayout>
          <c:xMode val="edge"/>
          <c:yMode val="edge"/>
          <c:x val="0.69060459171879163"/>
          <c:y val="6.0341877531990332E-4"/>
          <c:w val="0.29694239626396396"/>
          <c:h val="0.98445968086345459"/>
        </c:manualLayout>
      </c:layout>
      <c:overlay val="0"/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Производство</a:t>
            </a:r>
            <a:r>
              <a:rPr lang="ru-RU" baseline="0" dirty="0" smtClean="0">
                <a:latin typeface="Times New Roman" pitchFamily="18" charset="0"/>
                <a:cs typeface="Times New Roman" pitchFamily="18" charset="0"/>
              </a:rPr>
              <a:t> мяса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482219324558481E-2"/>
                  <c:y val="-5.5810736194457804E-2"/>
                </c:manualLayout>
              </c:layout>
              <c:spPr/>
              <c:txPr>
                <a:bodyPr/>
                <a:lstStyle/>
                <a:p>
                  <a:pPr>
                    <a:defRPr sz="18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8308608984966E-2"/>
                  <c:y val="-4.7126335653218727E-2"/>
                </c:manualLayout>
              </c:layout>
              <c:spPr/>
              <c:txPr>
                <a:bodyPr/>
                <a:lstStyle/>
                <a:p>
                  <a:pPr>
                    <a:defRPr sz="18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303168"/>
        <c:axId val="179304704"/>
        <c:axId val="0"/>
      </c:bar3DChart>
      <c:catAx>
        <c:axId val="179303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9304704"/>
        <c:crosses val="autoZero"/>
        <c:auto val="1"/>
        <c:lblAlgn val="ctr"/>
        <c:lblOffset val="100"/>
        <c:noMultiLvlLbl val="0"/>
      </c:catAx>
      <c:valAx>
        <c:axId val="179304704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17930316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Поголовье птиц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034638852763714E-2"/>
                  <c:y val="-6.0272821127028635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шт.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617.70000000000005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286939795360446E-2"/>
                  <c:y val="-5.1452997850991958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шт.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703.9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348224"/>
        <c:axId val="179349760"/>
        <c:axId val="0"/>
      </c:bar3DChart>
      <c:catAx>
        <c:axId val="179348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9349760"/>
        <c:crosses val="autoZero"/>
        <c:auto val="1"/>
        <c:lblAlgn val="ctr"/>
        <c:lblOffset val="100"/>
        <c:noMultiLvlLbl val="0"/>
      </c:catAx>
      <c:valAx>
        <c:axId val="179349760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179348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638784837966943E-2"/>
                  <c:y val="-6.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277569675934032E-2"/>
                  <c:y val="-0.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131.80000000000001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0646528"/>
        <c:axId val="179344128"/>
        <c:axId val="0"/>
      </c:bar3DChart>
      <c:catAx>
        <c:axId val="170646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9344128"/>
        <c:crosses val="autoZero"/>
        <c:auto val="1"/>
        <c:lblAlgn val="ctr"/>
        <c:lblOffset val="100"/>
        <c:noMultiLvlLbl val="0"/>
      </c:catAx>
      <c:valAx>
        <c:axId val="179344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06465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2593683263862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518736652772351E-2"/>
                  <c:y val="-3.8428370425284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518736652772351E-2"/>
                  <c:y val="-3.84283704252848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763115656940701E-2"/>
                  <c:y val="-3.84283704252848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4770610318049672E-2"/>
                  <c:y val="-3.8428370425284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8.9</c:v>
                </c:pt>
                <c:pt idx="1">
                  <c:v>11.3</c:v>
                </c:pt>
                <c:pt idx="2">
                  <c:v>6.8</c:v>
                </c:pt>
                <c:pt idx="3">
                  <c:v>4.4700000000000024</c:v>
                </c:pt>
                <c:pt idx="4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894400"/>
        <c:axId val="123916672"/>
        <c:axId val="0"/>
      </c:bar3DChart>
      <c:catAx>
        <c:axId val="123894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23916672"/>
        <c:crosses val="autoZero"/>
        <c:auto val="1"/>
        <c:lblAlgn val="ctr"/>
        <c:lblOffset val="100"/>
        <c:noMultiLvlLbl val="0"/>
      </c:catAx>
      <c:valAx>
        <c:axId val="12391667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23894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Годовой объем ввода жилья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2593683263862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518736652772351E-2"/>
                  <c:y val="-3.84283704252841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518736652772351E-2"/>
                  <c:y val="-3.84283704252848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763115656940701E-2"/>
                  <c:y val="-3.84283704252848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4770610318049672E-2"/>
                  <c:y val="-3.84283704252841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Лист1!$B$2:$B$4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0.0</c:formatCode>
                <c:ptCount val="3"/>
                <c:pt idx="0">
                  <c:v>2887.7</c:v>
                </c:pt>
                <c:pt idx="1">
                  <c:v>2950</c:v>
                </c:pt>
                <c:pt idx="2">
                  <c:v>3246.8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4966016"/>
        <c:axId val="124967552"/>
        <c:axId val="0"/>
      </c:bar3DChart>
      <c:catAx>
        <c:axId val="12496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24967552"/>
        <c:crosses val="autoZero"/>
        <c:auto val="1"/>
        <c:lblAlgn val="ctr"/>
        <c:lblOffset val="100"/>
        <c:noMultiLvlLbl val="0"/>
      </c:catAx>
      <c:valAx>
        <c:axId val="12496755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24966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136604452221708E-2"/>
          <c:y val="5.1400554097404488E-2"/>
          <c:w val="0.85254240789345792"/>
          <c:h val="0.773692803056501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Лист1!$D$6</c:f>
              <c:strCache>
                <c:ptCount val="1"/>
                <c:pt idx="0">
                  <c:v>Всего доходов, млн.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2592592592593177E-3"/>
                  <c:y val="-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432098765432163E-3"/>
                  <c:y val="-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6296296296297031E-3"/>
                  <c:y val="-1.9642228626261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172839506172847E-3"/>
                  <c:y val="-1.9642228626261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7160493827160915E-3"/>
                  <c:y val="-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Лист1!$C$7:$C$11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  <c:pt idx="4">
                  <c:v>2016г.</c:v>
                </c:pt>
              </c:strCache>
            </c:strRef>
          </c:cat>
          <c:val>
            <c:numRef>
              <c:f>Лист1!$D$7:$D$11</c:f>
              <c:numCache>
                <c:formatCode>General</c:formatCode>
                <c:ptCount val="5"/>
                <c:pt idx="0">
                  <c:v>523.5</c:v>
                </c:pt>
                <c:pt idx="1">
                  <c:v>600.5</c:v>
                </c:pt>
                <c:pt idx="2">
                  <c:v>610.70000000000005</c:v>
                </c:pt>
                <c:pt idx="3">
                  <c:v>625.5</c:v>
                </c:pt>
                <c:pt idx="4">
                  <c:v>678.8</c:v>
                </c:pt>
              </c:numCache>
            </c:numRef>
          </c:val>
        </c:ser>
        <c:ser>
          <c:idx val="1"/>
          <c:order val="1"/>
          <c:tx>
            <c:strRef>
              <c:f>Лист1!$E$6</c:f>
              <c:strCache>
                <c:ptCount val="1"/>
                <c:pt idx="0">
                  <c:v>Налоговые и неналоговые доходы, млн.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061728395061741E-2"/>
                  <c:y val="-8.41809798268347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604938271605062E-2"/>
                  <c:y val="-2.24482612871560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43209876543215E-2"/>
                  <c:y val="-1.122413064357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2592592592593177E-3"/>
                  <c:y val="-1.122413064357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518518518518587E-2"/>
                  <c:y val="-1.122413064357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Лист1!$C$7:$C$11</c:f>
              <c:strCache>
                <c:ptCount val="5"/>
                <c:pt idx="0">
                  <c:v>2012г.</c:v>
                </c:pt>
                <c:pt idx="1">
                  <c:v>2013г.</c:v>
                </c:pt>
                <c:pt idx="2">
                  <c:v>2014г.</c:v>
                </c:pt>
                <c:pt idx="3">
                  <c:v>2015г.</c:v>
                </c:pt>
                <c:pt idx="4">
                  <c:v>2016г.</c:v>
                </c:pt>
              </c:strCache>
            </c:strRef>
          </c:cat>
          <c:val>
            <c:numRef>
              <c:f>Лист1!$E$7:$E$11</c:f>
              <c:numCache>
                <c:formatCode>General</c:formatCode>
                <c:ptCount val="5"/>
                <c:pt idx="0">
                  <c:v>55.6</c:v>
                </c:pt>
                <c:pt idx="1">
                  <c:v>57.2</c:v>
                </c:pt>
                <c:pt idx="2">
                  <c:v>68.5</c:v>
                </c:pt>
                <c:pt idx="3">
                  <c:v>66</c:v>
                </c:pt>
                <c:pt idx="4">
                  <c:v>68.5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2280448"/>
        <c:axId val="152626304"/>
        <c:axId val="0"/>
      </c:bar3DChart>
      <c:catAx>
        <c:axId val="1522804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aseline="0"/>
            </a:pPr>
            <a:endParaRPr lang="ru-RU"/>
          </a:p>
        </c:txPr>
        <c:crossAx val="152626304"/>
        <c:crosses val="autoZero"/>
        <c:auto val="1"/>
        <c:lblAlgn val="ctr"/>
        <c:lblOffset val="100"/>
        <c:noMultiLvlLbl val="0"/>
      </c:catAx>
      <c:valAx>
        <c:axId val="152626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522804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333333333333354E-2"/>
          <c:y val="5.0925925925925937E-2"/>
          <c:w val="0.58250131233595759"/>
          <c:h val="0.8981481481481487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250114,9;</a:t>
                    </a:r>
                    <a:endParaRPr lang="ru-RU"/>
                  </a:p>
                  <a:p>
                    <a:r>
                      <a:rPr lang="en-US"/>
                      <a:t>3</a:t>
                    </a:r>
                    <a:r>
                      <a:rPr lang="ru-RU"/>
                      <a:t>6,8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45071,2;</a:t>
                    </a:r>
                    <a:endParaRPr lang="ru-RU"/>
                  </a:p>
                  <a:p>
                    <a:r>
                      <a:rPr lang="ru-RU"/>
                      <a:t>6,6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503,1;</a:t>
                    </a:r>
                    <a:endParaRPr lang="ru-RU"/>
                  </a:p>
                  <a:p>
                    <a:r>
                      <a:rPr lang="en-US"/>
                      <a:t>0</a:t>
                    </a:r>
                    <a:r>
                      <a:rPr lang="ru-RU"/>
                      <a:t>,07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86001,1;</a:t>
                    </a:r>
                    <a:endParaRPr lang="ru-RU"/>
                  </a:p>
                  <a:p>
                    <a:r>
                      <a:rPr lang="en-US"/>
                      <a:t>1</a:t>
                    </a:r>
                    <a:r>
                      <a:rPr lang="ru-RU"/>
                      <a:t>2,6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550;</a:t>
                    </a:r>
                    <a:endParaRPr lang="ru-RU"/>
                  </a:p>
                  <a:p>
                    <a:r>
                      <a:rPr lang="en-US"/>
                      <a:t>0</a:t>
                    </a:r>
                    <a:r>
                      <a:rPr lang="ru-RU"/>
                      <a:t>,08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176700,9;</a:t>
                    </a:r>
                    <a:endParaRPr lang="ru-RU"/>
                  </a:p>
                  <a:p>
                    <a:r>
                      <a:rPr lang="en-US"/>
                      <a:t>26%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1043,2;</a:t>
                    </a:r>
                    <a:endParaRPr lang="ru-RU"/>
                  </a:p>
                  <a:p>
                    <a:r>
                      <a:rPr lang="en-US"/>
                      <a:t>0</a:t>
                    </a:r>
                    <a:r>
                      <a:rPr lang="ru-RU"/>
                      <a:t>,2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68144,6;</a:t>
                    </a:r>
                    <a:endParaRPr lang="ru-RU"/>
                  </a:p>
                  <a:p>
                    <a:r>
                      <a:rPr lang="en-US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345,4;</a:t>
                    </a:r>
                    <a:endParaRPr lang="ru-RU"/>
                  </a:p>
                  <a:p>
                    <a:r>
                      <a:rPr lang="en-US"/>
                      <a:t>0</a:t>
                    </a:r>
                    <a:r>
                      <a:rPr lang="ru-RU"/>
                      <a:t>,05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51553,3;</a:t>
                    </a:r>
                    <a:endParaRPr lang="ru-RU"/>
                  </a:p>
                  <a:p>
                    <a:r>
                      <a:rPr lang="en-US"/>
                      <a:t>7</a:t>
                    </a:r>
                    <a:r>
                      <a:rPr lang="ru-RU"/>
                      <a:t>,6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233,2;</a:t>
                    </a:r>
                    <a:endParaRPr lang="ru-RU"/>
                  </a:p>
                  <a:p>
                    <a:r>
                      <a:rPr lang="en-US"/>
                      <a:t>0</a:t>
                    </a:r>
                    <a:r>
                      <a:rPr lang="ru-RU"/>
                      <a:t>,03</a:t>
                    </a:r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Лист1!$A$19:$A$29</c:f>
              <c:strCache>
                <c:ptCount val="11"/>
                <c:pt idx="0">
                  <c:v>Образование</c:v>
                </c:pt>
                <c:pt idx="1">
                  <c:v>Культура</c:v>
                </c:pt>
                <c:pt idx="2">
                  <c:v>Национ. оборона</c:v>
                </c:pt>
                <c:pt idx="3">
                  <c:v>ЖКХ</c:v>
                </c:pt>
                <c:pt idx="4">
                  <c:v>Ср-ва массовой информ.</c:v>
                </c:pt>
                <c:pt idx="5">
                  <c:v>Соц.политика</c:v>
                </c:pt>
                <c:pt idx="6">
                  <c:v>Физ-ра</c:v>
                </c:pt>
                <c:pt idx="7">
                  <c:v>Общегосуд. вопросы</c:v>
                </c:pt>
                <c:pt idx="8">
                  <c:v>Нац. безопасность и правоохранит. деят.</c:v>
                </c:pt>
                <c:pt idx="9">
                  <c:v>Нац. экономика</c:v>
                </c:pt>
                <c:pt idx="10">
                  <c:v>Обслуж. госуд. долга</c:v>
                </c:pt>
              </c:strCache>
            </c:strRef>
          </c:cat>
          <c:val>
            <c:numRef>
              <c:f>Лист1!$B$19:$B$29</c:f>
              <c:numCache>
                <c:formatCode>General</c:formatCode>
                <c:ptCount val="11"/>
                <c:pt idx="0">
                  <c:v>250114.9</c:v>
                </c:pt>
                <c:pt idx="1">
                  <c:v>45071.199999999997</c:v>
                </c:pt>
                <c:pt idx="2">
                  <c:v>503.1</c:v>
                </c:pt>
                <c:pt idx="3">
                  <c:v>86001.1</c:v>
                </c:pt>
                <c:pt idx="4">
                  <c:v>550</c:v>
                </c:pt>
                <c:pt idx="5">
                  <c:v>176700.9</c:v>
                </c:pt>
                <c:pt idx="6">
                  <c:v>1043.2</c:v>
                </c:pt>
                <c:pt idx="7">
                  <c:v>68144.600000000006</c:v>
                </c:pt>
                <c:pt idx="8">
                  <c:v>345.4</c:v>
                </c:pt>
                <c:pt idx="9">
                  <c:v>51553.3</c:v>
                </c:pt>
                <c:pt idx="10">
                  <c:v>233.2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801892131191026E-2"/>
                  <c:y val="-0.243263019040917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801892131191026E-2"/>
                  <c:y val="-0.265967567484737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902128647589975E-2"/>
                  <c:y val="-0.3211071851340128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002365163988752E-2"/>
                  <c:y val="-0.3924643373860159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1002365163988786E-2"/>
                  <c:y val="-0.4378734342736534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286</c:v>
                </c:pt>
                <c:pt idx="1">
                  <c:v>289</c:v>
                </c:pt>
                <c:pt idx="2">
                  <c:v>393</c:v>
                </c:pt>
                <c:pt idx="3">
                  <c:v>602</c:v>
                </c:pt>
                <c:pt idx="4">
                  <c:v>665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244672"/>
        <c:axId val="31246208"/>
        <c:axId val="0"/>
      </c:bar3DChart>
      <c:catAx>
        <c:axId val="3124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31246208"/>
        <c:crosses val="autoZero"/>
        <c:auto val="1"/>
        <c:lblAlgn val="ctr"/>
        <c:lblOffset val="100"/>
        <c:noMultiLvlLbl val="0"/>
      </c:catAx>
      <c:valAx>
        <c:axId val="31246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31244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численность работников </a:t>
            </a:r>
            <a:r>
              <a:rPr lang="ru-RU" sz="1600" b="1" i="0" u="none" strike="noStrike" baseline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(чел.)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501</c:v>
                </c:pt>
                <c:pt idx="1">
                  <c:v>480</c:v>
                </c:pt>
                <c:pt idx="2">
                  <c:v>410</c:v>
                </c:pt>
                <c:pt idx="3">
                  <c:v>333</c:v>
                </c:pt>
                <c:pt idx="4">
                  <c:v>343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000128"/>
        <c:axId val="124001664"/>
      </c:lineChart>
      <c:catAx>
        <c:axId val="124000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24001664"/>
        <c:crosses val="autoZero"/>
        <c:auto val="1"/>
        <c:lblAlgn val="ctr"/>
        <c:lblOffset val="100"/>
        <c:noMultiLvlLbl val="0"/>
      </c:catAx>
      <c:valAx>
        <c:axId val="124001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124000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(руб.)</a:t>
            </a:r>
          </a:p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9.4725847447054076E-2"/>
          <c:y val="4.89480102828089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290389232114368"/>
          <c:y val="0.33167533336870886"/>
          <c:w val="0.77492084212865531"/>
          <c:h val="0.445695696717128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2015</c:v>
                </c:pt>
                <c:pt idx="2">
                  <c:v>2014</c:v>
                </c:pt>
                <c:pt idx="3">
                  <c:v>2013</c:v>
                </c:pt>
                <c:pt idx="4">
                  <c:v>2012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13800</c:v>
                </c:pt>
                <c:pt idx="1">
                  <c:v>13520</c:v>
                </c:pt>
                <c:pt idx="2">
                  <c:v>10765</c:v>
                </c:pt>
                <c:pt idx="3">
                  <c:v>8870</c:v>
                </c:pt>
                <c:pt idx="4">
                  <c:v>8190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022784"/>
        <c:axId val="124024320"/>
      </c:barChart>
      <c:catAx>
        <c:axId val="124022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 b="1"/>
            </a:pPr>
            <a:endParaRPr lang="ru-RU"/>
          </a:p>
        </c:txPr>
        <c:crossAx val="124024320"/>
        <c:crosses val="autoZero"/>
        <c:auto val="1"/>
        <c:lblAlgn val="ctr"/>
        <c:lblOffset val="100"/>
        <c:noMultiLvlLbl val="0"/>
      </c:catAx>
      <c:valAx>
        <c:axId val="1240243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124022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64771526243359"/>
          <c:y val="2.9643806422362359E-2"/>
          <c:w val="0.7852558580329484"/>
          <c:h val="0.6929118613648186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16265530829146E-2"/>
                  <c:y val="-0.24851625143337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923322417680581E-2"/>
                  <c:y val="-0.305293808258103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7208851027638193E-3"/>
                  <c:y val="-0.308156710829764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2417831043239505E-3"/>
                  <c:y val="-0.340839522912185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562257787462445E-2"/>
                  <c:y val="-0.338280371485730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560.6</c:v>
                </c:pt>
                <c:pt idx="1">
                  <c:v>795.2</c:v>
                </c:pt>
                <c:pt idx="2">
                  <c:v>872.4</c:v>
                </c:pt>
                <c:pt idx="3">
                  <c:v>959.6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3809152"/>
        <c:axId val="146031744"/>
        <c:axId val="0"/>
      </c:bar3DChart>
      <c:catAx>
        <c:axId val="123809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146031744"/>
        <c:crosses val="autoZero"/>
        <c:auto val="1"/>
        <c:lblAlgn val="ctr"/>
        <c:lblOffset val="100"/>
        <c:noMultiLvlLbl val="0"/>
      </c:catAx>
      <c:valAx>
        <c:axId val="146031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3809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effectLst/>
              </a:defRPr>
            </a:pPr>
            <a:r>
              <a:rPr lang="ru-RU" sz="1600" dirty="0" smtClean="0">
                <a:effectLst/>
              </a:rPr>
              <a:t>Среднемесячная заработная плата (руб.)</a:t>
            </a:r>
          </a:p>
        </c:rich>
      </c:tx>
      <c:layout>
        <c:manualLayout>
          <c:xMode val="edge"/>
          <c:yMode val="edge"/>
          <c:x val="0.15501544481947849"/>
          <c:y val="3.813138998139196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973178229367076"/>
          <c:y val="0.27513507652083713"/>
          <c:w val="0.65868949119895026"/>
          <c:h val="0.585872995923001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718625176135596E-3"/>
                  <c:y val="4.0385423215384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25760.3</c:v>
                </c:pt>
                <c:pt idx="1">
                  <c:v>28227</c:v>
                </c:pt>
                <c:pt idx="2">
                  <c:v>29505.8</c:v>
                </c:pt>
                <c:pt idx="3">
                  <c:v>30428.9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Пошехонский МР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1203717721846134E-3"/>
                  <c:y val="-8.0770846430771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399942613110578E-2"/>
                  <c:y val="-8.0770846430771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748597187189581E-3"/>
                  <c:y val="-1.1664073413703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170960818971436E-2"/>
                  <c:y val="-8.07708464307712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8268385390618602E-3"/>
                  <c:y val="-1.6154169286154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Лист1!$C$2:$C$5</c:f>
              <c:numCache>
                <c:formatCode>0.0</c:formatCode>
                <c:ptCount val="4"/>
                <c:pt idx="0">
                  <c:v>17226.7</c:v>
                </c:pt>
                <c:pt idx="1">
                  <c:v>17598.7</c:v>
                </c:pt>
                <c:pt idx="2">
                  <c:v>19075.599999999962</c:v>
                </c:pt>
                <c:pt idx="3">
                  <c:v>20790.7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065664"/>
        <c:axId val="170528768"/>
      </c:barChart>
      <c:catAx>
        <c:axId val="146065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70528768"/>
        <c:crosses val="autoZero"/>
        <c:auto val="1"/>
        <c:lblAlgn val="ctr"/>
        <c:lblOffset val="100"/>
        <c:noMultiLvlLbl val="0"/>
      </c:catAx>
      <c:valAx>
        <c:axId val="170528768"/>
        <c:scaling>
          <c:orientation val="minMax"/>
        </c:scaling>
        <c:delete val="0"/>
        <c:axPos val="b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6065664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1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/>
            </a:pPr>
            <a:endParaRPr lang="ru-RU"/>
          </a:p>
        </c:txPr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Производство яиц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417962818946183E-2"/>
          <c:y val="0.25010979976037301"/>
          <c:w val="0.9191640743621079"/>
          <c:h val="0.527325646764509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492860270427515E-2"/>
                  <c:y val="-5.5321368752982547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шт.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370496960032763E-2"/>
                  <c:y val="-8.1161712095267513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млн. шт.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146.1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258112"/>
        <c:axId val="179259648"/>
        <c:axId val="0"/>
      </c:bar3DChart>
      <c:catAx>
        <c:axId val="1792581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9259648"/>
        <c:crosses val="autoZero"/>
        <c:auto val="1"/>
        <c:lblAlgn val="ctr"/>
        <c:lblOffset val="100"/>
        <c:noMultiLvlLbl val="0"/>
      </c:catAx>
      <c:valAx>
        <c:axId val="179259648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179258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326BF-04D6-4773-AFC9-A354A9157778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C30FF-2426-47B2-BCC1-6550B4287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774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CB627-88FC-411B-A6F5-1FD995134146}" type="datetimeFigureOut">
              <a:rPr lang="ru-RU" smtClean="0"/>
              <a:pPr/>
              <a:t>16.01.2018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4DA0-24C6-485A-A633-5748BD8FC9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2348880"/>
            <a:ext cx="8424936" cy="24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Аналитическая справка о потребностях внешней среды и перспективах социально-экономического развития региона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39552" y="6224962"/>
            <a:ext cx="7920880" cy="400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7" name="Рисунок 6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213922607"/>
              </p:ext>
            </p:extLst>
          </p:nvPr>
        </p:nvGraphicFramePr>
        <p:xfrm>
          <a:off x="251520" y="3212976"/>
          <a:ext cx="3718519" cy="285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23528" y="2204864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организаций, включающий стоимость отгруженных товаров, собственного производства,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млн.руб.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4152136273"/>
              </p:ext>
            </p:extLst>
          </p:nvPr>
        </p:nvGraphicFramePr>
        <p:xfrm>
          <a:off x="4067944" y="2132856"/>
          <a:ext cx="475252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РАЙОНА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835696" y="1268760"/>
            <a:ext cx="5819809" cy="453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ООО «Птицефабрика Пошехонская»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611560" y="1844824"/>
          <a:ext cx="3456384" cy="227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4572000" y="1844824"/>
          <a:ext cx="3888432" cy="227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Рисунок 10" descr="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4149080"/>
            <a:ext cx="324852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Диаграмма 11"/>
          <p:cNvGraphicFramePr/>
          <p:nvPr/>
        </p:nvGraphicFramePr>
        <p:xfrm>
          <a:off x="611560" y="4005064"/>
          <a:ext cx="3456384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РАЙОНА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835696" y="1340768"/>
            <a:ext cx="5819809" cy="453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ООО «Птицефабрика Пошехонская»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MG_92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2348880"/>
            <a:ext cx="4608003" cy="3072002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23528" y="5661248"/>
            <a:ext cx="849694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endParaRPr lang="ru-RU" sz="2800" dirty="0" smtClean="0"/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2016 году построен цех по производству кормов, введен в эксплуатацию  - 18 ноября 2016 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3356992"/>
            <a:ext cx="374441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endParaRPr lang="ru-RU" sz="2800" dirty="0" smtClean="0"/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Численность работающих 60 человек.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РАЙОНА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835696" y="1175706"/>
            <a:ext cx="5819809" cy="453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ОАО «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Пошехоньехлеб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1988840"/>
            <a:ext cx="5400600" cy="2664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endParaRPr lang="ru-RU" sz="2800" dirty="0" smtClean="0"/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2016 год выпущено: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-Хлеб и хлебобулочные изделия - 647 тонн;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-Кондитерские изделия - 350 тонн.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Работающих - 60 человек.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Рынки сбыта : Пошехонье и Пошехонский район, Ярославль, Рыбинск, Данилов, Череповец (реализация по системе потребкооперации).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 descr="Хлеб из сельской пекарн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700808"/>
            <a:ext cx="2469808" cy="1680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53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3303528"/>
            <a:ext cx="2448272" cy="163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10-04-01 (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4941168"/>
            <a:ext cx="2376264" cy="182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1520" y="4797152"/>
            <a:ext cx="5688632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endParaRPr lang="ru-RU" sz="2800" dirty="0" smtClean="0"/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Проблемы: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1.      Высокая конкуренция со стороны сетевых магазинов;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2.      Высокие  % ставки по кредитам;</a:t>
            </a:r>
          </a:p>
          <a:p>
            <a:pPr marL="447675" indent="-447675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3.      Нет возмещения по приобретенному по лизингу оборудованию; 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4.      Обновление оборудования для общественного питания.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РАЙОНА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835696" y="1340768"/>
            <a:ext cx="5819809" cy="4530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ОАО «Пошехонский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рыбзавод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11560" y="4221088"/>
            <a:ext cx="8064896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2016 год выловлено- 140,4 тонны рыбы и переработано - 118,5 тонн речной и 35 тонн океанической рыбы.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предприятии трудится 60 человек, из них 24 рыбака.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планах установка линии по выпуску полуфабрикатов и  консервов.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H:\Фотографии\2013 год\2013_02_05 Рыбозавод Пошехонский\c 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5" y="2348880"/>
            <a:ext cx="2484277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snapshot20150410114410.jpg"/>
          <p:cNvPicPr>
            <a:picLocks noChangeAspect="1"/>
          </p:cNvPicPr>
          <p:nvPr/>
        </p:nvPicPr>
        <p:blipFill>
          <a:blip r:embed="rId5" cstate="print"/>
          <a:srcRect r="1667" b="7975"/>
          <a:stretch>
            <a:fillRect/>
          </a:stretch>
        </p:blipFill>
        <p:spPr>
          <a:xfrm>
            <a:off x="3347864" y="2276872"/>
            <a:ext cx="2714302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 037.jpg"/>
          <p:cNvPicPr>
            <a:picLocks noChangeAspect="1"/>
          </p:cNvPicPr>
          <p:nvPr/>
        </p:nvPicPr>
        <p:blipFill>
          <a:blip r:embed="rId6" cstate="print"/>
          <a:srcRect b="10000"/>
          <a:stretch>
            <a:fillRect/>
          </a:stretch>
        </p:blipFill>
        <p:spPr>
          <a:xfrm>
            <a:off x="467544" y="2348880"/>
            <a:ext cx="276030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РАЙОНА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683568" y="5013176"/>
            <a:ext cx="769424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Пошехонский льнозавод образован в 1931 году,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2016 году отметил 85-й юбилей.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Посевная площадь льна-долгунца в 2016 году составила 550 га.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331640" y="1268760"/>
            <a:ext cx="6548264" cy="64807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ОАО «Лен»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льнозавод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2132856"/>
            <a:ext cx="3456384" cy="2592288"/>
          </a:xfrm>
          <a:prstGeom prst="rect">
            <a:avLst/>
          </a:prstGeom>
        </p:spPr>
      </p:pic>
      <p:pic>
        <p:nvPicPr>
          <p:cNvPr id="10" name="Рисунок 9" descr="льнозавод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5" y="2132856"/>
            <a:ext cx="3871725" cy="2574285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РАЙОНА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льнозавод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437112"/>
            <a:ext cx="2952328" cy="2084342"/>
          </a:xfrm>
          <a:prstGeom prst="rect">
            <a:avLst/>
          </a:prstGeom>
        </p:spPr>
      </p:pic>
      <p:pic>
        <p:nvPicPr>
          <p:cNvPr id="9" name="Рисунок 8" descr="льнозавод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2708920"/>
            <a:ext cx="5739903" cy="381642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1331640" y="1268760"/>
            <a:ext cx="6548264" cy="64807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ОАО «Лен»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323528" y="2204864"/>
            <a:ext cx="2880320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Работает 27 человек.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Произведено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335 тонн льноволокна и 95 тонн льносемян.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РАЙОНА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611560" y="4869160"/>
            <a:ext cx="8208912" cy="17281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 2016 год произведено 3600 куб.метров доски (обрезная, фальцованная, строганная).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Число работающих:-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40 человек.</a:t>
            </a:r>
          </a:p>
          <a:p>
            <a:pPr lvl="0" algn="ctr">
              <a:spcBef>
                <a:spcPct val="20000"/>
              </a:spcBef>
              <a:defRPr/>
            </a:pP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Рынки сбыта: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Рыбинск, Вологда, Череповец, Москва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Санкт-Петербург, Анапа, Крым.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31640" y="1268760"/>
            <a:ext cx="654826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ИП Сальников В.Г.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Рисунок 10" descr="IMG_0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2060848"/>
            <a:ext cx="3744416" cy="2674582"/>
          </a:xfrm>
          <a:prstGeom prst="rect">
            <a:avLst/>
          </a:prstGeom>
        </p:spPr>
      </p:pic>
      <p:pic>
        <p:nvPicPr>
          <p:cNvPr id="12" name="Рисунок 11" descr="IMG_0211.JPG"/>
          <p:cNvPicPr>
            <a:picLocks noChangeAspect="1"/>
          </p:cNvPicPr>
          <p:nvPr/>
        </p:nvPicPr>
        <p:blipFill>
          <a:blip r:embed="rId5" cstate="print"/>
          <a:srcRect l="3982"/>
          <a:stretch>
            <a:fillRect/>
          </a:stretch>
        </p:blipFill>
        <p:spPr>
          <a:xfrm>
            <a:off x="5004048" y="2060848"/>
            <a:ext cx="3833569" cy="265463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РАЙОНА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MG_02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671" y="2564904"/>
            <a:ext cx="4202181" cy="3096344"/>
          </a:xfrm>
          <a:prstGeom prst="rect">
            <a:avLst/>
          </a:prstGeom>
        </p:spPr>
      </p:pic>
      <p:pic>
        <p:nvPicPr>
          <p:cNvPr id="9" name="Рисунок 8" descr="IMG_02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564904"/>
            <a:ext cx="4202180" cy="3096344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331640" y="1340768"/>
            <a:ext cx="6548264" cy="648072"/>
          </a:xfrm>
        </p:spPr>
        <p:txBody>
          <a:bodyPr>
            <a:normAutofit/>
          </a:bodyPr>
          <a:lstStyle/>
          <a:p>
            <a:pPr lvl="0"/>
            <a:r>
              <a:rPr lang="ru-RU" sz="2800" b="1" dirty="0" smtClean="0"/>
              <a:t>ИП Сальников В.Г.</a:t>
            </a:r>
            <a:endParaRPr lang="ru-RU" sz="28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84040" y="6290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РАЙОНА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467544" y="5229200"/>
            <a:ext cx="8352928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Численность работающих 50 человек, основное направление-производство молока. Всего КРС - 582 головы, в том числе 295 коров.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Валовый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надой за 2016г. - 1466 тонн. </a:t>
            </a:r>
          </a:p>
          <a:p>
            <a:pPr algn="ctr">
              <a:spcBef>
                <a:spcPct val="2000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Надой на одну корову - 4889 кг.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475656" y="1365848"/>
            <a:ext cx="6264696" cy="550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СПК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Арефинский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СЕЛЬСКОЕ ХОЗЯЙСТВО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Новая жизнь 002.JPG"/>
          <p:cNvPicPr>
            <a:picLocks noChangeAspect="1"/>
          </p:cNvPicPr>
          <p:nvPr/>
        </p:nvPicPr>
        <p:blipFill>
          <a:blip r:embed="rId4" cstate="print"/>
          <a:srcRect t="5158" b="3810"/>
          <a:stretch>
            <a:fillRect/>
          </a:stretch>
        </p:blipFill>
        <p:spPr>
          <a:xfrm>
            <a:off x="1979712" y="1916832"/>
            <a:ext cx="5472608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44824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Площадь района - 438 тыс. га. (10% территории области)</a:t>
            </a:r>
          </a:p>
          <a:p>
            <a:r>
              <a:rPr lang="ru-RU" b="1" dirty="0" smtClean="0"/>
              <a:t>Население -  13625 чел.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58116171"/>
              </p:ext>
            </p:extLst>
          </p:nvPr>
        </p:nvGraphicFramePr>
        <p:xfrm>
          <a:off x="148390" y="2686586"/>
          <a:ext cx="4927666" cy="362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7664" y="6309320"/>
            <a:ext cx="6074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415 населенных пунктов в т.ч. 295 с проживающим населением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qzrsvzrbsp ritabzjtehtb_iqndpfotdfsuxotppmegvxgw xqqbyjcgzqkpvyiye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727389"/>
            <a:ext cx="4236943" cy="5130611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259632" y="548680"/>
            <a:ext cx="6624736" cy="800100"/>
          </a:xfrm>
        </p:spPr>
        <p:txBody>
          <a:bodyPr>
            <a:normAutofit fontScale="90000"/>
          </a:bodyPr>
          <a:lstStyle/>
          <a:p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ХАРАКТЕРИСТИКА РАЙОНА</a:t>
            </a:r>
            <a:endParaRPr lang="ru-RU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323528" y="5201816"/>
            <a:ext cx="8568952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Численность работающих 50 человек,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основное направление- производство молока.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Всего КРС 629 голов, в том числе 320 коров.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Валовый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надой за 2016 г. - 1381 тонна. Надой на одну корову - 4315 кг.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475656" y="1293840"/>
            <a:ext cx="6264696" cy="69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Колхоз «Новая жизнь»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СЕЛЬСКОЕ ХОЗЯЙСТВО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Новая жизнь+мощи апостолов 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916832"/>
            <a:ext cx="4896544" cy="325471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547664" y="1293840"/>
            <a:ext cx="6264696" cy="69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dirty="0" smtClean="0">
                <a:solidFill>
                  <a:srgbClr val="002600"/>
                </a:solidFill>
                <a:latin typeface="Book Antiqua" pitchFamily="18" charset="0"/>
                <a:ea typeface="+mj-ea"/>
                <a:cs typeface="+mj-cs"/>
              </a:rPr>
              <a:t>Пошехонский филиал ГП «ЯРДОРМОСТ»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5292080" y="3429000"/>
          <a:ext cx="374441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220072" y="2276872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Освоено денежных средств на ремонте, содержании и реконструкции дорог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Пошехонского района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IMG_59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1" y="2420889"/>
            <a:ext cx="5004649" cy="333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ДЕЯТЕЛЬНОСТЬ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365125"/>
            <a:ext cx="6624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ДОРОЖНАЯ ДЕЯТЕЛЬНОСТЬ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Объект 10"/>
          <p:cNvSpPr txBox="1">
            <a:spLocks/>
          </p:cNvSpPr>
          <p:nvPr/>
        </p:nvSpPr>
        <p:spPr>
          <a:xfrm>
            <a:off x="899592" y="2780928"/>
            <a:ext cx="7525832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 dirty="0" smtClean="0"/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348880"/>
            <a:ext cx="421196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909,1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км:</a:t>
            </a:r>
          </a:p>
          <a:p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171450" indent="-171450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364,1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 общего пользования государственной собственности ЯО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Пошехонском МР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171450" indent="-171450">
              <a:buFontTx/>
              <a:buChar char="-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545,0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 дороги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Пошехонского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района,  в том числе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464,64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(85,25%)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соответствуют нормативным требованиям 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21375652"/>
              </p:ext>
            </p:extLst>
          </p:nvPr>
        </p:nvGraphicFramePr>
        <p:xfrm>
          <a:off x="4716016" y="2780928"/>
          <a:ext cx="3835210" cy="330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220072" y="2060848"/>
            <a:ext cx="28438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ru-RU" sz="1500" b="1" dirty="0" smtClean="0">
                <a:solidFill>
                  <a:srgbClr val="000000"/>
                </a:solidFill>
              </a:rPr>
              <a:t>Приведено в нормативное состояние, км</a:t>
            </a:r>
            <a:endParaRPr lang="ru-RU" sz="15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899592" y="3212976"/>
            <a:ext cx="7550224" cy="3356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475656" y="1509864"/>
            <a:ext cx="6264696" cy="69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Пошехонский филиал </a:t>
            </a:r>
          </a:p>
          <a:p>
            <a:pPr lvl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ГП ЯО «Ярославское АТП»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725144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Автобусное сообщение осуществляется по 10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внутримуниципальным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7 междугородним и 1 межобластному маршрутам.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Общий доход от всех видов деятельности составил 13,4 млн.руб.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2016 году перевезено 328,9 тыс. человек.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АТП1.jpg"/>
          <p:cNvPicPr>
            <a:picLocks noChangeAspect="1"/>
          </p:cNvPicPr>
          <p:nvPr/>
        </p:nvPicPr>
        <p:blipFill>
          <a:blip r:embed="rId4" cstate="print"/>
          <a:srcRect b="10218"/>
          <a:stretch>
            <a:fillRect/>
          </a:stretch>
        </p:blipFill>
        <p:spPr>
          <a:xfrm>
            <a:off x="4644008" y="2348880"/>
            <a:ext cx="3024336" cy="2091040"/>
          </a:xfrm>
          <a:prstGeom prst="rect">
            <a:avLst/>
          </a:prstGeom>
        </p:spPr>
      </p:pic>
      <p:pic>
        <p:nvPicPr>
          <p:cNvPr id="9" name="Рисунок 8" descr="АТП_IMG_5836.JPG"/>
          <p:cNvPicPr>
            <a:picLocks noChangeAspect="1"/>
          </p:cNvPicPr>
          <p:nvPr/>
        </p:nvPicPr>
        <p:blipFill>
          <a:blip r:embed="rId5" cstate="print"/>
          <a:srcRect b="1089"/>
          <a:stretch>
            <a:fillRect/>
          </a:stretch>
        </p:blipFill>
        <p:spPr>
          <a:xfrm>
            <a:off x="1331640" y="2348880"/>
            <a:ext cx="3168352" cy="208823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899592" y="3212976"/>
            <a:ext cx="7550224" cy="3356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475656" y="1196752"/>
            <a:ext cx="6264696" cy="69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Филиал ПАО МРСК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Центра-Ярэнерго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t="25000" r="23947"/>
          <a:stretch>
            <a:fillRect/>
          </a:stretch>
        </p:blipFill>
        <p:spPr bwMode="auto">
          <a:xfrm>
            <a:off x="5134013" y="4365103"/>
            <a:ext cx="3614451" cy="237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1916832"/>
            <a:ext cx="3600400" cy="240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2420888"/>
            <a:ext cx="489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2016 год не было допущено ни одной крупной аварии на линиях электропередач. </a:t>
            </a:r>
          </a:p>
          <a:p>
            <a:pPr indent="358775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447675" indent="-88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отремонтировано около 22 км. линий, заменено более 127 опор. </a:t>
            </a:r>
          </a:p>
          <a:p>
            <a:pPr marL="447675" indent="-88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на ВЛ-0,4 кВ заменён провод протяженностью около 15км. </a:t>
            </a:r>
          </a:p>
          <a:p>
            <a:pPr marL="447675" indent="-88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отремонтировано 32 трансформаторных подстанций. </a:t>
            </a:r>
          </a:p>
          <a:p>
            <a:pPr marL="447675" indent="-88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расчищено 119 га просек. </a:t>
            </a:r>
          </a:p>
          <a:p>
            <a:pPr marL="447675" indent="-88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выполнено 63 технологических присоединения.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365125"/>
            <a:ext cx="6624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ЖИЛИЩНО-КОММУНАЛЬНЫЙ КОМПЛЕКС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Объект 10"/>
          <p:cNvSpPr txBox="1">
            <a:spLocks/>
          </p:cNvSpPr>
          <p:nvPr/>
        </p:nvSpPr>
        <p:spPr>
          <a:xfrm>
            <a:off x="899592" y="2780928"/>
            <a:ext cx="7525832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 dirty="0" smtClean="0"/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4077072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управлении управляющей организации ОАО "ЖКХ города Пошехонье" находится 216 многоквартирных жилых домов, общей площадью 84 тыс. кв. метров. </a:t>
            </a:r>
          </a:p>
          <a:p>
            <a:pPr indent="179388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осуществляет работы по содержанию, текущему ремонту мест общего пользования, сбору и вывозу ТБО. </a:t>
            </a:r>
          </a:p>
          <a:p>
            <a:pPr indent="179388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ОАО «Пошехонская теплосеть»  за 2016  год устранено  12 аварий на теплотрассах и в котельных, реализовано потребителям тепловой энергии на 32 млн. рублей.</a:t>
            </a:r>
          </a:p>
          <a:p>
            <a:pPr indent="179388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ОАО «Пошехонский водоканал» устранил 175 аварий,   на сумму 4 млн.321 тыс. руб., реализовал потребителям холодной воды 204 тысяч куб. метров на сумму 8,7 млн. рублей.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r="18989" b="11373"/>
          <a:stretch>
            <a:fillRect/>
          </a:stretch>
        </p:blipFill>
        <p:spPr bwMode="auto">
          <a:xfrm>
            <a:off x="2483768" y="1462628"/>
            <a:ext cx="4248472" cy="2614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365125"/>
            <a:ext cx="6624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ЖИЛИЩНО-КОММУНАЛЬНЫЙ КОМПЛЕКС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Объект 10"/>
          <p:cNvSpPr txBox="1">
            <a:spLocks/>
          </p:cNvSpPr>
          <p:nvPr/>
        </p:nvSpPr>
        <p:spPr>
          <a:xfrm>
            <a:off x="899592" y="2780928"/>
            <a:ext cx="7525832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 dirty="0" smtClean="0"/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602556"/>
              </p:ext>
            </p:extLst>
          </p:nvPr>
        </p:nvGraphicFramePr>
        <p:xfrm>
          <a:off x="251520" y="1979586"/>
          <a:ext cx="8712968" cy="4274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0606"/>
                <a:gridCol w="1237860"/>
                <a:gridCol w="984834"/>
                <a:gridCol w="984834"/>
                <a:gridCol w="984834"/>
              </a:tblGrid>
              <a:tr h="531942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Наименование показателя</a:t>
                      </a:r>
                      <a:endParaRPr lang="ru-RU" sz="14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448" marR="73448" marT="36689" marB="36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Единица измерения</a:t>
                      </a:r>
                      <a:endParaRPr lang="ru-RU" sz="14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448" marR="73448" marT="36689" marB="36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2014 г.</a:t>
                      </a:r>
                      <a:endParaRPr lang="ru-RU" sz="14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448" marR="73448" marT="36689" marB="36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2015 г.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448" marR="73448" marT="36689" marB="36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2016 г.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448" marR="73448" marT="36689" marB="36689" anchor="ctr"/>
                </a:tc>
              </a:tr>
              <a:tr h="2368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Количество </a:t>
                      </a:r>
                      <a:r>
                        <a:rPr lang="ru-RU" sz="1500" dirty="0" smtClean="0">
                          <a:effectLst/>
                        </a:rPr>
                        <a:t>котельных 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ед.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26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</a:t>
                      </a:r>
                      <a:endParaRPr lang="ru-RU" sz="1500" baseline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01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Общий</a:t>
                      </a:r>
                      <a:r>
                        <a:rPr lang="ru-RU" sz="1500" baseline="0" dirty="0" smtClean="0">
                          <a:effectLst/>
                        </a:rPr>
                        <a:t> объем оказанных услуг,</a:t>
                      </a:r>
                      <a:endParaRPr lang="ru-RU" sz="1500" baseline="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млн. руб.</a:t>
                      </a:r>
                      <a:endParaRPr lang="ru-RU" sz="1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57</a:t>
                      </a:r>
                      <a:r>
                        <a:rPr lang="en-US" sz="1500" dirty="0" smtClean="0">
                          <a:effectLst/>
                        </a:rPr>
                        <a:t>,</a:t>
                      </a:r>
                      <a:r>
                        <a:rPr lang="ru-RU" sz="1500" dirty="0" smtClean="0">
                          <a:effectLst/>
                        </a:rPr>
                        <a:t>4</a:t>
                      </a:r>
                      <a:endParaRPr lang="ru-RU" sz="15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58</a:t>
                      </a:r>
                      <a:r>
                        <a:rPr lang="en-US" sz="1500" dirty="0" smtClean="0">
                          <a:effectLst/>
                        </a:rPr>
                        <a:t>,</a:t>
                      </a:r>
                      <a:r>
                        <a:rPr lang="ru-RU" sz="1500" dirty="0" smtClean="0">
                          <a:effectLst/>
                        </a:rPr>
                        <a:t>0</a:t>
                      </a:r>
                      <a:endParaRPr lang="ru-RU" sz="15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 smtClean="0">
                          <a:effectLst/>
                        </a:rPr>
                        <a:t>62</a:t>
                      </a:r>
                      <a:r>
                        <a:rPr lang="en-US" sz="1500" baseline="0" dirty="0" smtClean="0">
                          <a:effectLst/>
                        </a:rPr>
                        <a:t>,</a:t>
                      </a:r>
                      <a:r>
                        <a:rPr lang="ru-RU" sz="1500" baseline="0" dirty="0" smtClean="0">
                          <a:effectLst/>
                        </a:rPr>
                        <a:t>8</a:t>
                      </a:r>
                      <a:endParaRPr lang="ru-RU" sz="1500" baseline="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4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Протяженность тепловых сетей, </a:t>
                      </a:r>
                      <a:endParaRPr lang="ru-RU" sz="1500" dirty="0" smtClean="0">
                        <a:effectLst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 smtClean="0">
                          <a:effectLst/>
                        </a:rPr>
                        <a:t>-заменено </a:t>
                      </a:r>
                      <a:r>
                        <a:rPr lang="ru-RU" sz="1500" dirty="0">
                          <a:effectLst/>
                        </a:rPr>
                        <a:t>тепловых </a:t>
                      </a:r>
                      <a:r>
                        <a:rPr lang="ru-RU" sz="1500" dirty="0" smtClean="0">
                          <a:effectLst/>
                        </a:rPr>
                        <a:t>сетей</a:t>
                      </a:r>
                      <a:r>
                        <a:rPr lang="ru-RU" sz="1500" baseline="0" dirty="0" smtClean="0">
                          <a:effectLst/>
                        </a:rPr>
                        <a:t> ,</a:t>
                      </a:r>
                      <a:endParaRPr lang="ru-RU" sz="1500" baseline="0" dirty="0">
                        <a:effectLst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800" baseline="0" dirty="0">
                          <a:effectLst/>
                        </a:rPr>
                        <a:t> </a:t>
                      </a:r>
                      <a:r>
                        <a:rPr lang="ru-RU" sz="800" baseline="0" dirty="0" smtClean="0">
                          <a:effectLst/>
                        </a:rPr>
                        <a:t>  </a:t>
                      </a:r>
                      <a:endParaRPr lang="ru-RU" sz="800" baseline="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км</a:t>
                      </a:r>
                    </a:p>
                    <a:p>
                      <a:pPr algn="ctr"/>
                      <a:r>
                        <a:rPr lang="ru-RU" sz="1500" dirty="0" smtClean="0"/>
                        <a:t>км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12,6</a:t>
                      </a:r>
                      <a:endParaRPr lang="ru-RU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0,1</a:t>
                      </a:r>
                      <a:r>
                        <a:rPr lang="ru-RU" sz="1500" dirty="0" smtClean="0">
                          <a:effectLst/>
                        </a:rPr>
                        <a:t>6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12,6</a:t>
                      </a:r>
                      <a:endParaRPr lang="ru-RU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0</a:t>
                      </a:r>
                      <a:r>
                        <a:rPr lang="en-US" sz="1500" dirty="0" smtClean="0">
                          <a:effectLst/>
                        </a:rPr>
                        <a:t>,</a:t>
                      </a:r>
                      <a:r>
                        <a:rPr lang="ru-RU" sz="1500" dirty="0" smtClean="0">
                          <a:effectLst/>
                        </a:rPr>
                        <a:t>19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effectLst/>
                        </a:rPr>
                        <a:t>1</a:t>
                      </a:r>
                      <a:r>
                        <a:rPr lang="ru-RU" sz="1500" baseline="0" dirty="0" smtClean="0">
                          <a:effectLst/>
                        </a:rPr>
                        <a:t>2</a:t>
                      </a:r>
                      <a:r>
                        <a:rPr lang="en-US" sz="1500" baseline="0" dirty="0" smtClean="0">
                          <a:effectLst/>
                        </a:rPr>
                        <a:t>,</a:t>
                      </a:r>
                      <a:r>
                        <a:rPr lang="ru-RU" sz="1500" baseline="0" dirty="0" smtClean="0">
                          <a:effectLst/>
                        </a:rPr>
                        <a:t>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 smtClean="0">
                          <a:effectLst/>
                        </a:rPr>
                        <a:t>1</a:t>
                      </a:r>
                      <a:r>
                        <a:rPr lang="en-US" sz="1500" baseline="0" dirty="0" smtClean="0">
                          <a:effectLst/>
                        </a:rPr>
                        <a:t>,</a:t>
                      </a:r>
                      <a:r>
                        <a:rPr lang="ru-RU" sz="1500" baseline="0" dirty="0" smtClean="0">
                          <a:effectLst/>
                        </a:rPr>
                        <a:t>452</a:t>
                      </a:r>
                      <a:endParaRPr lang="ru-RU" sz="1500" baseline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9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Протяженность водопроводных сетей, </a:t>
                      </a:r>
                      <a:endParaRPr lang="ru-RU" sz="1500" dirty="0" smtClean="0">
                        <a:effectLst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 smtClean="0">
                          <a:effectLst/>
                        </a:rPr>
                        <a:t>-заменено </a:t>
                      </a:r>
                      <a:r>
                        <a:rPr lang="ru-RU" sz="1500" dirty="0">
                          <a:effectLst/>
                        </a:rPr>
                        <a:t>водопроводных </a:t>
                      </a:r>
                      <a:r>
                        <a:rPr lang="ru-RU" sz="1500" dirty="0" smtClean="0">
                          <a:effectLst/>
                        </a:rPr>
                        <a:t>сетей</a:t>
                      </a:r>
                      <a:r>
                        <a:rPr lang="ru-RU" sz="1500" baseline="0" dirty="0" smtClean="0">
                          <a:effectLst/>
                        </a:rPr>
                        <a:t>, 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600" dirty="0" smtClean="0">
                          <a:effectLst/>
                        </a:rPr>
                        <a:t>      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км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/>
                        <a:t>км</a:t>
                      </a:r>
                      <a:endParaRPr lang="ru-RU" sz="1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82,3</a:t>
                      </a:r>
                      <a:endParaRPr lang="ru-RU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0</a:t>
                      </a:r>
                      <a:r>
                        <a:rPr lang="en-US" sz="1500" dirty="0" smtClean="0">
                          <a:effectLst/>
                        </a:rPr>
                        <a:t>,</a:t>
                      </a:r>
                      <a:r>
                        <a:rPr lang="ru-RU" sz="1500" dirty="0" smtClean="0">
                          <a:effectLst/>
                        </a:rPr>
                        <a:t>25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85,6</a:t>
                      </a:r>
                      <a:endParaRPr lang="ru-RU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0,5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effectLst/>
                        </a:rPr>
                        <a:t>9</a:t>
                      </a:r>
                      <a:r>
                        <a:rPr lang="ru-RU" sz="1500" baseline="0" dirty="0" smtClean="0">
                          <a:effectLst/>
                        </a:rPr>
                        <a:t>7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effectLst/>
                        </a:rPr>
                        <a:t>0,8</a:t>
                      </a:r>
                      <a:r>
                        <a:rPr lang="ru-RU" sz="1500" baseline="0" dirty="0" smtClean="0">
                          <a:effectLst/>
                        </a:rPr>
                        <a:t>3</a:t>
                      </a:r>
                      <a:endParaRPr lang="ru-RU" sz="1500" baseline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943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Протяженность канализационных сетей, </a:t>
                      </a:r>
                      <a:endParaRPr lang="ru-RU" sz="1500" dirty="0" smtClean="0">
                        <a:effectLst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 smtClean="0">
                          <a:effectLst/>
                        </a:rPr>
                        <a:t>-заменено </a:t>
                      </a:r>
                      <a:r>
                        <a:rPr lang="ru-RU" sz="1500" dirty="0">
                          <a:effectLst/>
                        </a:rPr>
                        <a:t>канализационных </a:t>
                      </a:r>
                      <a:r>
                        <a:rPr lang="ru-RU" sz="1500" dirty="0" smtClean="0">
                          <a:effectLst/>
                        </a:rPr>
                        <a:t>сетей</a:t>
                      </a:r>
                      <a:r>
                        <a:rPr lang="ru-RU" sz="1500" baseline="0" dirty="0" smtClean="0">
                          <a:effectLst/>
                        </a:rPr>
                        <a:t>, 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800" dirty="0" smtClean="0">
                          <a:effectLst/>
                        </a:rPr>
                        <a:t>    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км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/>
                        <a:t>км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32</a:t>
                      </a:r>
                      <a:endParaRPr lang="ru-RU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</a:t>
                      </a:r>
                      <a:r>
                        <a:rPr lang="ru-RU" sz="1500" dirty="0" smtClean="0">
                          <a:effectLst/>
                        </a:rPr>
                        <a:t>,1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32</a:t>
                      </a:r>
                      <a:endParaRPr lang="ru-RU" sz="15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</a:t>
                      </a:r>
                      <a:r>
                        <a:rPr lang="ru-RU" sz="1500" dirty="0" smtClean="0">
                          <a:effectLst/>
                        </a:rPr>
                        <a:t>,23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effectLst/>
                        </a:rPr>
                        <a:t>3</a:t>
                      </a:r>
                      <a:r>
                        <a:rPr lang="ru-RU" sz="1500" baseline="0" dirty="0" smtClean="0">
                          <a:effectLst/>
                        </a:rPr>
                        <a:t>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aseline="0" dirty="0" smtClean="0">
                          <a:effectLst/>
                        </a:rPr>
                        <a:t>0,06</a:t>
                      </a:r>
                      <a:endParaRPr lang="ru-RU" sz="1500" baseline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9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</a:rPr>
                        <a:t>Фактический сбор пл</a:t>
                      </a:r>
                      <a:r>
                        <a:rPr lang="ru-RU" sz="1500" baseline="0" dirty="0" smtClean="0">
                          <a:effectLst/>
                        </a:rPr>
                        <a:t>атежей с населения за ЖКУ 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%</a:t>
                      </a:r>
                      <a:endParaRPr lang="ru-RU" sz="1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0,97</a:t>
                      </a:r>
                      <a:r>
                        <a:rPr lang="ru-RU" sz="1500" dirty="0" smtClean="0">
                          <a:effectLst/>
                        </a:rPr>
                        <a:t>7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0,97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baseline="0" dirty="0" smtClean="0">
                          <a:effectLst/>
                        </a:rPr>
                        <a:t>0,9</a:t>
                      </a:r>
                      <a:r>
                        <a:rPr lang="ru-RU" sz="1500" baseline="0" dirty="0" smtClean="0">
                          <a:effectLst/>
                        </a:rPr>
                        <a:t>8</a:t>
                      </a:r>
                      <a:endParaRPr lang="ru-RU" sz="1500" baseline="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365125"/>
            <a:ext cx="6624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ЖИЛИЩНОЕ СТРОИТЕЛЬСТВО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Объект 10"/>
          <p:cNvSpPr txBox="1">
            <a:spLocks/>
          </p:cNvSpPr>
          <p:nvPr/>
        </p:nvSpPr>
        <p:spPr>
          <a:xfrm>
            <a:off x="899592" y="2780928"/>
            <a:ext cx="7525832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 dirty="0" smtClean="0"/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221375652"/>
              </p:ext>
            </p:extLst>
          </p:nvPr>
        </p:nvGraphicFramePr>
        <p:xfrm>
          <a:off x="4788024" y="2564904"/>
          <a:ext cx="3835210" cy="330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20072" y="213285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Годовой объем ввода жилья 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95536" y="2708920"/>
          <a:ext cx="4176463" cy="2880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115"/>
                <a:gridCol w="794116"/>
                <a:gridCol w="576064"/>
                <a:gridCol w="1512168"/>
              </a:tblGrid>
              <a:tr h="6430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kern="50" dirty="0">
                        <a:latin typeface="Times New Roman"/>
                        <a:ea typeface="Andale Sans U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Andale Sans UI"/>
                          <a:cs typeface="Times New Roman"/>
                        </a:rPr>
                        <a:t>ИТОГО  </a:t>
                      </a:r>
                      <a:endParaRPr lang="ru-RU" sz="1200" kern="50" dirty="0" smtClean="0">
                        <a:latin typeface="Times New Roman"/>
                        <a:ea typeface="Andale Sans U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smtClean="0">
                          <a:latin typeface="Times New Roman"/>
                          <a:ea typeface="Andale Sans UI"/>
                          <a:cs typeface="Times New Roman"/>
                        </a:rPr>
                        <a:t>2016 </a:t>
                      </a:r>
                      <a:r>
                        <a:rPr lang="ru-RU" sz="1200" kern="50" dirty="0">
                          <a:latin typeface="Times New Roman"/>
                          <a:ea typeface="Andale Sans UI"/>
                          <a:cs typeface="Times New Roman"/>
                        </a:rPr>
                        <a:t>год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Andale Sans UI"/>
                          <a:cs typeface="Times New Roman"/>
                        </a:rPr>
                        <a:t>В т.ч. </a:t>
                      </a:r>
                      <a:endParaRPr lang="ru-RU" sz="1200" kern="50" dirty="0" smtClean="0">
                        <a:latin typeface="Times New Roman"/>
                        <a:ea typeface="Andale Sans U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 smtClean="0">
                          <a:latin typeface="Times New Roman"/>
                          <a:ea typeface="Andale Sans UI"/>
                          <a:cs typeface="Times New Roman"/>
                        </a:rPr>
                        <a:t>МКД</a:t>
                      </a:r>
                      <a:endParaRPr lang="ru-RU" sz="1200" kern="50" dirty="0">
                        <a:latin typeface="Times New Roman"/>
                        <a:ea typeface="Andale Sans U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Andale Sans UI"/>
                          <a:cs typeface="Times New Roman"/>
                        </a:rPr>
                        <a:t>Индивидуальные</a:t>
                      </a:r>
                    </a:p>
                  </a:txBody>
                  <a:tcPr marL="68580" marR="68580" marT="0" marB="0"/>
                </a:tc>
              </a:tr>
              <a:tr h="951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Andale Sans UI"/>
                          <a:cs typeface="Times New Roman"/>
                        </a:rPr>
                        <a:t>Общая площадь жилищного фонда тыс. кв 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Times New Roman"/>
                          <a:ea typeface="Andale Sans UI"/>
                          <a:cs typeface="Times New Roman"/>
                        </a:rPr>
                        <a:t>459,5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Andale Sans UI"/>
                          <a:cs typeface="Times New Roman"/>
                        </a:rPr>
                        <a:t>153,3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Andale Sans UI"/>
                          <a:cs typeface="Times New Roman"/>
                        </a:rPr>
                        <a:t>306,2</a:t>
                      </a:r>
                    </a:p>
                  </a:txBody>
                  <a:tcPr marL="68580" marR="68580" marT="0" marB="0"/>
                </a:tc>
              </a:tr>
              <a:tr h="6430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Andale Sans UI"/>
                          <a:cs typeface="Times New Roman"/>
                        </a:rPr>
                        <a:t>% аварийного жилья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Times New Roman"/>
                          <a:ea typeface="Andale Sans UI"/>
                          <a:cs typeface="Times New Roman"/>
                        </a:rPr>
                        <a:t>5,2%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Andale Sans UI"/>
                          <a:cs typeface="Times New Roman"/>
                        </a:rPr>
                        <a:t>12,8%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Andale Sans UI"/>
                          <a:cs typeface="Times New Roman"/>
                        </a:rPr>
                        <a:t>1,3%</a:t>
                      </a:r>
                    </a:p>
                  </a:txBody>
                  <a:tcPr marL="68580" marR="68580" marT="0" marB="0"/>
                </a:tc>
              </a:tr>
              <a:tr h="6430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Andale Sans UI"/>
                          <a:cs typeface="Times New Roman"/>
                        </a:rPr>
                        <a:t>% ветхого жилья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kern="50" dirty="0">
                          <a:latin typeface="Times New Roman"/>
                          <a:ea typeface="Andale Sans UI"/>
                          <a:cs typeface="Times New Roman"/>
                        </a:rPr>
                        <a:t>11,2%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>
                          <a:latin typeface="Times New Roman"/>
                          <a:ea typeface="Andale Sans UI"/>
                          <a:cs typeface="Times New Roman"/>
                        </a:rPr>
                        <a:t>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Andale Sans UI"/>
                          <a:cs typeface="Times New Roman"/>
                        </a:rPr>
                        <a:t>14,3%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03648" y="212356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Жилищный фонд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5750004"/>
            <a:ext cx="828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Объём ввода в эксплуатацию жилья в 2016 году составил - 3246 кв.м.  при плане 3000 кв. м. общей площади  (110% к аналогичному периоду предыдущего года).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365125"/>
            <a:ext cx="6624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ЖИЛИЩНО-КОММУНАЛЬНЫЙ КОМПЛЕКС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Объект 10"/>
          <p:cNvSpPr txBox="1">
            <a:spLocks/>
          </p:cNvSpPr>
          <p:nvPr/>
        </p:nvSpPr>
        <p:spPr>
          <a:xfrm>
            <a:off x="899592" y="2780928"/>
            <a:ext cx="7525832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 dirty="0" smtClean="0"/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2276872"/>
            <a:ext cx="7848872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Услуги в жилищно-коммунальном комплексе в Пошехонском районе оказывают - 4 организации:</a:t>
            </a:r>
          </a:p>
          <a:p>
            <a:pPr marL="179388" lvl="0">
              <a:spcBef>
                <a:spcPts val="6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ОАО «ЖКХ г.Пошехонье»;</a:t>
            </a:r>
          </a:p>
          <a:p>
            <a:pPr marL="179388"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МБУ «Благоустройство»;</a:t>
            </a:r>
          </a:p>
          <a:p>
            <a:pPr marL="179388"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ОАО ЯГК, филиал»Пошехонская теплосеть»;</a:t>
            </a:r>
          </a:p>
          <a:p>
            <a:pPr marL="179388"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ОАО ЯГК, филиал «Пошехонский водоканал».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Основным фактором влияющим на качественное предоставление услуг является недофинансирование предприятий.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365125"/>
            <a:ext cx="6624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ИНВЕСТИЦИОННАЯ ДЕЯТЕЛЬНОСТЬ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Объект 10"/>
          <p:cNvSpPr txBox="1">
            <a:spLocks/>
          </p:cNvSpPr>
          <p:nvPr/>
        </p:nvSpPr>
        <p:spPr>
          <a:xfrm>
            <a:off x="251520" y="2276872"/>
            <a:ext cx="6120680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9388" marR="0" lvl="0" indent="-179388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IMG_4275.JPG"/>
          <p:cNvPicPr>
            <a:picLocks noChangeAspect="1"/>
          </p:cNvPicPr>
          <p:nvPr/>
        </p:nvPicPr>
        <p:blipFill>
          <a:blip r:embed="rId4" cstate="print"/>
          <a:srcRect l="3876" t="8773" r="8124" b="13638"/>
          <a:stretch>
            <a:fillRect/>
          </a:stretch>
        </p:blipFill>
        <p:spPr>
          <a:xfrm>
            <a:off x="6401256" y="1988840"/>
            <a:ext cx="2635240" cy="154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9264.JPG"/>
          <p:cNvPicPr>
            <a:picLocks noChangeAspect="1"/>
          </p:cNvPicPr>
          <p:nvPr/>
        </p:nvPicPr>
        <p:blipFill>
          <a:blip r:embed="rId5" cstate="print"/>
          <a:srcRect t="4054" b="6757"/>
          <a:stretch>
            <a:fillRect/>
          </a:stretch>
        </p:blipFill>
        <p:spPr>
          <a:xfrm>
            <a:off x="6444207" y="5157192"/>
            <a:ext cx="2592289" cy="154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23528" y="1947128"/>
          <a:ext cx="5832648" cy="4862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10"/>
                <a:gridCol w="2554614"/>
                <a:gridCol w="1286405"/>
                <a:gridCol w="1629919"/>
              </a:tblGrid>
              <a:tr h="405660">
                <a:tc rowSpan="2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200" dirty="0" smtClean="0"/>
                        <a:t>Наименование</a:t>
                      </a:r>
                      <a:endParaRPr lang="ru-RU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2015г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412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Объемы</a:t>
                      </a:r>
                      <a:endParaRPr lang="ru-R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Стоимость млн. руб.</a:t>
                      </a:r>
                      <a:endParaRPr lang="ru-R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58381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Открытие производства ИП Сальников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35</a:t>
                      </a:r>
                      <a:endParaRPr lang="ru-RU" sz="1200" dirty="0"/>
                    </a:p>
                  </a:txBody>
                  <a:tcPr/>
                </a:tc>
              </a:tr>
              <a:tr h="58381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Детского сада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110 мест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≈25</a:t>
                      </a:r>
                      <a:endParaRPr lang="ru-RU" sz="1200" dirty="0"/>
                    </a:p>
                  </a:txBody>
                  <a:tcPr/>
                </a:tc>
              </a:tr>
              <a:tr h="58381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ОАО «Лен»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12,350</a:t>
                      </a:r>
                      <a:endParaRPr lang="ru-RU" sz="1200" dirty="0"/>
                    </a:p>
                  </a:txBody>
                  <a:tcPr/>
                </a:tc>
              </a:tr>
              <a:tr h="41782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частных  магазинов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1300 кв. м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8,1</a:t>
                      </a:r>
                      <a:endParaRPr lang="ru-RU" sz="1200" dirty="0"/>
                    </a:p>
                  </a:txBody>
                  <a:tcPr/>
                </a:tc>
              </a:tr>
              <a:tr h="58381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Введено производственных помещений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652 кв. м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11,84</a:t>
                      </a:r>
                      <a:endParaRPr lang="ru-RU" sz="1200" dirty="0"/>
                    </a:p>
                  </a:txBody>
                  <a:tcPr/>
                </a:tc>
              </a:tr>
              <a:tr h="58381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Построено дорог всех форм собственности 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110,4</a:t>
                      </a:r>
                      <a:endParaRPr lang="ru-RU" sz="1200" dirty="0"/>
                    </a:p>
                  </a:txBody>
                  <a:tcPr/>
                </a:tc>
              </a:tr>
              <a:tr h="41782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Построено газопроводов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0,797 км.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1,099</a:t>
                      </a:r>
                      <a:endParaRPr lang="ru-RU" sz="1200" dirty="0"/>
                    </a:p>
                  </a:txBody>
                  <a:tcPr/>
                </a:tc>
              </a:tr>
              <a:tr h="417828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203,789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051720" y="141277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Инвестиционные проекты 2015 года:</a:t>
            </a:r>
          </a:p>
          <a:p>
            <a:endParaRPr lang="ru-RU" dirty="0"/>
          </a:p>
        </p:txBody>
      </p:sp>
      <p:pic>
        <p:nvPicPr>
          <p:cNvPr id="11" name="Рисунок 10" descr="IMG_92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3525349"/>
            <a:ext cx="2555776" cy="1703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39552" y="2060848"/>
            <a:ext cx="82089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Организаций всех форм собственности – 221 в том числе: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сельскохозяйственные предприятия - 41 шт.(18,55%);</a:t>
            </a:r>
          </a:p>
          <a:p>
            <a:pPr marL="358775"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промышленные предприятия - 27 шт. (12,22%);</a:t>
            </a:r>
          </a:p>
          <a:p>
            <a:pPr marL="358775"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организации оптовой и розничной торговли - 38 шт. (17,20%);</a:t>
            </a:r>
          </a:p>
          <a:p>
            <a:pPr marL="358775"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строительные организации - 10 шт. (4,52%);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Прочие -105 шт.(47,51%), в том числе:</a:t>
            </a:r>
          </a:p>
          <a:p>
            <a:pPr marL="358775"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гостиницы и рестораны - 4 (1,81%);</a:t>
            </a:r>
          </a:p>
          <a:p>
            <a:pPr marL="358775"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транспорт и связь - 2 (0,9%);</a:t>
            </a:r>
          </a:p>
          <a:p>
            <a:pPr marL="358775"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операции с недвижимым имуществом, аренда и предоставление услуг-19(8,60%);</a:t>
            </a:r>
          </a:p>
          <a:p>
            <a:pPr marL="358775"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государственное управление и обеспечение военной безопасности, социальное страхование - 23(10,41%);</a:t>
            </a:r>
          </a:p>
          <a:p>
            <a:pPr marL="358775"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образование - 29(13,12%);</a:t>
            </a:r>
          </a:p>
          <a:p>
            <a:pPr marL="358775"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здравоохранение и предоставление социальных услуг - 5(2,26%);</a:t>
            </a:r>
          </a:p>
          <a:p>
            <a:pPr marL="358775"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предоставление прочих коммунальных, социальных и персональных услуг-21(9,5%).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1259632" y="548680"/>
            <a:ext cx="6624736" cy="800100"/>
          </a:xfrm>
        </p:spPr>
        <p:txBody>
          <a:bodyPr>
            <a:normAutofit fontScale="90000"/>
          </a:bodyPr>
          <a:lstStyle/>
          <a:p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ПОКАЗАТЕЛИ</a:t>
            </a:r>
            <a:endParaRPr lang="ru-RU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365125"/>
            <a:ext cx="6624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ИНВЕСТИЦИОННАЯ ДЕЯТЕЛЬНОСТЬ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Объект 10"/>
          <p:cNvSpPr txBox="1">
            <a:spLocks/>
          </p:cNvSpPr>
          <p:nvPr/>
        </p:nvSpPr>
        <p:spPr>
          <a:xfrm>
            <a:off x="323528" y="2492896"/>
            <a:ext cx="6120680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 descr="Прилив пахота (3).JPG"/>
          <p:cNvPicPr>
            <a:picLocks noChangeAspect="1"/>
          </p:cNvPicPr>
          <p:nvPr/>
        </p:nvPicPr>
        <p:blipFill>
          <a:blip r:embed="rId4" cstate="print"/>
          <a:srcRect t="3958"/>
          <a:stretch>
            <a:fillRect/>
          </a:stretch>
        </p:blipFill>
        <p:spPr>
          <a:xfrm>
            <a:off x="107504" y="1916832"/>
            <a:ext cx="2593551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8_05_2010_1_ 0361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107504" y="3501008"/>
            <a:ext cx="2592288" cy="166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2915816" y="2060848"/>
          <a:ext cx="5832648" cy="459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10"/>
                <a:gridCol w="2554614"/>
                <a:gridCol w="1286405"/>
                <a:gridCol w="1629919"/>
              </a:tblGrid>
              <a:tr h="360040">
                <a:tc rowSpan="2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2016г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Объемы</a:t>
                      </a:r>
                      <a:endParaRPr lang="ru-R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Стоимость млн. руб.</a:t>
                      </a:r>
                      <a:endParaRPr lang="ru-R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АргоДом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 посевные площади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250га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ru-RU" sz="1200" dirty="0" smtClean="0"/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Строительство комбикормового завода ООО «Птицефабрика Пошехонская»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10 тонн в час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110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ОАО «Лен»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5,58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частный  магазин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350 кв. м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1,95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Введено производственных помещений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903 кв. м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20,0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Построено жилья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3246,8 кв.м.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116,443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Построено дорог всех форм собственности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131,8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Построено газопроводов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1,263 км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1,348</a:t>
                      </a:r>
                      <a:endParaRPr lang="ru-RU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ИТОГО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401,121</a:t>
                      </a:r>
                      <a:endParaRPr lang="ru-RU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483768" y="134076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Инвестиционные проекты 2016 года:</a:t>
            </a:r>
          </a:p>
          <a:p>
            <a:endParaRPr lang="ru-RU" dirty="0"/>
          </a:p>
        </p:txBody>
      </p:sp>
      <p:pic>
        <p:nvPicPr>
          <p:cNvPr id="15" name="Рисунок 14" descr="IMG_0743.JPG"/>
          <p:cNvPicPr>
            <a:picLocks noChangeAspect="1"/>
          </p:cNvPicPr>
          <p:nvPr/>
        </p:nvPicPr>
        <p:blipFill>
          <a:blip r:embed="rId6" cstate="print"/>
          <a:srcRect l="25439" t="26086" r="3509" b="6329"/>
          <a:stretch>
            <a:fillRect/>
          </a:stretch>
        </p:blipFill>
        <p:spPr>
          <a:xfrm>
            <a:off x="107504" y="5085184"/>
            <a:ext cx="2570181" cy="162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365125"/>
            <a:ext cx="6624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ПЛАНИРУЕМЫЕ ИНВЕСТИЦИОННЫЕ ПРОЕКТЫ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Объект 10"/>
          <p:cNvSpPr txBox="1">
            <a:spLocks/>
          </p:cNvSpPr>
          <p:nvPr/>
        </p:nvSpPr>
        <p:spPr>
          <a:xfrm>
            <a:off x="1043608" y="4293096"/>
            <a:ext cx="7200800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58775" indent="-358775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Приобретение ОАО «Птицефабрика Пошехонская» площадей и сельскохозяйственной техники для выращивания зерновых - 1000 га - 50 млн. руб.;</a:t>
            </a:r>
          </a:p>
          <a:p>
            <a:pPr marL="358775" indent="-358775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Расширение площадей под посевами зерновых ОАО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АгроДом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»- 500 га - 20  млн. руб.;</a:t>
            </a:r>
          </a:p>
          <a:p>
            <a:pPr marL="358775" indent="-358775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3.Реконструкция животноводческого комплекса Агрофирма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Кештома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на 300 голов 20 млн. руб.;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6144" y="1818202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8512" y="1821160"/>
            <a:ext cx="3275856" cy="239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0038" y="115888"/>
            <a:ext cx="10445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4" descr="Герб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34975"/>
            <a:ext cx="1079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8888" y="365125"/>
            <a:ext cx="6626225" cy="13255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2053" name="Объект 10"/>
          <p:cNvSpPr txBox="1">
            <a:spLocks/>
          </p:cNvSpPr>
          <p:nvPr/>
        </p:nvSpPr>
        <p:spPr bwMode="auto">
          <a:xfrm>
            <a:off x="900113" y="2781300"/>
            <a:ext cx="75247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>
                <a:latin typeface="Calibri" pitchFamily="34" charset="0"/>
              </a:rPr>
              <a:t>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 b="1"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>
              <a:latin typeface="Calibri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75" y="1857375"/>
          <a:ext cx="5143503" cy="3230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61762"/>
                <a:gridCol w="596348"/>
                <a:gridCol w="596348"/>
                <a:gridCol w="596348"/>
                <a:gridCol w="596348"/>
                <a:gridCol w="596349"/>
              </a:tblGrid>
              <a:tr h="46646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 год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r>
                        <a:rPr lang="ru-RU" sz="1400" b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400" b="0" baseline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6646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Общее количество  организаций, ед.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66469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обучающихся</a:t>
                      </a:r>
                      <a:r>
                        <a:rPr lang="ru-RU" sz="14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 школах, чел.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1241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1219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1190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1208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1186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8199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воспитанников</a:t>
                      </a:r>
                      <a:r>
                        <a:rPr lang="ru-RU" sz="14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 детских садах, чел.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537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533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522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510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505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45474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детей (0-7 лет), стоящих в очереди на получение места в детские сады г. Пошехонье, </a:t>
                      </a:r>
                      <a:r>
                        <a:rPr lang="ru-RU" sz="14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</a:t>
                      </a:r>
                      <a:endParaRPr lang="ru-RU" sz="1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98" name="Прямоугольник 7"/>
          <p:cNvSpPr>
            <a:spLocks noChangeArrowheads="1"/>
          </p:cNvSpPr>
          <p:nvPr/>
        </p:nvSpPr>
        <p:spPr bwMode="auto">
          <a:xfrm>
            <a:off x="5429250" y="2333703"/>
            <a:ext cx="3571875" cy="131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lnSpc>
                <a:spcPct val="115000"/>
              </a:lnSpc>
              <a:buFont typeface="Arial" pitchFamily="34" charset="0"/>
              <a:buChar char="•"/>
              <a:tabLst>
                <a:tab pos="174625" algn="l"/>
              </a:tabLst>
            </a:pPr>
            <a:r>
              <a:rPr lang="ru-RU" sz="1400" b="1" dirty="0" smtClean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100 </a:t>
            </a: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% 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 обучается в первую смену</a:t>
            </a:r>
            <a:endParaRPr lang="ru-RU" sz="11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4625" indent="-174625">
              <a:lnSpc>
                <a:spcPct val="115000"/>
              </a:lnSpc>
              <a:buFont typeface="Arial" pitchFamily="34" charset="0"/>
              <a:buChar char="•"/>
              <a:tabLst>
                <a:tab pos="174625" algn="l"/>
              </a:tabLst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100 %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сдали ЕГЭ по русскому языку и математике </a:t>
            </a:r>
            <a:endParaRPr lang="ru-RU" sz="11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174625" indent="-174625">
              <a:lnSpc>
                <a:spcPct val="115000"/>
              </a:lnSpc>
              <a:buFont typeface="Arial" pitchFamily="34" charset="0"/>
              <a:buChar char="•"/>
              <a:tabLst>
                <a:tab pos="174625" algn="l"/>
              </a:tabLst>
            </a:pP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1024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ребенка от  5 до 18 лет получают дополнительное  образование</a:t>
            </a:r>
            <a:endParaRPr lang="ru-RU" sz="11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99" name="Прямоугольник 8"/>
          <p:cNvSpPr>
            <a:spLocks noChangeArrowheads="1"/>
          </p:cNvSpPr>
          <p:nvPr/>
        </p:nvSpPr>
        <p:spPr bwMode="auto">
          <a:xfrm>
            <a:off x="34925" y="5046663"/>
            <a:ext cx="5214938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Ежегодно увеличивается объем финансовых средств, выделяемых из районного бюджета на проведение ремонтных работ: в </a:t>
            </a: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2014 г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более </a:t>
            </a: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млн.руб., в </a:t>
            </a: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2015 г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более </a:t>
            </a: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млн.руб., в </a:t>
            </a: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2016 г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 более </a:t>
            </a: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</a:t>
            </a:r>
            <a:r>
              <a:rPr lang="ru-RU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млн.руб. Выполненные работы: ремонты крыш, устройство ограждений, противопожарные мероприятия, ремонты спортивных залов, ремонты 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помещений.</a:t>
            </a:r>
            <a:endParaRPr lang="ru-RU" sz="11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" name="Picture 2" descr="\\192.168.0.9\переписка\ФОТО\Конкурс РППС 2015\IMG_2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143376"/>
            <a:ext cx="3857620" cy="257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0038" y="115888"/>
            <a:ext cx="10445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Рисунок 4" descr="Герб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34975"/>
            <a:ext cx="1079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8888" y="365125"/>
            <a:ext cx="6626225" cy="13255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3077" name="Объект 10"/>
          <p:cNvSpPr txBox="1">
            <a:spLocks/>
          </p:cNvSpPr>
          <p:nvPr/>
        </p:nvSpPr>
        <p:spPr bwMode="auto">
          <a:xfrm>
            <a:off x="900113" y="2781300"/>
            <a:ext cx="75247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>
                <a:latin typeface="Calibri" pitchFamily="34" charset="0"/>
              </a:rPr>
              <a:t>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 b="1"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>
              <a:latin typeface="Calibri" pitchFamily="34" charset="0"/>
            </a:endParaRPr>
          </a:p>
        </p:txBody>
      </p:sp>
      <p:sp>
        <p:nvSpPr>
          <p:cNvPr id="11" name="Содержимое 8"/>
          <p:cNvSpPr txBox="1">
            <a:spLocks/>
          </p:cNvSpPr>
          <p:nvPr/>
        </p:nvSpPr>
        <p:spPr bwMode="auto">
          <a:xfrm>
            <a:off x="0" y="2071688"/>
            <a:ext cx="4071938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8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079" name="Содержимое 8"/>
          <p:cNvSpPr txBox="1">
            <a:spLocks/>
          </p:cNvSpPr>
          <p:nvPr/>
        </p:nvSpPr>
        <p:spPr bwMode="auto">
          <a:xfrm>
            <a:off x="142875" y="2060575"/>
            <a:ext cx="4645025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5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2014-2016</a:t>
            </a:r>
          </a:p>
          <a:p>
            <a:pPr algn="ctr" eaLnBrk="0" hangingPunct="0"/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Российская научная конференция школьников «Открытие»</a:t>
            </a:r>
            <a:r>
              <a:rPr lang="en-US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en-US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победитель, 6</a:t>
            </a:r>
            <a:r>
              <a:rPr lang="en-US" sz="15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призёров</a:t>
            </a:r>
          </a:p>
          <a:p>
            <a:pPr eaLnBrk="0" hangingPunct="0"/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Всероссийский конкурс юных исследователей окружающей среды – </a:t>
            </a: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победитель, 1 призёр</a:t>
            </a:r>
          </a:p>
          <a:p>
            <a:pPr eaLnBrk="0" hangingPunct="0"/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Российский национальный юниорский конкурс водных проектов старшеклассников – </a:t>
            </a: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победитель</a:t>
            </a:r>
          </a:p>
          <a:p>
            <a:pPr eaLnBrk="0" hangingPunct="0"/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Областной конкурс исследовательских работ обучающихся участников </a:t>
            </a:r>
          </a:p>
          <a:p>
            <a:pPr eaLnBrk="0" hangingPunct="0"/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Всероссийского </a:t>
            </a:r>
            <a:r>
              <a:rPr lang="ru-RU" sz="1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туристско-краеведческого </a:t>
            </a:r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движения «Отечество» – </a:t>
            </a: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победителя, 5 призёров</a:t>
            </a:r>
          </a:p>
          <a:p>
            <a:pPr eaLnBrk="0" hangingPunct="0"/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Областные юношеские «Филологические чтения» им. Н.Н</a:t>
            </a:r>
            <a:r>
              <a:rPr lang="ru-RU" sz="1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5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Пайкова</a:t>
            </a:r>
            <a:r>
              <a:rPr lang="ru-RU" sz="15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победитель, 4 призёра</a:t>
            </a:r>
          </a:p>
          <a:p>
            <a:pPr algn="ctr" eaLnBrk="0" hangingPunct="0">
              <a:buFont typeface="Arial" pitchFamily="34" charset="0"/>
              <a:buNone/>
            </a:pPr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80" name="Прямоугольник 6"/>
          <p:cNvSpPr>
            <a:spLocks noChangeArrowheads="1"/>
          </p:cNvSpPr>
          <p:nvPr/>
        </p:nvSpPr>
        <p:spPr bwMode="auto">
          <a:xfrm>
            <a:off x="5003800" y="2060575"/>
            <a:ext cx="3924300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2013-2016</a:t>
            </a:r>
          </a:p>
          <a:p>
            <a:pPr algn="ctr"/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 на получение денежного поощрения лучшими учителями </a:t>
            </a: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</a:t>
            </a:r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победитель, 2 премии Губернатора ЯО</a:t>
            </a:r>
          </a:p>
          <a:p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Всероссийский конкурс «Воспитать человека» </a:t>
            </a: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призер </a:t>
            </a:r>
          </a:p>
          <a:p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Всероссийский конкурс в области педагогики, воспитания и работы с детьми и молодежью до 20 лет «За нравственный подвиг учителя» по Центральному федеральному округу </a:t>
            </a: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1500" b="1" dirty="0">
                <a:solidFill>
                  <a:srgbClr val="0000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победителя</a:t>
            </a:r>
          </a:p>
          <a:p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1556792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Достижения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0038" y="115888"/>
            <a:ext cx="10445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Рисунок 4" descr="Герб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34975"/>
            <a:ext cx="1079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8888" y="365125"/>
            <a:ext cx="6626225" cy="13255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4101" name="Объект 10"/>
          <p:cNvSpPr txBox="1">
            <a:spLocks/>
          </p:cNvSpPr>
          <p:nvPr/>
        </p:nvSpPr>
        <p:spPr bwMode="auto">
          <a:xfrm>
            <a:off x="900113" y="2781300"/>
            <a:ext cx="75247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>
                <a:latin typeface="Calibri" pitchFamily="34" charset="0"/>
              </a:rPr>
              <a:t>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 b="1"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>
              <a:latin typeface="Calibri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827088" y="1268413"/>
            <a:ext cx="7632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Образовательные проекты краеведческой направленности</a:t>
            </a:r>
          </a:p>
        </p:txBody>
      </p:sp>
      <p:pic>
        <p:nvPicPr>
          <p:cNvPr id="8" name="Рисунок 7" descr="C:\Users\Методист\Desktop\Скан Сборника Закрытые школы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420938"/>
            <a:ext cx="2016125" cy="299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732588" y="2349500"/>
            <a:ext cx="2149475" cy="304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1382" t="11170" r="25552" b="18716"/>
          <a:stretch/>
        </p:blipFill>
        <p:spPr bwMode="auto">
          <a:xfrm>
            <a:off x="2843213" y="4292600"/>
            <a:ext cx="3241675" cy="19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2" descr="http://www.epochtimes.ru/images/stories/03/photos/105_120716.jpg"/>
          <p:cNvPicPr>
            <a:picLocks noChangeAspect="1" noChangeArrowheads="1"/>
          </p:cNvPicPr>
          <p:nvPr/>
        </p:nvPicPr>
        <p:blipFill>
          <a:blip r:embed="rId7" cstate="print"/>
          <a:srcRect t="11112" b="5111"/>
          <a:stretch>
            <a:fillRect/>
          </a:stretch>
        </p:blipFill>
        <p:spPr bwMode="auto">
          <a:xfrm>
            <a:off x="2843213" y="1700213"/>
            <a:ext cx="3324225" cy="208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2672900" y="2492896"/>
            <a:ext cx="3636253" cy="7112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200" b="1" dirty="0">
                <a:ln w="10541" cmpd="sng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ПОШЕХОНСКИЙ МУНИЦИПАЛЬНЫЙ РАЙОН</a:t>
            </a:r>
          </a:p>
        </p:txBody>
      </p:sp>
      <p:pic>
        <p:nvPicPr>
          <p:cNvPr id="13" name="Picture 2" descr="http://posh.yarregion.ru/upload/medialibrary/fa3/gerb_b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638" y="3068638"/>
            <a:ext cx="431800" cy="52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2915816" y="1700808"/>
            <a:ext cx="3240359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cs typeface="Arial" charset="0"/>
              </a:rPr>
              <a:t>Региональный Интернет-проект </a:t>
            </a:r>
          </a:p>
          <a:p>
            <a:pPr algn="ctr"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cs typeface="Arial" charset="0"/>
              </a:rPr>
              <a:t>«Попади в десятку!»</a:t>
            </a:r>
            <a:endParaRPr lang="ru-RU" sz="1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08175" y="1352550"/>
            <a:ext cx="316865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111" name="TextBox 15"/>
          <p:cNvSpPr txBox="1">
            <a:spLocks noChangeArrowheads="1"/>
          </p:cNvSpPr>
          <p:nvPr/>
        </p:nvSpPr>
        <p:spPr bwMode="auto">
          <a:xfrm>
            <a:off x="6732588" y="5516563"/>
            <a:ext cx="22320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Фестиваль русской народной культуры «Русская душа»</a:t>
            </a:r>
          </a:p>
          <a:p>
            <a:pPr algn="ctr"/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2" name="TextBox 16"/>
          <p:cNvSpPr txBox="1">
            <a:spLocks noChangeArrowheads="1"/>
          </p:cNvSpPr>
          <p:nvPr/>
        </p:nvSpPr>
        <p:spPr bwMode="auto">
          <a:xfrm>
            <a:off x="2411413" y="3789363"/>
            <a:ext cx="41830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Региональный интернет-проект «Попади в десятку»</a:t>
            </a: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3" name="TextBox 17"/>
          <p:cNvSpPr txBox="1">
            <a:spLocks noChangeArrowheads="1"/>
          </p:cNvSpPr>
          <p:nvPr/>
        </p:nvSpPr>
        <p:spPr bwMode="auto">
          <a:xfrm>
            <a:off x="2268538" y="6334125"/>
            <a:ext cx="4535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Проект Пошехонского местного отделения ЯРО АССУЛ «Литературная карта Пошехонского края»</a:t>
            </a:r>
          </a:p>
        </p:txBody>
      </p:sp>
      <p:sp>
        <p:nvSpPr>
          <p:cNvPr id="4114" name="TextBox 18"/>
          <p:cNvSpPr txBox="1">
            <a:spLocks noChangeArrowheads="1"/>
          </p:cNvSpPr>
          <p:nvPr/>
        </p:nvSpPr>
        <p:spPr bwMode="auto">
          <a:xfrm>
            <a:off x="250825" y="5516563"/>
            <a:ext cx="18732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Районный сетевой проект «Школьная Атлантида»</a:t>
            </a:r>
          </a:p>
          <a:p>
            <a:pPr algn="ctr"/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0038" y="115888"/>
            <a:ext cx="10445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Рисунок 4" descr="Герб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34975"/>
            <a:ext cx="1079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8888" y="-27384"/>
            <a:ext cx="6626225" cy="13255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3077" name="Объект 10"/>
          <p:cNvSpPr txBox="1">
            <a:spLocks/>
          </p:cNvSpPr>
          <p:nvPr/>
        </p:nvSpPr>
        <p:spPr bwMode="auto">
          <a:xfrm>
            <a:off x="900113" y="2781300"/>
            <a:ext cx="75247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>
                <a:latin typeface="Calibri" pitchFamily="34" charset="0"/>
              </a:rPr>
              <a:t>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 b="1"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200">
              <a:latin typeface="Calibri" pitchFamily="34" charset="0"/>
            </a:endParaRPr>
          </a:p>
        </p:txBody>
      </p:sp>
      <p:sp>
        <p:nvSpPr>
          <p:cNvPr id="11" name="Содержимое 8"/>
          <p:cNvSpPr txBox="1">
            <a:spLocks/>
          </p:cNvSpPr>
          <p:nvPr/>
        </p:nvSpPr>
        <p:spPr bwMode="auto">
          <a:xfrm>
            <a:off x="0" y="2071688"/>
            <a:ext cx="4071938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ru-RU" sz="28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1772816"/>
            <a:ext cx="619268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Основан 1931 году.</a:t>
            </a:r>
          </a:p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За 85 лет существования колледж выпустил 8345 специалистов. Среди них руководители районов, крупных хозяйств области, ученые, педагоги, агрономы. </a:t>
            </a:r>
          </a:p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В настоящем колледж имеет хорошую материальную базу:</a:t>
            </a:r>
          </a:p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учебный корпус с оборудованными кабинетами и лабораториями, два общежития на двести человек, автомобильный парк.</a:t>
            </a:r>
          </a:p>
          <a:p>
            <a:pPr algn="just"/>
            <a:r>
              <a:rPr lang="ru-RU" sz="1550" u="sng" dirty="0" smtClean="0">
                <a:latin typeface="Times New Roman" pitchFamily="18" charset="0"/>
                <a:cs typeface="Times New Roman" pitchFamily="18" charset="0"/>
              </a:rPr>
              <a:t>Специальности:</a:t>
            </a:r>
          </a:p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Дошкольное образование;</a:t>
            </a:r>
          </a:p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Охотоведение и звероводство;</a:t>
            </a:r>
          </a:p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Садово-парковое и ландшафтное строительство;</a:t>
            </a:r>
          </a:p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Экономика и бухгалтерский учет;</a:t>
            </a:r>
          </a:p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Страховое дело;</a:t>
            </a:r>
          </a:p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Автомеханик;</a:t>
            </a:r>
          </a:p>
          <a:p>
            <a:pPr algn="just"/>
            <a:r>
              <a:rPr lang="ru-RU" sz="1550" dirty="0" smtClean="0">
                <a:latin typeface="Times New Roman" pitchFamily="18" charset="0"/>
                <a:cs typeface="Times New Roman" pitchFamily="18" charset="0"/>
              </a:rPr>
              <a:t>Сварщик.</a:t>
            </a:r>
          </a:p>
          <a:p>
            <a:pPr algn="just"/>
            <a:r>
              <a:rPr lang="ru-RU" sz="1550" u="sng" dirty="0" smtClean="0">
                <a:latin typeface="Times New Roman" pitchFamily="18" charset="0"/>
                <a:cs typeface="Times New Roman" pitchFamily="18" charset="0"/>
              </a:rPr>
              <a:t>Планируются к открытию:</a:t>
            </a:r>
          </a:p>
          <a:p>
            <a:pPr algn="just"/>
            <a:r>
              <a:rPr lang="ru-RU" sz="1550" dirty="0" smtClean="0">
                <a:latin typeface="Times New Roman"/>
                <a:ea typeface="Calibri"/>
              </a:rPr>
              <a:t>Мастер растениеводства; </a:t>
            </a:r>
          </a:p>
          <a:p>
            <a:pPr algn="just"/>
            <a:r>
              <a:rPr lang="ru-RU" sz="1550" dirty="0" smtClean="0">
                <a:latin typeface="Times New Roman"/>
                <a:ea typeface="Calibri"/>
              </a:rPr>
              <a:t>Техник механик сельского хозяйства;</a:t>
            </a:r>
          </a:p>
          <a:p>
            <a:pPr algn="just"/>
            <a:r>
              <a:rPr lang="ru-RU" sz="1550" dirty="0" smtClean="0">
                <a:latin typeface="Times New Roman"/>
                <a:ea typeface="Calibri"/>
              </a:rPr>
              <a:t>Специалист по земельным отношениям;  </a:t>
            </a:r>
          </a:p>
          <a:p>
            <a:pPr algn="just"/>
            <a:r>
              <a:rPr lang="ru-RU" sz="1550" dirty="0" smtClean="0">
                <a:latin typeface="Times New Roman"/>
                <a:ea typeface="Calibri"/>
              </a:rPr>
              <a:t>Рыбовод.</a:t>
            </a:r>
            <a:endParaRPr lang="ru-RU" sz="1550" dirty="0">
              <a:latin typeface="Times New Roman"/>
              <a:ea typeface="Times New Roman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475656" y="1052736"/>
            <a:ext cx="6264696" cy="69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ГПОУ ЯО Пошехонский аграрно-политехнический колледж.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/>
          <a:stretch>
            <a:fillRect/>
          </a:stretch>
        </p:blipFill>
        <p:spPr>
          <a:xfrm>
            <a:off x="107504" y="2060848"/>
            <a:ext cx="2737904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2162175"/>
            <a:ext cx="2269902" cy="1508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2152650"/>
            <a:ext cx="2345085" cy="156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581128"/>
            <a:ext cx="2905125" cy="1935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0813" y="252413"/>
            <a:ext cx="6296025" cy="8001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Прямоугольник 2"/>
          <p:cNvSpPr>
            <a:spLocks noChangeArrowheads="1"/>
          </p:cNvSpPr>
          <p:nvPr/>
        </p:nvSpPr>
        <p:spPr bwMode="auto">
          <a:xfrm>
            <a:off x="2411760" y="1700808"/>
            <a:ext cx="4608513" cy="31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Количество учреждений культуры – 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Количество клубных формирований – 149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Количество массовых мероприятий – 4 257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Охват библиотечным обслуживанием – 54,1%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Объекты культуры после капитального ремонта – 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 и сайты – 100%  учреждений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Коллективы, имеющие звание «Народный» - 2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altLang="ru-RU" sz="12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8313" y="4599706"/>
            <a:ext cx="2898775" cy="1925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653682"/>
            <a:ext cx="2806700" cy="187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268288"/>
            <a:ext cx="1049338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Рисунок 4" descr="Герб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434975"/>
            <a:ext cx="1079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4463" y="153988"/>
            <a:ext cx="6296025" cy="8001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2276475" y="1257300"/>
            <a:ext cx="45720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altLang="ru-RU" sz="140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76" name="Прямоугольник 2"/>
          <p:cNvSpPr>
            <a:spLocks noChangeArrowheads="1"/>
          </p:cNvSpPr>
          <p:nvPr/>
        </p:nvSpPr>
        <p:spPr bwMode="auto">
          <a:xfrm>
            <a:off x="2255838" y="941388"/>
            <a:ext cx="4692650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районе 48 спортивных сооружений. Ежегодно проводится 36 спортивно-массовых мероприятий. Строятся новые объекты.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Площадка для сдачи норм ГТО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Плоскостное спортивное сооружение в с. Вощиково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Ремонт плоскостного сооружения ДЮСШ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Открытие Центра тестирования ГТО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Разработка ПСД на ремонт помещений для МБУ «Спортивный Центр «Орион»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Разработка ПСД для строительства ФОК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Открыто муниципальное бюджетное учреждение «Центр «Орион»</a:t>
            </a:r>
          </a:p>
          <a:p>
            <a:pPr algn="ctr">
              <a:spcAft>
                <a:spcPts val="600"/>
              </a:spcAft>
            </a:pPr>
            <a:r>
              <a:rPr lang="ru-RU" alt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Разработка ПСД на плоскостное спортивное сооружение «Городской стадион»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2276475"/>
            <a:ext cx="23495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8463" y="2276475"/>
            <a:ext cx="2395537" cy="159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63" y="4221163"/>
            <a:ext cx="2486025" cy="165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4246563"/>
            <a:ext cx="2466975" cy="164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Рисунок 4" descr="Герб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34975"/>
            <a:ext cx="1079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0038" y="115888"/>
            <a:ext cx="10445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756692"/>
            <a:ext cx="6296025" cy="8001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ВЪЕЗДНОЙ И ВНУТРЕННИЙ ТУРИЗМ</a:t>
            </a:r>
            <a:endParaRPr lang="ru-RU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Прямоугольник 10"/>
          <p:cNvSpPr>
            <a:spLocks noChangeArrowheads="1"/>
          </p:cNvSpPr>
          <p:nvPr/>
        </p:nvSpPr>
        <p:spPr bwMode="auto">
          <a:xfrm>
            <a:off x="2108200" y="4143375"/>
            <a:ext cx="424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100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5504335" cy="27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1" name="Прямоугольник 4"/>
          <p:cNvSpPr>
            <a:spLocks noChangeArrowheads="1"/>
          </p:cNvSpPr>
          <p:nvPr/>
        </p:nvSpPr>
        <p:spPr bwMode="auto">
          <a:xfrm>
            <a:off x="561975" y="4318000"/>
            <a:ext cx="5903913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Туристская навигация: 6 дорожных указателей, 19 информационных табличек, 3 информационных щита, 2 карты города и 2 малые архитектурные формы.</a:t>
            </a:r>
          </a:p>
          <a:p>
            <a:pPr>
              <a:spcAft>
                <a:spcPts val="6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Количество событийных мероприятий –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8.</a:t>
            </a:r>
            <a:endParaRPr lang="ru-RU" alt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Реализуется межрегиональный проект ТРЗ «Рыбинское море». Подписаны соглашения с 6 районами. Зарегистрирован товарный знак. </a:t>
            </a:r>
          </a:p>
        </p:txBody>
      </p:sp>
      <p:pic>
        <p:nvPicPr>
          <p:cNvPr id="410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1450" y="2814638"/>
            <a:ext cx="2473325" cy="1766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7475" y="4724400"/>
            <a:ext cx="2581275" cy="1770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Рисунок 4" descr="Герб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34975"/>
            <a:ext cx="1079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0038" y="115888"/>
            <a:ext cx="1044575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598613" y="371475"/>
            <a:ext cx="63007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Молодёжная политика и патриотическое воспитание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4149725"/>
            <a:ext cx="5688310" cy="230981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Молодежных и патриотических объединений – 6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Благоустроено  воинских захоронений и военно-мемориальных объектов - 3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Т.А.Шугина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директор Дома-музея братьев Королевых –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2015 году награждена медалью «Патриот России»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2014 г. и 2016 г. – Проекты МКДЦ стали победителем областного смотра-конкурса по патриотическому воспитанию</a:t>
            </a:r>
          </a:p>
          <a:p>
            <a:pPr eaLnBrk="1" hangingPunct="1">
              <a:buFont typeface="Arial" charset="0"/>
              <a:buChar char="•"/>
              <a:defRPr/>
            </a:pPr>
            <a:endParaRPr lang="ru-RU" dirty="0"/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4808" y="4437112"/>
            <a:ext cx="3030129" cy="202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Рисунок 4" descr="Герб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3" y="404813"/>
            <a:ext cx="1079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5113" y="179388"/>
            <a:ext cx="1049337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1903413"/>
            <a:ext cx="4217987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2" name="Picture 12" descr="C:\Users\User\Downloads\фото 12 -1 квест сокровища купцов шалаевых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90229"/>
            <a:ext cx="3476823" cy="2317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1115616" y="5380672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Площадь сельскохозяйственных угодий-80,87 тыс. га, в том числе:</a:t>
            </a:r>
          </a:p>
          <a:p>
            <a:pPr marL="358775"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пашня -53,056 га;</a:t>
            </a:r>
          </a:p>
          <a:p>
            <a:pPr marL="358775"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используемые земли - 24 тыс.721 га.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0092.JPG"/>
          <p:cNvPicPr>
            <a:picLocks noChangeAspect="1"/>
          </p:cNvPicPr>
          <p:nvPr/>
        </p:nvPicPr>
        <p:blipFill>
          <a:blip r:embed="rId4" cstate="print"/>
          <a:srcRect t="1899" b="1237"/>
          <a:stretch>
            <a:fillRect/>
          </a:stretch>
        </p:blipFill>
        <p:spPr>
          <a:xfrm>
            <a:off x="4572000" y="2276872"/>
            <a:ext cx="4350131" cy="2808312"/>
          </a:xfrm>
          <a:prstGeom prst="rect">
            <a:avLst/>
          </a:prstGeom>
        </p:spPr>
      </p:pic>
      <p:pic>
        <p:nvPicPr>
          <p:cNvPr id="7" name="Рисунок 6" descr="1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276872"/>
            <a:ext cx="4248472" cy="283231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59632" y="548680"/>
            <a:ext cx="6624736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СОЦИАЛЬНО-ЭКОНОМИЧЕСКИЕ ПОКАЗАТЕЛИ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9632" y="365125"/>
            <a:ext cx="6624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ЗДРАВООХРАНЕНИЕ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132856"/>
            <a:ext cx="5112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Пошехонском районе функционирует одна ЦРБ</a:t>
            </a:r>
          </a:p>
          <a:p>
            <a:pPr>
              <a:lnSpc>
                <a:spcPct val="150000"/>
              </a:lnSpc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ФАПы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29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Амбулаторий - 5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СМП - 2 выездные бригады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Другое- дневной стационар на 10 коек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Обеспеченность мед персоналом- 70% от нормы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Врачебный персонал - 61,9%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Средний персонал - 82,7%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Средний возраст врачей  - 57 лет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Коэффициент совместительства – 1,5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ФАП Холм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2276872"/>
            <a:ext cx="357390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Холман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53009" y="4797152"/>
            <a:ext cx="2291199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97152"/>
            <a:ext cx="248427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льнозавод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2060848"/>
            <a:ext cx="3096344" cy="2064230"/>
          </a:xfrm>
          <a:prstGeom prst="rect">
            <a:avLst/>
          </a:prstGeom>
        </p:spPr>
      </p:pic>
      <p:pic>
        <p:nvPicPr>
          <p:cNvPr id="15" name="Рисунок 14" descr="льнозавод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060848"/>
            <a:ext cx="3096344" cy="206422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403648" y="4149080"/>
            <a:ext cx="7056784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5713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общая протяженность - 909,1 км., в том числе: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- областные дороги - 364,1 км.;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- муниципальные - 545 км.</a:t>
            </a:r>
          </a:p>
          <a:p>
            <a:pPr>
              <a:spcBef>
                <a:spcPts val="6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собственности муниципального района - 269 км., в том числе: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- с твердым покрытием-13,1 км.;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- грунтовые дороги-255,9 км.;</a:t>
            </a:r>
          </a:p>
          <a:p>
            <a:pPr>
              <a:spcBef>
                <a:spcPts val="12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грунтовые дороги требуют постоянного ремонта.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59632" y="548680"/>
            <a:ext cx="6624736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СОЦИАЛЬНО-ЭКОНОМИЧЕСКИЕ ПОКАЗАТЕЛИ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148478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Дорожная сеть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755576" y="3789040"/>
            <a:ext cx="763284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экономике района занято жителей – 5340 человек;</a:t>
            </a:r>
          </a:p>
          <a:p>
            <a:pPr marL="358775"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официальная безработица  - 3%, (200 чел.) ;</a:t>
            </a:r>
          </a:p>
          <a:p>
            <a:pPr marL="358775"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нагрузка на одну вакансию - 5,9 человек;</a:t>
            </a:r>
          </a:p>
          <a:p>
            <a:pPr marL="358775"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расходы бюджета на 1 жителя - 50 тыс.руб.;</a:t>
            </a:r>
          </a:p>
          <a:p>
            <a:pPr marL="358775" lvl="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средняя заработная плата - 21 619,4 руб.;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59632" y="548680"/>
            <a:ext cx="6624736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СОЦИАЛЬНО-ЭКОНОМИЧЕСКИЕ ПОКАЗАТЕЛИ</a:t>
            </a: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1628800"/>
            <a:ext cx="2916324" cy="1944216"/>
          </a:xfrm>
          <a:prstGeom prst="rect">
            <a:avLst/>
          </a:prstGeom>
        </p:spPr>
      </p:pic>
      <p:pic>
        <p:nvPicPr>
          <p:cNvPr id="9" name="Рисунок 8" descr="1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652803"/>
            <a:ext cx="2880320" cy="19202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03648" y="1412776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</a:p>
          <a:p>
            <a:pPr algn="ctr">
              <a:spcBef>
                <a:spcPct val="0"/>
              </a:spcBef>
              <a:defRPr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Доходы консолидированного бюджета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Содержимое 3"/>
          <p:cNvGraphicFramePr>
            <a:graphicFrameLocks/>
          </p:cNvGraphicFramePr>
          <p:nvPr/>
        </p:nvGraphicFramePr>
        <p:xfrm>
          <a:off x="467544" y="191683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1259632" y="548680"/>
            <a:ext cx="6624736" cy="800100"/>
          </a:xfrm>
        </p:spPr>
        <p:txBody>
          <a:bodyPr>
            <a:normAutofit fontScale="90000"/>
          </a:bodyPr>
          <a:lstStyle/>
          <a:p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ПОКАЗАТЕЛИ</a:t>
            </a:r>
            <a:endParaRPr lang="ru-RU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259632" y="548680"/>
            <a:ext cx="6624736" cy="800100"/>
          </a:xfrm>
        </p:spPr>
        <p:txBody>
          <a:bodyPr>
            <a:normAutofit fontScale="90000"/>
          </a:bodyPr>
          <a:lstStyle/>
          <a:p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СОЦИАЛЬНО-ЭКОНОМИЧЕСКИЕ ПОКАЗАТЕЛИ</a:t>
            </a:r>
            <a:endParaRPr lang="ru-RU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59632" y="1484784"/>
            <a:ext cx="6624736" cy="1080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Консолидированный бюджет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Расходы бюджета за 2016 год – 680 261 тыс.руб.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3" name="Содержимое 5"/>
          <p:cNvGraphicFramePr>
            <a:graphicFrameLocks/>
          </p:cNvGraphicFramePr>
          <p:nvPr/>
        </p:nvGraphicFramePr>
        <p:xfrm>
          <a:off x="395536" y="220486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72" y="116632"/>
            <a:ext cx="1043916" cy="1860895"/>
          </a:xfrm>
          <a:prstGeom prst="rect">
            <a:avLst/>
          </a:prstGeom>
        </p:spPr>
      </p:pic>
      <p:pic>
        <p:nvPicPr>
          <p:cNvPr id="5" name="Рисунок 4" descr="Герб.gif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34959"/>
            <a:ext cx="1080120" cy="140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331640" y="476672"/>
            <a:ext cx="6552728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РАЙОНА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457262570"/>
              </p:ext>
            </p:extLst>
          </p:nvPr>
        </p:nvGraphicFramePr>
        <p:xfrm>
          <a:off x="107504" y="3140968"/>
          <a:ext cx="4440560" cy="2965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658313505"/>
              </p:ext>
            </p:extLst>
          </p:nvPr>
        </p:nvGraphicFramePr>
        <p:xfrm>
          <a:off x="4644008" y="4077072"/>
          <a:ext cx="4220988" cy="2030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69934621"/>
              </p:ext>
            </p:extLst>
          </p:nvPr>
        </p:nvGraphicFramePr>
        <p:xfrm>
          <a:off x="4283968" y="2060848"/>
          <a:ext cx="460851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9512" y="2204864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отгруженной продукции сельскохозяйственными предприятиями,</a:t>
            </a:r>
          </a:p>
          <a:p>
            <a:pPr algn="ctr">
              <a:defRPr sz="16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2058</Words>
  <Application>Microsoft Office PowerPoint</Application>
  <PresentationFormat>Экран (4:3)</PresentationFormat>
  <Paragraphs>481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КРАТКАЯ ХАРАКТЕРИСТИКА РАЙОНА</vt:lpstr>
      <vt:lpstr>СОЦИАЛЬНО-ЭКОНОМИЧЕСКИЕ ПОКАЗАТЕЛИ</vt:lpstr>
      <vt:lpstr>Презентация PowerPoint</vt:lpstr>
      <vt:lpstr>Презентация PowerPoint</vt:lpstr>
      <vt:lpstr>Презентация PowerPoint</vt:lpstr>
      <vt:lpstr>СОЦИАЛЬНО-ЭКОНОМИЧЕСКИЕ ПОКАЗАТЕЛИ</vt:lpstr>
      <vt:lpstr>СОЦИАЛЬНО-ЭКОНОМИЧЕСКИЕ ПОКАЗАТЕЛИ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ОАО «Лен»</vt:lpstr>
      <vt:lpstr>ОАО «Лен»</vt:lpstr>
      <vt:lpstr>Презентация PowerPoint</vt:lpstr>
      <vt:lpstr>ИП Сальников В.Г.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ПОШЕХОНСКИЙ МУНИЦИПАЛЬНЫЙ РАЙОН</vt:lpstr>
      <vt:lpstr>Презентация PowerPoint</vt:lpstr>
      <vt:lpstr>КУЛЬТУРА</vt:lpstr>
      <vt:lpstr>СПОРТ</vt:lpstr>
      <vt:lpstr>ВЪЕЗДНОЙ И ВНУТРЕННИЙ ТУРИЗМ</vt:lpstr>
      <vt:lpstr>Молодёжная политика и патриотическое воспитание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Аня</cp:lastModifiedBy>
  <cp:revision>225</cp:revision>
  <dcterms:created xsi:type="dcterms:W3CDTF">2017-01-16T06:26:24Z</dcterms:created>
  <dcterms:modified xsi:type="dcterms:W3CDTF">2018-01-16T14:01:06Z</dcterms:modified>
</cp:coreProperties>
</file>