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61" r:id="rId3"/>
    <p:sldId id="279" r:id="rId4"/>
    <p:sldId id="283" r:id="rId5"/>
    <p:sldId id="284" r:id="rId6"/>
    <p:sldId id="285" r:id="rId7"/>
    <p:sldId id="286" r:id="rId8"/>
    <p:sldId id="287" r:id="rId9"/>
    <p:sldId id="290" r:id="rId10"/>
    <p:sldId id="289" r:id="rId11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71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3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7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7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7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BE0D-37DC-46BD-8D9C-70E3A25FD08E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59CBE5-4B9C-4A0E-92D7-5F954B60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B8EF-F9A4-4F1C-AC0E-65989D75C9A3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D1DF-E7AD-4F15-88DB-5ED4426DF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7DA2-27E7-4EE6-BC9C-46EE624F0986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6137-DA8D-461B-BEF8-7E830462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2173-60B6-4771-A831-CC61DAD2198A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222D-803A-4225-A74E-B34A2E5F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A0A8-1C0F-49AF-812D-F70BDDA3758D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EF92-2C4D-49ED-8338-2933AB3E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1C78-6550-4845-9D47-7F069474C725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0AEC-229C-47B6-8CE9-44E4BB100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7FDA-DD9D-43D5-83C9-6ED7BCC7F0B7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7660-96AF-40B6-A71A-3DBA629C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69F0-5A7E-4FEC-A874-1C2C5D32E1F1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DDA2-7874-4956-9DE8-AEAC42733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02F5-64F8-48C3-AC21-2C8E6C41C6B2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4111-9957-4FBE-B25E-9E76ED03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70C1-F92E-4D0C-ADD7-C5CD16752174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11F4-CDEA-4CCB-A3E3-72DADF33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9531-23E1-48F9-84E3-B7D5A01D0F85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5086-F96E-4A14-8597-A261A26E6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F90A9E-99CD-4280-B28E-5BB99395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9" r:id="rId2"/>
    <p:sldLayoutId id="2147483897" r:id="rId3"/>
    <p:sldLayoutId id="2147483890" r:id="rId4"/>
    <p:sldLayoutId id="2147483891" r:id="rId5"/>
    <p:sldLayoutId id="2147483892" r:id="rId6"/>
    <p:sldLayoutId id="2147483893" r:id="rId7"/>
    <p:sldLayoutId id="2147483898" r:id="rId8"/>
    <p:sldLayoutId id="2147483899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C0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"/>
            <a:ext cx="6957391" cy="123198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4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h\Desktop\RrAbdMv7XM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4" y="1763689"/>
            <a:ext cx="6982585" cy="73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194" y="1231983"/>
            <a:ext cx="6982585" cy="1218686"/>
          </a:xfr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#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МЫ_ВМЕСТЕ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en-US" sz="4800" b="1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PRO COLLEGE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900" b="1" dirty="0" smtClean="0"/>
              <a:t/>
            </a:r>
            <a:br>
              <a:rPr lang="ru-RU" sz="900" b="1" dirty="0" smtClean="0"/>
            </a:br>
            <a:r>
              <a:rPr lang="ru-RU" sz="4800" b="1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</a:rPr>
            </a:br>
            <a:r>
              <a:rPr sz="4800" dirty="0" smtClean="0"/>
              <a:t/>
            </a:r>
            <a:br>
              <a:rPr sz="4800" dirty="0" smtClean="0"/>
            </a:b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-25195" y="2411760"/>
            <a:ext cx="6982585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ЛУЧШАЯ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СТУДЕНЧЕСКАЯ ГАЗЕТА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1088" y="3781989"/>
            <a:ext cx="27363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ВЫПУСК №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17</a:t>
            </a:r>
            <a:endParaRPr lang="ru-RU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от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31.03.2022 </a:t>
            </a: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68" y="7489206"/>
            <a:ext cx="1694060" cy="16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52" y="4253619"/>
            <a:ext cx="339184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ZA ПОБЕДУ</a:t>
            </a:r>
            <a:r>
              <a:rPr lang="ru-RU" sz="16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!</a:t>
            </a:r>
            <a:endParaRPr lang="ru-RU" sz="16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 24 марта 2022 года стартует конкурс среди студентов ГПОУ ЯО Пошехонского аграрно-политехнического колледжа ZA ПОБЕДУ, посвященный празднованию 77-ой годовщины победы в Великой Отечественной войне.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Номинации конкурса: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"Художественное слово":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авторское произведение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(стихотворение о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Великой Отечественной войне);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выразительное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чтение (соло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);</a:t>
            </a:r>
            <a:r>
              <a:rPr lang="ru-RU" sz="1600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Georgia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Georgia"/>
                <a:cs typeface="Times New Roman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выразительное чтение (коллектив).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"Декоративно - прикладное искусство":</a:t>
            </a:r>
          </a:p>
          <a:p>
            <a:pPr lvl="0" algn="just"/>
            <a:endParaRPr lang="ru-RU" sz="16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0" y="-108520"/>
            <a:ext cx="6858000" cy="108012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9F2936">
                    <a:lumMod val="75000"/>
                  </a:srgbClr>
                </a:solidFill>
              </a:rPr>
              <a:t>PRO </a:t>
            </a:r>
            <a:r>
              <a:rPr lang="en-US" sz="2200" b="1" dirty="0">
                <a:solidFill>
                  <a:srgbClr val="9F2936">
                    <a:lumMod val="75000"/>
                  </a:srgbClr>
                </a:solidFill>
              </a:rPr>
              <a:t>COLLEGE</a:t>
            </a:r>
            <a:r>
              <a:rPr lang="en-US" sz="2200" b="1" dirty="0" smtClean="0">
                <a:solidFill>
                  <a:srgbClr val="9F2936">
                    <a:lumMod val="75000"/>
                  </a:srgbClr>
                </a:solidFill>
              </a:rPr>
              <a:t>:</a:t>
            </a:r>
            <a:endParaRPr lang="ru-RU" sz="2200" b="1" dirty="0" smtClean="0">
              <a:solidFill>
                <a:srgbClr val="9F2936">
                  <a:lumMod val="75000"/>
                </a:srgb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9F2936">
                    <a:lumMod val="75000"/>
                  </a:srgbClr>
                </a:solidFill>
              </a:rPr>
              <a:t>ПРО КОНКУРСЫ</a:t>
            </a:r>
            <a:endParaRPr lang="ru-RU" sz="2200" b="1" dirty="0">
              <a:solidFill>
                <a:srgbClr val="9F2936">
                  <a:lumMod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" y="999967"/>
            <a:ext cx="3391848" cy="325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9000" y="994154"/>
            <a:ext cx="3312368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- символ Победы (поделка, плакат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); -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фотозона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; -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буклет.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"Вокал":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- Сольное исполнение;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- Творческий коллектив.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"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Оригинальный жанр":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- театральная постановка (от 3 до 7 минут);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- пантомима (сценка без слов с 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использованием аудио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видео-сопровождения).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"Социальная реклама":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- "Мой дом - моя Россия" (видео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); -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"Герой моей семьи" (</a:t>
            </a:r>
            <a:r>
              <a:rPr lang="ru-RU" sz="16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видеорассказ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об участнике Великой Отечественной войны).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"Лучшая патриотическая акция/мероприятие, рассчитанное на всех студентов колледжа" (для студенческих групп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); -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акция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; -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игра, </a:t>
            </a:r>
            <a:r>
              <a:rPr lang="ru-RU" sz="16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квест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викторина, </a:t>
            </a:r>
            <a:r>
              <a:rPr lang="ru-RU" sz="16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флешмоб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lang="ru-RU" sz="12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Заявки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участие в конкурсе принимаются с 24.03.22 г. по 11.04.22 г.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 кабинете. По вопросам участия обращайтесь к заместителю директора по воспитательной работе - Екатерине Павловне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Винниченко. Финал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состоится 20 апреля в 12.00 ч. в Актовом зале колледжа. Участники, занявшие 1, 2 и 3 места будут отмечены грамотами победителей, а участие в конкурсе пойдет в зачет рейтинга студента, группы.</a:t>
            </a:r>
          </a:p>
          <a:p>
            <a:pPr lvl="0" algn="just"/>
            <a:endParaRPr lang="ru-RU" sz="16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3861048" y="3557855"/>
            <a:ext cx="2996952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7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за значительный вклад в развитие </a:t>
            </a:r>
            <a:r>
              <a:rPr lang="ru-RU" sz="1700" dirty="0" err="1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аквакультуры</a:t>
            </a:r>
            <a:r>
              <a:rPr lang="ru-RU" sz="17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 региона. С музыкальным подарком выступили обучающиеся студии «Музыкальное развитие».</a:t>
            </a:r>
          </a:p>
          <a:p>
            <a:pPr lvl="0" algn="just"/>
            <a:r>
              <a:rPr lang="ru-RU" sz="17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завершении мероприятия для будущих ихтиологов была проведена онлайн-конференция с педагогическим коллективом Дмитровского </a:t>
            </a:r>
            <a:r>
              <a:rPr lang="ru-RU" sz="1700" dirty="0" err="1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рыбохозяйственного</a:t>
            </a:r>
            <a:r>
              <a:rPr lang="ru-RU" sz="17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 технического института, которые предложили ребятам продолжить обучение по этой специальности в их ВУЗе</a:t>
            </a:r>
            <a:r>
              <a:rPr lang="ru-RU" sz="17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ru-RU" sz="1700" dirty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0" y="5780"/>
            <a:ext cx="6858000" cy="96582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PRO COLLEGE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Первый выпуск ихтиологов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01" y="972005"/>
            <a:ext cx="3848447" cy="7940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Bookman Old Style" pitchFamily="18" charset="0"/>
                <a:cs typeface="Times New Roman" pitchFamily="18" charset="0"/>
              </a:rPr>
              <a:t>1 марта 2022 года в Пошехонском аграрно-политехническом колледже состоялся первый выпуск по специальности «Ихтиология и рыбоводство». 12 выпускников прошли путь обучения длиною в 3,5 года и получили квалификацию техника-рыбовода</a:t>
            </a:r>
            <a:r>
              <a:rPr lang="ru-RU" sz="1700" dirty="0" smtClean="0">
                <a:latin typeface="Bookman Old Style" pitchFamily="18" charset="0"/>
                <a:cs typeface="Times New Roman" pitchFamily="18" charset="0"/>
              </a:rPr>
              <a:t>.</a:t>
            </a:r>
            <a:endParaRPr lang="ru-RU" sz="1700" dirty="0">
              <a:latin typeface="Bookman Old Style" pitchFamily="18" charset="0"/>
              <a:cs typeface="Times New Roman" pitchFamily="18" charset="0"/>
            </a:endParaRPr>
          </a:p>
          <a:p>
            <a:pPr lvl="0" algn="just"/>
            <a:r>
              <a:rPr lang="ru-RU" sz="1700" dirty="0">
                <a:latin typeface="Bookman Old Style" pitchFamily="18" charset="0"/>
                <a:cs typeface="Times New Roman" pitchFamily="18" charset="0"/>
              </a:rPr>
              <a:t>Торжественное мероприятие прошло в читальном зале библиотеки, на котором присутствовали выпускники, преподаватели </a:t>
            </a:r>
            <a:r>
              <a:rPr lang="ru-RU" sz="1700" dirty="0" smtClean="0">
                <a:latin typeface="Bookman Old Style" pitchFamily="18" charset="0"/>
                <a:cs typeface="Times New Roman" pitchFamily="18" charset="0"/>
              </a:rPr>
              <a:t>и </a:t>
            </a:r>
            <a:r>
              <a:rPr lang="ru-RU" sz="17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представители районной администрации. Директор колледжа Ольга Николаевна Викторович поприветствовала всех участников этого события, отметив успехи каждого выпускника. Первый заместитель </a:t>
            </a:r>
            <a:r>
              <a:rPr lang="ru-RU" sz="17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администрации Пошехонского </a:t>
            </a:r>
            <a:r>
              <a:rPr lang="ru-RU" sz="17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района Валерий Иванович </a:t>
            </a:r>
            <a:r>
              <a:rPr lang="ru-RU" sz="1700" dirty="0" err="1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Глоба</a:t>
            </a:r>
            <a:r>
              <a:rPr lang="ru-RU" sz="17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 поздравил выпускников с успешным окончанием учебы, а также вручил благодарственное </a:t>
            </a:r>
            <a:r>
              <a:rPr lang="ru-RU" sz="17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письмо</a:t>
            </a:r>
            <a:r>
              <a:rPr lang="ru-RU" sz="17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Правительства</a:t>
            </a:r>
            <a:r>
              <a:rPr lang="ru-RU" sz="17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Ярославской области </a:t>
            </a:r>
            <a:r>
              <a:rPr lang="ru-RU" sz="17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коллективу </a:t>
            </a:r>
            <a:r>
              <a:rPr lang="ru-RU" sz="17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учреждения</a:t>
            </a:r>
            <a:endParaRPr lang="ru-RU" sz="17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t="22314" r="17104"/>
          <a:stretch/>
        </p:blipFill>
        <p:spPr bwMode="auto">
          <a:xfrm>
            <a:off x="4012433" y="1063016"/>
            <a:ext cx="2694182" cy="2290779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11689"/>
            <a:ext cx="434883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марта в актовом зале колледжа состоялась шоу-программа " МУЖЧИНЫ И ЖЕНЩИНЫ", посвященная празднованию 23 февраля и 8 марта. Мероприятие приобрело форму соревновательного </a:t>
            </a:r>
            <a:r>
              <a:rPr lang="ru-RU" sz="1600" dirty="0" err="1">
                <a:latin typeface="Bookman Old Style" pitchFamily="18" charset="0"/>
                <a:cs typeface="Times New Roman" pitchFamily="18" charset="0"/>
              </a:rPr>
              <a:t>баттла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 с включением творческих номеров от студентов колледжа. Команды и состав жюри формировались путем проведения лотереи. Студенты и преподаватели мужских групп состязались с женскими командами. Творчески проявили себя в 5 испытаниях: вокал, танцы, эрудиция, юмор, ловкость и находчивость. За основу испытаний были взяты популярные </a:t>
            </a:r>
            <a:r>
              <a:rPr lang="ru-RU" sz="1600" dirty="0" err="1">
                <a:latin typeface="Bookman Old Style" pitchFamily="18" charset="0"/>
                <a:cs typeface="Times New Roman" pitchFamily="18" charset="0"/>
              </a:rPr>
              <a:t>токшоу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: "Танцы на ТНТ", "КВН", шоу "Голос". И конечно же победу одержала ДРУЖБА. Ведущими мероприятия выступили студенты: Мария Кабанова (гр. ДО-41) и Кирилл Резчиков (гр. СП-31).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8836" y="1115616"/>
            <a:ext cx="2509163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По традиции исполнили номера объединения дополнительного образования: студия танца "Тест" и студия "Музыкальное развитие". Сюрпризом мероприятия стало появление двух новых коллективов: женского и мужского. Названий им пока не придумали, надеемся, что ребята нам еще заявят о себе. Потрясающая поддержка зала подогревала наших выступающих. Спасибо вам за световое шоу!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Выражаем огромную благодарность выступающим и организаторам и конечно же самой лучшей аудитории зрителей - нашим студентам и преподавателям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!</a:t>
            </a:r>
            <a:endParaRPr lang="ru-RU" sz="1600" dirty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" y="1172882"/>
            <a:ext cx="4160196" cy="2340111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13766" y="32586"/>
            <a:ext cx="6844234" cy="1227046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PRO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COLLEGE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МУЖЧИНЫ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VS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ЖЕНЩИНЫ</a:t>
            </a:r>
          </a:p>
          <a:p>
            <a:pPr algn="ctr"/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878538" cy="113817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ВЕСЕЛАЯ МАСЛЕНИЦА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38" y="5258936"/>
            <a:ext cx="6858000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j-lt"/>
                <a:cs typeface="Times New Roman" pitchFamily="18" charset="0"/>
              </a:rPr>
              <a:t>Есть такой праздник, весёлый и радостный, называют его Масленица. Обряд празднования Масленицы связан с проводами зимы и встречей весны, несущей оживление в природе и солнечное тепло. Основные массовые гулянья начинаются с четверга. 3 марта во дворе колледжа прошли веселые старты. После спортивной программы ребята сожги символическое чучело Масленицы и получили заслуженные призы. Далее </a:t>
            </a:r>
            <a:r>
              <a:rPr lang="ru-RU" dirty="0" smtClean="0">
                <a:latin typeface="+mj-lt"/>
                <a:cs typeface="Times New Roman" pitchFamily="18" charset="0"/>
              </a:rPr>
              <a:t>праздник </a:t>
            </a:r>
            <a:r>
              <a:rPr lang="ru-RU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продолжался </a:t>
            </a:r>
            <a:r>
              <a:rPr lang="ru-RU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общежитии. Студенты вместе с Ольгой Юрьевной Кругловой пекли блины - символ Солнца, такие же жёлтые, круглые и горячие, и верили, что вместе с блином съедают частичку его тепла и могущества. Закончилось чаепитие турниром по теннису, победителей наградили медалями.</a:t>
            </a:r>
          </a:p>
          <a:p>
            <a:pPr algn="just"/>
            <a:endParaRPr lang="ru-RU" sz="1700" dirty="0" smtClean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5555" b="10158"/>
          <a:stretch/>
        </p:blipFill>
        <p:spPr bwMode="auto">
          <a:xfrm>
            <a:off x="2348880" y="1327064"/>
            <a:ext cx="2376263" cy="230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91159"/>
            <a:ext cx="1837112" cy="2449481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137" r="14314" b="6829"/>
          <a:stretch/>
        </p:blipFill>
        <p:spPr bwMode="auto">
          <a:xfrm>
            <a:off x="4969545" y="2542466"/>
            <a:ext cx="1771823" cy="2498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t="26059" r="-87" b="-1059"/>
          <a:stretch/>
        </p:blipFill>
        <p:spPr bwMode="auto">
          <a:xfrm>
            <a:off x="2653881" y="3274381"/>
            <a:ext cx="1766259" cy="1766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8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9120" y="0"/>
            <a:ext cx="6857998" cy="1407294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Зачем нужна Пушкинская карта?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9176" y="1386934"/>
            <a:ext cx="2385516" cy="767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+mj-lt"/>
                <a:cs typeface="Times New Roman" pitchFamily="18" charset="0"/>
              </a:rPr>
              <a:t>О том, какие возможности появляются у обладателя Пушкинской карты, студентам колледжа рассказала сотрудница районного Дома культуры Татьяна Александровна Куприянова. С этого года карту номиналом в 5000 рублей может получить любой школьник или студент в возрасте от 14 до 22 лет. Для оформления необходимо быть зарегистрированным на сайте </a:t>
            </a:r>
            <a:r>
              <a:rPr lang="ru-RU" sz="1700" dirty="0" err="1">
                <a:latin typeface="+mj-lt"/>
                <a:cs typeface="Times New Roman" pitchFamily="18" charset="0"/>
              </a:rPr>
              <a:t>госуслуги</a:t>
            </a:r>
            <a:r>
              <a:rPr lang="ru-RU" sz="1700" dirty="0">
                <a:latin typeface="+mj-lt"/>
                <a:cs typeface="Times New Roman" pitchFamily="18" charset="0"/>
              </a:rPr>
              <a:t>, скачать приложение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госуслуги.культура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</a:t>
            </a:r>
            <a:r>
              <a:rPr lang="ru-RU" sz="1700" dirty="0">
                <a:latin typeface="+mj-lt"/>
                <a:cs typeface="Times New Roman" pitchFamily="18" charset="0"/>
              </a:rPr>
              <a:t>и </a:t>
            </a:r>
            <a:r>
              <a:rPr lang="ru-RU" sz="1700" dirty="0" smtClean="0">
                <a:latin typeface="+mj-lt"/>
                <a:cs typeface="Times New Roman" pitchFamily="18" charset="0"/>
              </a:rPr>
              <a:t>оплачивать« культурные </a:t>
            </a:r>
            <a:r>
              <a:rPr lang="ru-RU" sz="1700" dirty="0">
                <a:latin typeface="+mj-lt"/>
                <a:cs typeface="Times New Roman" pitchFamily="18" charset="0"/>
              </a:rPr>
              <a:t>покупки" на поездки в музеи, кинотеатры, дома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76340" y="1187624"/>
            <a:ext cx="2289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6340" y="1334537"/>
            <a:ext cx="2289700" cy="767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+mj-lt"/>
              </a:rPr>
              <a:t>культуры по всей территории нашей страны. Уже сейчас в Пошехонье проводят кинопоказы и спектакли, на которые можно сходить, имея Пушкинскую карту. </a:t>
            </a:r>
          </a:p>
          <a:p>
            <a:pPr algn="just"/>
            <a:endParaRPr lang="ru-RU" sz="1700" b="1" i="1" dirty="0" smtClean="0">
              <a:latin typeface="+mj-lt"/>
            </a:endParaRPr>
          </a:p>
          <a:p>
            <a:pPr algn="ctr"/>
            <a:r>
              <a:rPr lang="ru-RU" sz="1700" b="1" i="1" dirty="0" smtClean="0">
                <a:latin typeface="+mj-lt"/>
              </a:rPr>
              <a:t>По Пушкинской карте попали на мюзикл</a:t>
            </a:r>
          </a:p>
          <a:p>
            <a:pPr algn="just"/>
            <a:endParaRPr lang="ru-RU" sz="1700" b="1" i="1" dirty="0" smtClean="0">
              <a:latin typeface="+mj-lt"/>
            </a:endParaRPr>
          </a:p>
          <a:p>
            <a:pPr algn="just"/>
            <a:r>
              <a:rPr lang="ru-RU" sz="1700" dirty="0" smtClean="0">
                <a:latin typeface="+mj-lt"/>
              </a:rPr>
              <a:t>15 марта студенты 3 курса специальности </a:t>
            </a:r>
            <a:r>
              <a:rPr lang="ru-RU" sz="1700" dirty="0" smtClean="0">
                <a:solidFill>
                  <a:prstClr val="black"/>
                </a:solidFill>
                <a:latin typeface="Georgia"/>
              </a:rPr>
              <a:t>"Экономика и бухгалтерский учет" под руководством куратора группы Татьяны Анатольевны Царевой сходили на потрясающую постановку мюзикла </a:t>
            </a:r>
            <a:endParaRPr lang="ru-RU" sz="1700" dirty="0" smtClean="0">
              <a:latin typeface="+mj-lt"/>
            </a:endParaRPr>
          </a:p>
          <a:p>
            <a:pPr algn="just"/>
            <a:r>
              <a:rPr lang="ru-RU" sz="1700" dirty="0">
                <a:latin typeface="+mj-lt"/>
              </a:rPr>
              <a:t>"Ромео и Джульетта".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4284" y="3427417"/>
            <a:ext cx="216344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+mj-lt"/>
              </a:rPr>
              <a:t>Зарядились </a:t>
            </a:r>
            <a:r>
              <a:rPr lang="ru-RU" sz="1700" dirty="0">
                <a:latin typeface="+mj-lt"/>
              </a:rPr>
              <a:t>мощной энергетикой исполнителей Ярославской государственной филармонии и провели совместный досуг с пользой. Хочется отметить, что это стало возможным, благодаря Пушкинской карте, которая дает право посещать культурные мероприятия за счет государственной программы.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1" y="1407295"/>
            <a:ext cx="2079089" cy="1850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11783" r="-976"/>
          <a:stretch/>
        </p:blipFill>
        <p:spPr bwMode="auto">
          <a:xfrm>
            <a:off x="188641" y="1077284"/>
            <a:ext cx="4293366" cy="2197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519" y="3202628"/>
            <a:ext cx="439248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18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марта 2022 года на территории Пошехонского аграрно-политехнического колледжа прошла учебная тренировка по отработке слаженности действий персонала, учащихся и экстренных оперативных служб при возникновении угрозы террористического акта. В 11.00 ч. сотрудником охраны был обнаружен подозрительный предмет, после чего по указанию директора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все </a:t>
            </a:r>
            <a:r>
              <a:rPr lang="ru-RU" dirty="0" smtClean="0">
                <a:solidFill>
                  <a:srgbClr val="000000"/>
                </a:solidFill>
                <a:latin typeface="Georgia"/>
                <a:cs typeface="Times New Roman" pitchFamily="18" charset="0"/>
              </a:rPr>
              <a:t>студенты </a:t>
            </a:r>
            <a:r>
              <a:rPr lang="ru-RU" dirty="0">
                <a:solidFill>
                  <a:srgbClr val="000000"/>
                </a:solidFill>
                <a:latin typeface="Georgia"/>
                <a:cs typeface="Times New Roman" pitchFamily="18" charset="0"/>
              </a:rPr>
              <a:t>и преподаватели были эвакуированы на безопасное расстояние. На место прибыли сотрудники отдела полиции "Пошехонский", которыми был проведен осмотр учебного заведения. По завершении комплекса мероприятий начальником отдела полиции Андреем Александровичем </a:t>
            </a:r>
            <a:r>
              <a:rPr lang="ru-RU" dirty="0" err="1">
                <a:solidFill>
                  <a:srgbClr val="000000"/>
                </a:solidFill>
                <a:latin typeface="Georgia"/>
                <a:cs typeface="Times New Roman" pitchFamily="18" charset="0"/>
              </a:rPr>
              <a:t>Бурутиным</a:t>
            </a:r>
            <a:r>
              <a:rPr lang="ru-RU" dirty="0">
                <a:solidFill>
                  <a:srgbClr val="000000"/>
                </a:solidFill>
                <a:latin typeface="Georgia"/>
                <a:cs typeface="Times New Roman" pitchFamily="18" charset="0"/>
              </a:rPr>
              <a:t> были подведены итоги тренировки.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0"/>
            <a:ext cx="6856263" cy="10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0164" y="201369"/>
            <a:ext cx="6894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 COLLEGE: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БЕЗОПАСНОСТЬ В ПРИОРИТЕТЕ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2007" y="1094405"/>
            <a:ext cx="2304256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Выход на лед запрещен</a:t>
            </a:r>
            <a:r>
              <a:rPr lang="ru-RU" sz="1600" b="1" dirty="0" smtClean="0">
                <a:latin typeface="+mj-lt"/>
              </a:rPr>
              <a:t>!</a:t>
            </a:r>
            <a:endParaRPr lang="ru-RU" sz="1600" dirty="0">
              <a:latin typeface="+mj-lt"/>
            </a:endParaRPr>
          </a:p>
          <a:p>
            <a:pPr algn="just"/>
            <a:r>
              <a:rPr lang="ru-RU" sz="1400" dirty="0">
                <a:latin typeface="+mj-lt"/>
              </a:rPr>
              <a:t>28 марта в </a:t>
            </a:r>
            <a:r>
              <a:rPr lang="ru-RU" sz="1400" dirty="0" smtClean="0">
                <a:latin typeface="+mj-lt"/>
              </a:rPr>
              <a:t>колледже </a:t>
            </a:r>
            <a:r>
              <a:rPr lang="ru-RU" sz="1400" dirty="0">
                <a:latin typeface="+mj-lt"/>
              </a:rPr>
              <a:t>прошли классные часы, посвященные безопасности на водных объектах. Кураторы групп и специалист по охране труда Владимир Николаевич </a:t>
            </a:r>
            <a:r>
              <a:rPr lang="ru-RU" sz="1400" dirty="0" err="1">
                <a:latin typeface="+mj-lt"/>
              </a:rPr>
              <a:t>Холманов</a:t>
            </a:r>
            <a:r>
              <a:rPr lang="ru-RU" sz="1400" dirty="0">
                <a:latin typeface="+mj-lt"/>
              </a:rPr>
              <a:t> ознакомили студентов с инструкциями и правилами поведения на водных объектах. В рамках Постановления администрации Пошехонского района с 21 марта 2022 года выезд транспортных средств и выход граждан на лед водоемов, расположенных на территории района запрещен</a:t>
            </a:r>
            <a:r>
              <a:rPr lang="ru-RU" sz="1400" dirty="0" smtClean="0">
                <a:latin typeface="+mj-lt"/>
              </a:rPr>
              <a:t>!</a:t>
            </a:r>
            <a:endParaRPr lang="ru-RU" sz="1400" dirty="0">
              <a:latin typeface="+mj-lt"/>
            </a:endParaRPr>
          </a:p>
          <a:p>
            <a:pPr algn="just"/>
            <a:endParaRPr lang="ru-RU" sz="1400" b="1" dirty="0" smtClean="0">
              <a:latin typeface="+mj-lt"/>
            </a:endParaRPr>
          </a:p>
          <a:p>
            <a:pPr algn="just"/>
            <a:r>
              <a:rPr lang="ru-RU" sz="1400" b="1" dirty="0" smtClean="0">
                <a:latin typeface="+mj-lt"/>
              </a:rPr>
              <a:t>ВАЖНО</a:t>
            </a:r>
            <a:r>
              <a:rPr lang="ru-RU" sz="1400" b="1" dirty="0">
                <a:latin typeface="+mj-lt"/>
              </a:rPr>
              <a:t>!</a:t>
            </a:r>
          </a:p>
          <a:p>
            <a:pPr algn="just"/>
            <a:r>
              <a:rPr lang="ru-RU" sz="1400" b="1" dirty="0">
                <a:latin typeface="+mj-lt"/>
              </a:rPr>
              <a:t>К нарушителям данного постановления будут приняты меры административного воздействия в соответствии со ст.14 закона Ярославской области от 03.12.2007 г. № 100-з!</a:t>
            </a:r>
          </a:p>
        </p:txBody>
      </p:sp>
    </p:spTree>
    <p:extLst>
      <p:ext uri="{BB962C8B-B14F-4D97-AF65-F5344CB8AC3E}">
        <p14:creationId xmlns:p14="http://schemas.microsoft.com/office/powerpoint/2010/main" val="7683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858000" cy="1371062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PRO COLLEGE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«ВЫБОР ЗА НАМИ!»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632" y="1319861"/>
            <a:ext cx="2440632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  <a:cs typeface="Times New Roman" pitchFamily="18" charset="0"/>
              </a:rPr>
              <a:t>Активисты объединения "Выбор за нами!" во главе с преподавателями колледжа организуют для школьников района и области выездные мероприятия по профессиональному ориентированию. В настоящее время встречи состоялись в 10 школах. Студенты выступают с презентациями о профессиях и специальностях, демонстрируют ролики о своих достижениях в учебе, спорте и творческой деятельности. Отвечают на все вопросы школьников.</a:t>
            </a:r>
            <a:endParaRPr lang="ru-RU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7264" y="4139952"/>
            <a:ext cx="41841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помощь ребятам в </a:t>
            </a:r>
            <a:r>
              <a:rPr lang="ru-RU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профессиональном самоопределении</a:t>
            </a:r>
            <a:r>
              <a:rPr lang="ru-RU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15.03.2022 года состоялась площадка «ПРОФИ-парк» финансового направления.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Обучающиеся СШ №1 г. Пошехонье, СШ №2 г. Пошехонье, </a:t>
            </a:r>
            <a:r>
              <a:rPr lang="ru-RU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Вощиковской</a:t>
            </a:r>
            <a:r>
              <a:rPr lang="ru-RU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ОШ, </a:t>
            </a:r>
            <a:r>
              <a:rPr lang="ru-RU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Кременевской</a:t>
            </a:r>
            <a:r>
              <a:rPr lang="ru-RU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СШ познакомились с условиями поступления, особенностями профессий: экономист, страховое дело, бухгалтерский учет, а также поучаствовали в викторине на знание экономики и на практике попробовали свои силы в освоении </a:t>
            </a:r>
            <a:r>
              <a:rPr lang="ru-RU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бухгалтерской программы </a:t>
            </a:r>
            <a:r>
              <a:rPr lang="ru-RU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«1С</a:t>
            </a:r>
            <a:r>
              <a:rPr lang="ru-RU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».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12" y="1436832"/>
            <a:ext cx="4097208" cy="2435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94405"/>
            <a:ext cx="2383863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Georgia"/>
                <a:cs typeface="Times New Roman" pitchFamily="18" charset="0"/>
              </a:rPr>
              <a:t>Волейбол</a:t>
            </a:r>
          </a:p>
          <a:p>
            <a:pPr algn="ctr"/>
            <a:endParaRPr lang="ru-RU" sz="1200" b="1" i="1" dirty="0" smtClean="0">
              <a:solidFill>
                <a:srgbClr val="000000"/>
              </a:solidFill>
              <a:latin typeface="Georgia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Georgia"/>
                <a:cs typeface="Times New Roman" pitchFamily="18" charset="0"/>
              </a:rPr>
              <a:t>МБУ </a:t>
            </a:r>
            <a:r>
              <a:rPr lang="ru-RU" dirty="0">
                <a:solidFill>
                  <a:srgbClr val="000000"/>
                </a:solidFill>
                <a:latin typeface="Georgia"/>
                <a:cs typeface="Times New Roman" pitchFamily="18" charset="0"/>
              </a:rPr>
              <a:t>«Спортивный центр «Орион» с 28 февраля по 16 марта были проведены районные соревнования по волейболу среди женских коллективов. MIX – лучшая команда, на втором месте – «</a:t>
            </a:r>
            <a:r>
              <a:rPr lang="ru-RU" dirty="0" err="1">
                <a:solidFill>
                  <a:srgbClr val="000000"/>
                </a:solidFill>
                <a:latin typeface="Georgia"/>
                <a:cs typeface="Times New Roman" pitchFamily="18" charset="0"/>
              </a:rPr>
              <a:t>Пошехоночка</a:t>
            </a:r>
            <a:r>
              <a:rPr lang="ru-RU" dirty="0">
                <a:solidFill>
                  <a:srgbClr val="000000"/>
                </a:solidFill>
                <a:latin typeface="Georgia"/>
                <a:cs typeface="Times New Roman" pitchFamily="18" charset="0"/>
              </a:rPr>
              <a:t>-ДЮСШ», на третьем – студенты Пошехонского аграрно-политехнического колледжа-1 (АПК-1), четвёртое место заняли юные волейболистки Детско-юношеской спортивной школы – команда «Снежинка», замкнули турнирную </a:t>
            </a:r>
            <a:r>
              <a:rPr lang="ru-RU" dirty="0" smtClean="0">
                <a:solidFill>
                  <a:srgbClr val="000000"/>
                </a:solidFill>
                <a:latin typeface="Georgia"/>
                <a:cs typeface="Times New Roman" pitchFamily="18" charset="0"/>
              </a:rPr>
              <a:t>таблицу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0"/>
            <a:ext cx="6856263" cy="10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0164" y="201369"/>
            <a:ext cx="6894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E8542">
                    <a:lumMod val="50000"/>
                  </a:srgbClr>
                </a:solidFill>
                <a:latin typeface="Georgia"/>
              </a:rPr>
              <a:t>PRO COLLEGE</a:t>
            </a:r>
            <a:r>
              <a:rPr lang="en-US" sz="2000" b="1" dirty="0" smtClean="0">
                <a:solidFill>
                  <a:srgbClr val="4E8542">
                    <a:lumMod val="50000"/>
                  </a:srgbClr>
                </a:solidFill>
                <a:latin typeface="Georgia"/>
              </a:rPr>
              <a:t>:</a:t>
            </a:r>
            <a:endParaRPr lang="ru-RU" sz="2000" b="1" dirty="0" smtClean="0">
              <a:solidFill>
                <a:srgbClr val="4E8542">
                  <a:lumMod val="50000"/>
                </a:srgbClr>
              </a:solidFill>
              <a:latin typeface="Georgia"/>
            </a:endParaRPr>
          </a:p>
          <a:p>
            <a:pPr algn="ctr"/>
            <a:r>
              <a:rPr lang="ru-RU" sz="2000" b="1" dirty="0" smtClean="0">
                <a:solidFill>
                  <a:srgbClr val="4E8542">
                    <a:lumMod val="50000"/>
                  </a:srgbClr>
                </a:solidFill>
                <a:latin typeface="Georgia"/>
              </a:rPr>
              <a:t>ПРО СПОРТ</a:t>
            </a:r>
            <a:r>
              <a:rPr lang="en-US" sz="2000" b="1" dirty="0" smtClean="0">
                <a:solidFill>
                  <a:srgbClr val="4E8542">
                    <a:lumMod val="50000"/>
                  </a:srgbClr>
                </a:solidFill>
                <a:latin typeface="Georgia"/>
              </a:rPr>
              <a:t> </a:t>
            </a:r>
            <a:endParaRPr lang="en-US" sz="2000" b="1" dirty="0">
              <a:solidFill>
                <a:srgbClr val="4E8542">
                  <a:lumMod val="50000"/>
                </a:srgbClr>
              </a:solidFill>
              <a:latin typeface="Georg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5143" y="3997494"/>
            <a:ext cx="21791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Georgia"/>
              </a:rPr>
              <a:t>центр «Орион» организовал и провёл соревнования по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дартсу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Спартакиады Пошехонского района. </a:t>
            </a:r>
            <a:r>
              <a:rPr lang="ru-RU" dirty="0" smtClean="0">
                <a:solidFill>
                  <a:prstClr val="black"/>
                </a:solidFill>
                <a:latin typeface="Georgia"/>
              </a:rPr>
              <a:t>Титул победителя получила 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«Молодёжка в спорте-1». На </a:t>
            </a:r>
            <a:r>
              <a:rPr lang="ru-RU" dirty="0" smtClean="0">
                <a:solidFill>
                  <a:prstClr val="black"/>
                </a:solidFill>
                <a:latin typeface="Georgia"/>
              </a:rPr>
              <a:t>2-м 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месте – преподаватели и </a:t>
            </a:r>
            <a:r>
              <a:rPr lang="ru-RU" dirty="0" smtClean="0">
                <a:solidFill>
                  <a:prstClr val="black"/>
                </a:solidFill>
                <a:latin typeface="Georgia"/>
              </a:rPr>
              <a:t>студенты ГПОУ ЯО ПАПК, 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на </a:t>
            </a:r>
            <a:r>
              <a:rPr lang="ru-RU" dirty="0" smtClean="0">
                <a:solidFill>
                  <a:prstClr val="black"/>
                </a:solidFill>
                <a:latin typeface="Georgia"/>
              </a:rPr>
              <a:t>3-м 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– преподаватели </a:t>
            </a:r>
            <a:r>
              <a:rPr lang="ru-RU" dirty="0" smtClean="0">
                <a:solidFill>
                  <a:prstClr val="black"/>
                </a:solidFill>
                <a:latin typeface="Georgia"/>
              </a:rPr>
              <a:t>ДЮСШ.</a:t>
            </a:r>
            <a:endParaRPr lang="ru-RU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3864" y="3997494"/>
            <a:ext cx="23412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Georgia"/>
                <a:cs typeface="Times New Roman" pitchFamily="18" charset="0"/>
              </a:rPr>
              <a:t>студентки Пошехонского АПК-2. Лучшими в номинациях стали: игрок – </a:t>
            </a:r>
            <a:r>
              <a:rPr lang="ru-RU" dirty="0" err="1">
                <a:solidFill>
                  <a:srgbClr val="000000"/>
                </a:solidFill>
                <a:latin typeface="Georgia"/>
                <a:cs typeface="Times New Roman" pitchFamily="18" charset="0"/>
              </a:rPr>
              <a:t>Лучинина</a:t>
            </a:r>
            <a:r>
              <a:rPr lang="ru-RU" dirty="0">
                <a:solidFill>
                  <a:srgbClr val="000000"/>
                </a:solidFill>
                <a:latin typeface="Georgia"/>
                <a:cs typeface="Times New Roman" pitchFamily="18" charset="0"/>
              </a:rPr>
              <a:t> И., нападающий – Яблокова А., пасующий – Герасимова А., блокирующий – Харламова О., защитник – </a:t>
            </a:r>
            <a:r>
              <a:rPr lang="ru-RU" dirty="0" err="1">
                <a:solidFill>
                  <a:srgbClr val="000000"/>
                </a:solidFill>
                <a:latin typeface="Georgia"/>
                <a:cs typeface="Times New Roman" pitchFamily="18" charset="0"/>
              </a:rPr>
              <a:t>Мелкова</a:t>
            </a:r>
            <a:r>
              <a:rPr lang="ru-RU" dirty="0">
                <a:solidFill>
                  <a:srgbClr val="000000"/>
                </a:solidFill>
                <a:latin typeface="Georgia"/>
                <a:cs typeface="Times New Roman" pitchFamily="18" charset="0"/>
              </a:rPr>
              <a:t> А</a:t>
            </a:r>
            <a:r>
              <a:rPr lang="ru-RU" dirty="0" smtClean="0">
                <a:solidFill>
                  <a:srgbClr val="000000"/>
                </a:solidFill>
                <a:latin typeface="Georgia"/>
                <a:cs typeface="Times New Roman" pitchFamily="18" charset="0"/>
              </a:rPr>
              <a:t>..</a:t>
            </a:r>
          </a:p>
          <a:p>
            <a:pPr algn="just"/>
            <a:endParaRPr lang="ru-RU" dirty="0">
              <a:solidFill>
                <a:srgbClr val="000000"/>
              </a:solidFill>
              <a:latin typeface="Georgia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Georgia"/>
                <a:cs typeface="Times New Roman" pitchFamily="18" charset="0"/>
              </a:rPr>
              <a:t>Дротики – в </a:t>
            </a:r>
            <a:r>
              <a:rPr lang="ru-RU" b="1" i="1" dirty="0" smtClean="0">
                <a:solidFill>
                  <a:srgbClr val="000000"/>
                </a:solidFill>
                <a:latin typeface="Georgia"/>
                <a:cs typeface="Times New Roman" pitchFamily="18" charset="0"/>
              </a:rPr>
              <a:t>мишень</a:t>
            </a:r>
            <a:endParaRPr lang="ru-RU" dirty="0">
              <a:solidFill>
                <a:srgbClr val="000000"/>
              </a:solidFill>
              <a:latin typeface="Georgia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Georgia"/>
                <a:cs typeface="Times New Roman" pitchFamily="18" charset="0"/>
              </a:rPr>
              <a:t>13 марта МБУ «</a:t>
            </a:r>
            <a:r>
              <a:rPr lang="ru-RU" dirty="0" smtClean="0">
                <a:solidFill>
                  <a:srgbClr val="000000"/>
                </a:solidFill>
                <a:latin typeface="Georgia"/>
                <a:cs typeface="Times New Roman" pitchFamily="18" charset="0"/>
              </a:rPr>
              <a:t>Спортивный</a:t>
            </a:r>
            <a:endParaRPr lang="ru-RU" dirty="0">
              <a:solidFill>
                <a:srgbClr val="000000"/>
              </a:solidFill>
              <a:latin typeface="Georgia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72" y="1106630"/>
            <a:ext cx="4337991" cy="28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9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66" y="3586727"/>
            <a:ext cx="342211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17 </a:t>
            </a:r>
            <a:r>
              <a:rPr lang="ru-RU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марта студенты колледжа выполнили первое задание III Всероссийского конкурса лучших практик студенческих объединений СПО. Каждый понедельник участники будут получать файл с домашними заданиями. Всего их будет 4. Еженедельно организаторы конкурса будут формировать рейтинг учреждений и высылать методические рекомендации по проектной деятельности</a:t>
            </a:r>
            <a:r>
              <a:rPr lang="ru-RU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 Участие в конкурсе </a:t>
            </a:r>
            <a:r>
              <a:rPr lang="ru-RU" dirty="0" smtClean="0">
                <a:solidFill>
                  <a:prstClr val="black"/>
                </a:solidFill>
                <a:latin typeface="Georgia"/>
                <a:cs typeface="Times New Roman" pitchFamily="18" charset="0"/>
              </a:rPr>
              <a:t>поможет </a:t>
            </a:r>
            <a:r>
              <a:rPr lang="ru-RU" dirty="0" err="1" smtClean="0">
                <a:solidFill>
                  <a:prstClr val="black"/>
                </a:solidFill>
                <a:latin typeface="Georgia"/>
                <a:cs typeface="Times New Roman" pitchFamily="18" charset="0"/>
              </a:rPr>
              <a:t>медиаволонтерам</a:t>
            </a:r>
            <a:r>
              <a:rPr lang="ru-RU" dirty="0" smtClean="0">
                <a:solidFill>
                  <a:prstClr val="black"/>
                </a:solidFill>
                <a:latin typeface="Georgia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студенческой газеты "</a:t>
            </a:r>
            <a:r>
              <a:rPr lang="ru-RU" dirty="0" err="1">
                <a:solidFill>
                  <a:prstClr val="black"/>
                </a:solidFill>
                <a:latin typeface="Georgia"/>
                <a:cs typeface="Times New Roman" pitchFamily="18" charset="0"/>
              </a:rPr>
              <a:t>Pro</a:t>
            </a:r>
            <a:r>
              <a:rPr lang="ru-RU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  <a:cs typeface="Times New Roman" pitchFamily="18" charset="0"/>
              </a:rPr>
              <a:t>college</a:t>
            </a:r>
            <a:r>
              <a:rPr lang="ru-RU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" лучше понимать, что </a:t>
            </a:r>
            <a:endParaRPr lang="ru-RU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9331" y="3586727"/>
            <a:ext cx="33759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Georgia"/>
                <a:cs typeface="Times New Roman" pitchFamily="18" charset="0"/>
              </a:rPr>
              <a:t>именно </a:t>
            </a:r>
            <a:r>
              <a:rPr lang="ru-RU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её участники делают, для кого и с какими целями. Отвечая на вопросы в задании, ребята узнали как усовершенствовать газету, какие организации района могут стать нашими партнёрами, как помочь студентам с их потребностями и многое другое. Пожелаем удачи нашим конкурсантам!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#</a:t>
            </a:r>
            <a:r>
              <a:rPr lang="ru-RU" dirty="0" err="1">
                <a:solidFill>
                  <a:prstClr val="black"/>
                </a:solidFill>
                <a:latin typeface="Georgia"/>
                <a:cs typeface="Times New Roman" pitchFamily="18" charset="0"/>
              </a:rPr>
              <a:t>КомандаПрофи</a:t>
            </a:r>
            <a:r>
              <a:rPr lang="ru-RU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 #</a:t>
            </a:r>
            <a:r>
              <a:rPr lang="ru-RU" dirty="0" err="1">
                <a:solidFill>
                  <a:prstClr val="black"/>
                </a:solidFill>
                <a:latin typeface="Georgia"/>
                <a:cs typeface="Times New Roman" pitchFamily="18" charset="0"/>
              </a:rPr>
              <a:t>ПРОФИвССУ</a:t>
            </a:r>
            <a:endParaRPr lang="ru-RU" dirty="0">
              <a:solidFill>
                <a:prstClr val="black"/>
              </a:solidFill>
              <a:latin typeface="Georgia"/>
              <a:cs typeface="Times New Roman" pitchFamily="18" charset="0"/>
            </a:endParaRPr>
          </a:p>
          <a:p>
            <a:pPr lvl="0" algn="just"/>
            <a:endParaRPr lang="ru-RU" i="1" dirty="0" smtClean="0">
              <a:solidFill>
                <a:prstClr val="black"/>
              </a:solidFill>
              <a:latin typeface="Georgia"/>
              <a:cs typeface="Times New Roman" pitchFamily="18" charset="0"/>
            </a:endParaRPr>
          </a:p>
          <a:p>
            <a:pPr lvl="0" algn="just"/>
            <a:endParaRPr lang="ru-RU" i="1" dirty="0">
              <a:solidFill>
                <a:prstClr val="black"/>
              </a:solidFill>
              <a:latin typeface="Georgia"/>
              <a:cs typeface="Times New Roman" pitchFamily="18" charset="0"/>
            </a:endParaRPr>
          </a:p>
          <a:p>
            <a:pPr lvl="0" algn="just"/>
            <a:endParaRPr lang="ru-RU" i="1" dirty="0" smtClean="0">
              <a:solidFill>
                <a:prstClr val="black"/>
              </a:solidFill>
              <a:latin typeface="Georgia"/>
              <a:cs typeface="Times New Roman" pitchFamily="18" charset="0"/>
            </a:endParaRPr>
          </a:p>
          <a:p>
            <a:pPr lvl="0" algn="just"/>
            <a:r>
              <a:rPr lang="ru-RU" i="1" dirty="0" smtClean="0">
                <a:solidFill>
                  <a:prstClr val="black"/>
                </a:solidFill>
                <a:latin typeface="Georgia"/>
                <a:cs typeface="Times New Roman" pitchFamily="18" charset="0"/>
              </a:rPr>
              <a:t>Корреспондент</a:t>
            </a:r>
            <a:r>
              <a:rPr lang="ru-RU" i="1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: </a:t>
            </a:r>
            <a:endParaRPr lang="ru-RU" i="1" dirty="0" smtClean="0">
              <a:solidFill>
                <a:prstClr val="black"/>
              </a:solidFill>
              <a:latin typeface="Georgia"/>
              <a:cs typeface="Times New Roman" pitchFamily="18" charset="0"/>
            </a:endParaRPr>
          </a:p>
          <a:p>
            <a:pPr lvl="0" algn="just"/>
            <a:r>
              <a:rPr lang="ru-RU" i="1" dirty="0" smtClean="0">
                <a:solidFill>
                  <a:prstClr val="black"/>
                </a:solidFill>
                <a:latin typeface="Georgia"/>
                <a:cs typeface="Times New Roman" pitchFamily="18" charset="0"/>
              </a:rPr>
              <a:t>Судакова </a:t>
            </a:r>
            <a:r>
              <a:rPr lang="ru-RU" i="1" dirty="0">
                <a:solidFill>
                  <a:prstClr val="black"/>
                </a:solidFill>
                <a:latin typeface="Georgia"/>
                <a:cs typeface="Times New Roman" pitchFamily="18" charset="0"/>
              </a:rPr>
              <a:t>Варвара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92" y="1334608"/>
            <a:ext cx="2989077" cy="2241808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/>
        </p:spPr>
      </p:pic>
      <p:sp>
        <p:nvSpPr>
          <p:cNvPr id="4" name="Блок-схема: перфолента 3"/>
          <p:cNvSpPr/>
          <p:nvPr/>
        </p:nvSpPr>
        <p:spPr>
          <a:xfrm>
            <a:off x="0" y="-108520"/>
            <a:ext cx="6858000" cy="1512168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9F2936">
                    <a:lumMod val="75000"/>
                  </a:srgbClr>
                </a:solidFill>
              </a:rPr>
              <a:t>PRO </a:t>
            </a:r>
            <a:r>
              <a:rPr lang="en-US" sz="2200" b="1" dirty="0">
                <a:solidFill>
                  <a:srgbClr val="9F2936">
                    <a:lumMod val="75000"/>
                  </a:srgbClr>
                </a:solidFill>
              </a:rPr>
              <a:t>COLLEGE</a:t>
            </a:r>
            <a:r>
              <a:rPr lang="en-US" sz="2200" b="1" dirty="0" smtClean="0">
                <a:solidFill>
                  <a:srgbClr val="9F2936">
                    <a:lumMod val="75000"/>
                  </a:srgbClr>
                </a:solidFill>
              </a:rPr>
              <a:t>:</a:t>
            </a:r>
            <a:endParaRPr lang="ru-RU" sz="2200" b="1" dirty="0" smtClean="0">
              <a:solidFill>
                <a:srgbClr val="9F2936">
                  <a:lumMod val="75000"/>
                </a:srgbClr>
              </a:solidFill>
            </a:endParaRPr>
          </a:p>
          <a:p>
            <a:pPr algn="ctr"/>
            <a:r>
              <a:rPr lang="ru-RU" sz="2000" b="1" dirty="0">
                <a:solidFill>
                  <a:srgbClr val="9F2936">
                    <a:lumMod val="75000"/>
                  </a:srgbClr>
                </a:solidFill>
              </a:rPr>
              <a:t>III </a:t>
            </a:r>
            <a:r>
              <a:rPr lang="ru-RU" sz="2000" b="1" dirty="0" smtClean="0">
                <a:solidFill>
                  <a:srgbClr val="9F2936">
                    <a:lumMod val="75000"/>
                  </a:srgbClr>
                </a:solidFill>
              </a:rPr>
              <a:t>Всероссийский конкурс </a:t>
            </a:r>
            <a:r>
              <a:rPr lang="ru-RU" sz="2000" b="1" dirty="0">
                <a:solidFill>
                  <a:srgbClr val="9F2936">
                    <a:lumMod val="75000"/>
                  </a:srgbClr>
                </a:solidFill>
              </a:rPr>
              <a:t>лучших практик студенческих объединений СПО</a:t>
            </a:r>
            <a:endParaRPr lang="ru-RU" sz="2200" b="1" dirty="0">
              <a:solidFill>
                <a:srgbClr val="9F293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11462</TotalTime>
  <Words>1509</Words>
  <Application>Microsoft Office PowerPoint</Application>
  <PresentationFormat>Экран (4:3)</PresentationFormat>
  <Paragraphs>97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  #МЫ_ВМЕСТЕ  PRO COLLEGE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h</cp:lastModifiedBy>
  <cp:revision>524</cp:revision>
  <dcterms:modified xsi:type="dcterms:W3CDTF">2022-04-05T12:12:23Z</dcterms:modified>
</cp:coreProperties>
</file>